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84" r:id="rId4"/>
    <p:sldId id="285" r:id="rId5"/>
    <p:sldId id="286" r:id="rId6"/>
    <p:sldId id="289" r:id="rId7"/>
    <p:sldId id="290" r:id="rId8"/>
    <p:sldId id="291" r:id="rId9"/>
    <p:sldId id="292" r:id="rId10"/>
    <p:sldId id="293" r:id="rId11"/>
    <p:sldId id="294" r:id="rId12"/>
    <p:sldId id="287" r:id="rId13"/>
    <p:sldId id="295" r:id="rId14"/>
    <p:sldId id="296" r:id="rId15"/>
    <p:sldId id="288" r:id="rId16"/>
    <p:sldId id="282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D41B5-918B-420F-84F5-16D658BCB893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4BDB41-1B83-4607-B43F-44C0BD56C2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A89F3-F029-4CB7-B3FA-679D492E3AED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CCDD3-C7DE-4F06-B7BB-5DF7B8910D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79213-4102-42E2-A40C-3405639D4A7B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88CFF-CD43-4932-A71F-AE1D17CA18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F8576-003C-4AB5-9406-992A839D26BF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C25A7-501E-477D-8F37-FE04004A8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D2873-90F2-409E-ADE7-855EA9B1AE51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E5D40-C85A-415F-AD3C-EA78DEB42D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C2EFE-082E-42B8-BD14-73E83CBF24AA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3365A-2CC9-43F2-974C-83EB719C6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C57EB-74E1-48E5-8B26-62B0F2810D37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52DC-FF65-463F-9BBF-44C4BA074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E5B58-BB0A-47EC-8630-5F8A5F2EE172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2A2F6-4D86-4E1A-AA9B-765D4B74BC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36999-185B-45B6-B5D2-12B521665B64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30912-FDCD-4B44-8E7B-B52C06ADA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91D2D-3D1F-4C2B-A557-9908DB9DE8FD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8AF91-F1D1-468C-A2B5-951BAA2B9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CB6489-6EB1-4F62-B3DC-8636321FB536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AAEAF-D6AA-44BC-B060-FAB02563A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8F5CCE0-E9F7-47BE-9EAA-53CA20155440}" type="datetimeFigureOut">
              <a:rPr lang="cs-CZ"/>
              <a:pPr>
                <a:defRPr/>
              </a:pPr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3EDC434-9F85-472C-B49B-9B62F94A0F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 </a:t>
            </a:r>
            <a:r>
              <a:rPr lang="cs-CZ" i="1" dirty="0" smtClean="0">
                <a:solidFill>
                  <a:schemeClr val="tx1"/>
                </a:solidFill>
              </a:rPr>
              <a:t>Základní škola a mateřská škola, </a:t>
            </a:r>
            <a:r>
              <a:rPr lang="cs-CZ" i="1" noProof="1" smtClean="0">
                <a:solidFill>
                  <a:schemeClr val="tx1"/>
                </a:solidFill>
              </a:rPr>
              <a:t>Hlušice</a:t>
            </a:r>
            <a:endParaRPr lang="cs-CZ" noProof="1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Autor: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CZ.1.07/1.4.00/21.3235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Název:	 VY_52_INOVACE_1B_23_Benelux</a:t>
            </a:r>
            <a:endParaRPr lang="en-GB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Téma: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Zeměpis  pro 2</a:t>
            </a:r>
            <a:r>
              <a:rPr lang="cs-CZ" dirty="0">
                <a:solidFill>
                  <a:srgbClr val="FFC000"/>
                </a:solidFill>
              </a:rPr>
              <a:t>. </a:t>
            </a:r>
            <a:r>
              <a:rPr lang="cs-CZ" dirty="0" smtClean="0">
                <a:solidFill>
                  <a:srgbClr val="FFC000"/>
                </a:solidFill>
              </a:rPr>
              <a:t>stupeň </a:t>
            </a:r>
            <a:r>
              <a:rPr lang="cs-CZ" dirty="0">
                <a:solidFill>
                  <a:srgbClr val="FFC000"/>
                </a:solidFill>
              </a:rPr>
              <a:t>ZŠ</a:t>
            </a:r>
            <a:endParaRPr lang="en-GB" dirty="0" smtClean="0">
              <a:solidFill>
                <a:srgbClr val="FFC000"/>
              </a:solidFill>
            </a:endParaRPr>
          </a:p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613" y="5516563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316" name="Nadpis 1"/>
          <p:cNvSpPr txBox="1">
            <a:spLocks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latin typeface="Calibri" pitchFamily="34" charset="0"/>
              </a:rPr>
              <a:t/>
            </a:r>
            <a:br>
              <a:rPr lang="cs-CZ" sz="4400">
                <a:latin typeface="Calibri" pitchFamily="34" charset="0"/>
              </a:rPr>
            </a:br>
            <a:endParaRPr lang="cs-CZ" sz="4400">
              <a:latin typeface="Calibri" pitchFamily="34" charset="0"/>
            </a:endParaRPr>
          </a:p>
        </p:txBody>
      </p:sp>
      <p:pic>
        <p:nvPicPr>
          <p:cNvPr id="13317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 </a:t>
            </a:r>
            <a:r>
              <a:rPr lang="cs-CZ" sz="2800" dirty="0" smtClean="0"/>
              <a:t>Tato prezentace seznamuje žáky se státy Beneluxu.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   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Předvádíme pomocí interaktivní tabule.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Určeno pro žáky 2. stupně základní školy.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smtClean="0"/>
              <a:t>Anotace: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BENELUX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Benelux</a:t>
            </a:r>
            <a:r>
              <a:rPr lang="cs-CZ" dirty="0"/>
              <a:t> je označení pro volné společenství </a:t>
            </a:r>
            <a:r>
              <a:rPr lang="cs-CZ" b="1" dirty="0"/>
              <a:t>Belgie, Nizozemska a Lucemburska</a:t>
            </a:r>
            <a:r>
              <a:rPr lang="cs-CZ" dirty="0"/>
              <a:t>. Jeho název je odvozen od počátečních písmen jmen těchto zemí, tedy </a:t>
            </a:r>
            <a:r>
              <a:rPr lang="cs-CZ" dirty="0" err="1"/>
              <a:t>Belgique</a:t>
            </a:r>
            <a:r>
              <a:rPr lang="cs-CZ" dirty="0"/>
              <a:t>, </a:t>
            </a:r>
            <a:r>
              <a:rPr lang="cs-CZ" dirty="0" err="1"/>
              <a:t>Nederland</a:t>
            </a:r>
            <a:r>
              <a:rPr lang="cs-CZ" dirty="0"/>
              <a:t> a </a:t>
            </a:r>
            <a:r>
              <a:rPr lang="cs-CZ" dirty="0" err="1"/>
              <a:t>Luxembourg</a:t>
            </a:r>
            <a:r>
              <a:rPr lang="cs-CZ" dirty="0"/>
              <a:t>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r>
              <a:rPr lang="cs-CZ" dirty="0"/>
              <a:t>Země jsou malé a mají vysokou hustotu </a:t>
            </a:r>
            <a:r>
              <a:rPr lang="cs-CZ" dirty="0" smtClean="0"/>
              <a:t>zalidnění</a:t>
            </a:r>
            <a:r>
              <a:rPr lang="cs-CZ" dirty="0"/>
              <a:t>, pokládají se za nejvyspělejší v Evropě</a:t>
            </a:r>
            <a:r>
              <a:rPr lang="cs-CZ" dirty="0" smtClean="0"/>
              <a:t>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Celková rozloha území je 76 657 km2.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Vlajka a mapa Beneluxu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" y="1344613"/>
            <a:ext cx="4422775" cy="2947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46625" y="1700213"/>
            <a:ext cx="4262438" cy="495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2"/>
          <p:cNvSpPr txBox="1">
            <a:spLocks noChangeArrowheads="1"/>
          </p:cNvSpPr>
          <p:nvPr/>
        </p:nvSpPr>
        <p:spPr bwMode="auto">
          <a:xfrm>
            <a:off x="7296150" y="5445125"/>
            <a:ext cx="174148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Lux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Luxembourg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Nizozemsko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288" y="1263650"/>
            <a:ext cx="8497887" cy="48307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rozkládá </a:t>
            </a:r>
            <a:r>
              <a:rPr lang="cs-CZ" sz="2800" dirty="0">
                <a:latin typeface="+mn-lt"/>
                <a:cs typeface="+mn-cs"/>
              </a:rPr>
              <a:t>se na ústí řeky </a:t>
            </a:r>
            <a:r>
              <a:rPr lang="cs-CZ" sz="2800" dirty="0">
                <a:latin typeface="+mn-lt"/>
                <a:cs typeface="+mn-cs"/>
              </a:rPr>
              <a:t>Rýn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s </a:t>
            </a:r>
            <a:r>
              <a:rPr lang="cs-CZ" sz="2800" dirty="0">
                <a:latin typeface="+mn-lt"/>
                <a:cs typeface="+mn-cs"/>
              </a:rPr>
              <a:t>Dánskem má nejintenzivnější zemědělství na </a:t>
            </a:r>
            <a:r>
              <a:rPr lang="cs-CZ" sz="2800" dirty="0">
                <a:latin typeface="+mn-lt"/>
                <a:cs typeface="+mn-cs"/>
              </a:rPr>
              <a:t>světě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chov </a:t>
            </a:r>
            <a:r>
              <a:rPr lang="cs-CZ" sz="2800" dirty="0">
                <a:latin typeface="+mn-lt"/>
                <a:cs typeface="+mn-cs"/>
              </a:rPr>
              <a:t>skotu na </a:t>
            </a:r>
            <a:r>
              <a:rPr lang="cs-CZ" sz="2800" dirty="0">
                <a:latin typeface="+mn-lt"/>
                <a:cs typeface="+mn-cs"/>
              </a:rPr>
              <a:t>mléko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kvalitní sýry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pěstování </a:t>
            </a:r>
            <a:r>
              <a:rPr lang="cs-CZ" sz="2800" dirty="0">
                <a:latin typeface="+mn-lt"/>
                <a:cs typeface="+mn-cs"/>
              </a:rPr>
              <a:t>okrasných květin například </a:t>
            </a:r>
            <a:r>
              <a:rPr lang="cs-CZ" sz="2800" dirty="0">
                <a:latin typeface="+mn-lt"/>
                <a:cs typeface="+mn-cs"/>
              </a:rPr>
              <a:t>tulipánů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</a:t>
            </a:r>
            <a:r>
              <a:rPr lang="cs-CZ" sz="2800" dirty="0">
                <a:latin typeface="+mn-lt"/>
                <a:cs typeface="+mn-cs"/>
              </a:rPr>
              <a:t>   a hyacintů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mořský rybolov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v </a:t>
            </a:r>
            <a:r>
              <a:rPr lang="cs-CZ" sz="2800" dirty="0">
                <a:latin typeface="+mn-lt"/>
                <a:cs typeface="+mn-cs"/>
              </a:rPr>
              <a:t>průmyslu vyniká elektrotechnika se značkou </a:t>
            </a:r>
            <a:r>
              <a:rPr lang="cs-CZ" sz="2800" dirty="0">
                <a:latin typeface="+mn-lt"/>
                <a:cs typeface="+mn-cs"/>
              </a:rPr>
              <a:t>Philips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těžba </a:t>
            </a:r>
            <a:r>
              <a:rPr lang="cs-CZ" sz="2800" dirty="0">
                <a:latin typeface="+mn-lt"/>
                <a:cs typeface="+mn-cs"/>
              </a:rPr>
              <a:t>zemního </a:t>
            </a:r>
            <a:r>
              <a:rPr lang="cs-CZ" sz="2800" dirty="0">
                <a:latin typeface="+mn-lt"/>
                <a:cs typeface="+mn-cs"/>
              </a:rPr>
              <a:t>plynu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největším </a:t>
            </a:r>
            <a:r>
              <a:rPr lang="cs-CZ" sz="2800" dirty="0">
                <a:latin typeface="+mn-lt"/>
                <a:cs typeface="+mn-cs"/>
              </a:rPr>
              <a:t>městem je přístav </a:t>
            </a:r>
            <a:r>
              <a:rPr lang="cs-CZ" sz="2800" dirty="0">
                <a:latin typeface="+mn-lt"/>
                <a:cs typeface="+mn-cs"/>
              </a:rPr>
              <a:t>Rotterdam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hlavním </a:t>
            </a:r>
            <a:r>
              <a:rPr lang="cs-CZ" sz="2800" dirty="0">
                <a:latin typeface="+mn-lt"/>
                <a:cs typeface="+mn-cs"/>
              </a:rPr>
              <a:t>městem je </a:t>
            </a:r>
            <a:r>
              <a:rPr lang="cs-CZ" sz="2800" dirty="0">
                <a:latin typeface="+mn-lt"/>
                <a:cs typeface="+mn-cs"/>
              </a:rPr>
              <a:t>Amsterdam</a:t>
            </a:r>
            <a:endParaRPr lang="cs-CZ" sz="2800" dirty="0">
              <a:latin typeface="+mn-lt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950" y="0"/>
            <a:ext cx="79121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950" y="0"/>
            <a:ext cx="79121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38" y="0"/>
            <a:ext cx="91027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5950" y="0"/>
            <a:ext cx="79121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00200" y="0"/>
            <a:ext cx="59436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Belgie</a:t>
            </a:r>
          </a:p>
        </p:txBody>
      </p:sp>
      <p:sp>
        <p:nvSpPr>
          <p:cNvPr id="24578" name="Obdélník 2"/>
          <p:cNvSpPr>
            <a:spLocks noChangeArrowheads="1"/>
          </p:cNvSpPr>
          <p:nvPr/>
        </p:nvSpPr>
        <p:spPr bwMode="auto">
          <a:xfrm>
            <a:off x="323850" y="1341438"/>
            <a:ext cx="8640763" cy="434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hlavní město  Brusel,  sídlo Evropské unie</a:t>
            </a:r>
          </a:p>
          <a:p>
            <a:pPr marL="285750" indent="-285750">
              <a:buFontTx/>
              <a:buChar char="-"/>
            </a:pPr>
            <a:endParaRPr lang="cs-CZ" sz="1100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největším přístavem jsou Antverpy</a:t>
            </a:r>
          </a:p>
          <a:p>
            <a:pPr marL="285750" indent="-285750">
              <a:buFontTx/>
              <a:buChar char="-"/>
            </a:pPr>
            <a:endParaRPr lang="cs-CZ" sz="1100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dva národy: na severu  Vlámové, mluví nizozemsky</a:t>
            </a:r>
            <a:r>
              <a:rPr lang="cs-CZ" sz="2800"/>
              <a:t>,</a:t>
            </a:r>
            <a:r>
              <a:rPr lang="cs-CZ" sz="2800">
                <a:latin typeface="Calibri" pitchFamily="34" charset="0"/>
              </a:rPr>
              <a:t> a na jihu  Valoni, mluví francouzsky</a:t>
            </a:r>
          </a:p>
          <a:p>
            <a:pPr marL="285750" indent="-285750">
              <a:buFontTx/>
              <a:buChar char="-"/>
            </a:pPr>
            <a:endParaRPr lang="cs-CZ" sz="1100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průmysl hutnický a strojírenský</a:t>
            </a:r>
          </a:p>
          <a:p>
            <a:pPr marL="285750" indent="-285750">
              <a:buFontTx/>
              <a:buChar char="-"/>
            </a:pPr>
            <a:endParaRPr lang="cs-CZ" sz="1100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tradicí v textilním průmyslu je krajkářství</a:t>
            </a:r>
          </a:p>
          <a:p>
            <a:pPr marL="285750" indent="-285750">
              <a:buFontTx/>
              <a:buChar char="-"/>
            </a:pPr>
            <a:endParaRPr lang="cs-CZ" sz="1100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 Belgie je proslulá výrobou čokolády a broušením diamantů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Zlaté náměstí v Bruselu</a:t>
            </a:r>
          </a:p>
        </p:txBody>
      </p:sp>
      <p:pic>
        <p:nvPicPr>
          <p:cNvPr id="25602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1412875"/>
            <a:ext cx="7302500" cy="5229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Parlament  Evropské unie</a:t>
            </a: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 t="15929" b="14397"/>
          <a:stretch>
            <a:fillRect/>
          </a:stretch>
        </p:blipFill>
        <p:spPr bwMode="auto">
          <a:xfrm>
            <a:off x="611188" y="1700213"/>
            <a:ext cx="8072437" cy="474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23863" y="28575"/>
            <a:ext cx="8229600" cy="1143000"/>
          </a:xfrm>
        </p:spPr>
        <p:txBody>
          <a:bodyPr/>
          <a:lstStyle/>
          <a:p>
            <a:r>
              <a:rPr lang="cs-CZ" smtClean="0"/>
              <a:t>Lucembursko</a:t>
            </a:r>
          </a:p>
        </p:txBody>
      </p:sp>
      <p:sp>
        <p:nvSpPr>
          <p:cNvPr id="27650" name="Obdélník 2"/>
          <p:cNvSpPr>
            <a:spLocks noChangeArrowheads="1"/>
          </p:cNvSpPr>
          <p:nvPr/>
        </p:nvSpPr>
        <p:spPr bwMode="auto">
          <a:xfrm>
            <a:off x="395288" y="1268413"/>
            <a:ext cx="8569325" cy="463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>
                <a:latin typeface="Calibri" pitchFamily="34" charset="0"/>
              </a:rPr>
              <a:t>hlavní město Lucemburska je Lucemburk</a:t>
            </a:r>
          </a:p>
          <a:p>
            <a:pPr marL="285750" indent="-285750">
              <a:buFontTx/>
              <a:buChar char="-"/>
            </a:pPr>
            <a:endParaRPr lang="cs-CZ" sz="1100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000">
                <a:latin typeface="Calibri" pitchFamily="34" charset="0"/>
              </a:rPr>
              <a:t>vyspělé hutnictví a výrobu oceli</a:t>
            </a:r>
          </a:p>
          <a:p>
            <a:pPr marL="285750" indent="-285750">
              <a:buFontTx/>
              <a:buChar char="-"/>
            </a:pPr>
            <a:endParaRPr lang="cs-CZ" sz="1100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000">
                <a:latin typeface="Calibri" pitchFamily="34" charset="0"/>
              </a:rPr>
              <a:t>Lucembursko má nejvyšší nominální HDP na jednoho člověka na světě</a:t>
            </a:r>
          </a:p>
          <a:p>
            <a:pPr marL="285750" indent="-285750">
              <a:buFontTx/>
              <a:buChar char="-"/>
            </a:pPr>
            <a:endParaRPr lang="cs-CZ" sz="1100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000">
                <a:latin typeface="Calibri" pitchFamily="34" charset="0"/>
              </a:rPr>
              <a:t>příčinou této vysoce nadprůměrné hodnoty je, že asi třetinu pracovních sil (cca 100.000) tvoří příslušníci okolních států, kteří do Lucemburska dojíždějí a nejsou tudíž do obyvatelstva započítáni</a:t>
            </a:r>
          </a:p>
          <a:p>
            <a:pPr marL="285750" indent="-285750">
              <a:buFontTx/>
              <a:buChar char="-"/>
            </a:pPr>
            <a:endParaRPr lang="cs-CZ" sz="1100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000">
                <a:latin typeface="Calibri" pitchFamily="34" charset="0"/>
              </a:rPr>
              <a:t>zemědělství je zastoupeno pouze 0,5 procenty v celkovém HDP</a:t>
            </a:r>
          </a:p>
          <a:p>
            <a:pPr marL="285750" indent="-285750">
              <a:buFontTx/>
              <a:buChar char="-"/>
            </a:pPr>
            <a:endParaRPr lang="cs-CZ" sz="1100">
              <a:latin typeface="Calibri" pitchFamily="34" charset="0"/>
            </a:endParaRPr>
          </a:p>
          <a:p>
            <a:pPr marL="285750" indent="-285750">
              <a:buFontTx/>
              <a:buChar char="-"/>
            </a:pPr>
            <a:r>
              <a:rPr lang="cs-CZ" sz="2000">
                <a:latin typeface="Calibri" pitchFamily="34" charset="0"/>
              </a:rPr>
              <a:t>Lucemburské hrabství vzniklo roku 963 a na vévodství bylo povýšeno roku 1354 </a:t>
            </a:r>
            <a:r>
              <a:rPr lang="cs-CZ" sz="2000" b="1">
                <a:latin typeface="Calibri" pitchFamily="34" charset="0"/>
              </a:rPr>
              <a:t>Karlem IV</a:t>
            </a:r>
            <a:r>
              <a:rPr lang="cs-CZ" sz="2000">
                <a:latin typeface="Calibri" pitchFamily="34" charset="0"/>
              </a:rPr>
              <a:t>. Ten byl zároveň českým králem. Na český trůn se Lucemburkové dostali v roce 1310, kdy se Jan Lucemburský oženil s Eliškou Přemyslovnou. Po dlouhém období nadvlády jiných zemí získalo Lucemburské velkovévodství samostatnost v 19. století.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pPr algn="l"/>
            <a:r>
              <a:rPr lang="cs-CZ" sz="2000" smtClean="0"/>
              <a:t>Citace:</a:t>
            </a:r>
            <a:endParaRPr lang="cs-CZ" sz="1400" smtClean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832475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1200" smtClean="0"/>
              <a:t>Obrázky:</a:t>
            </a:r>
          </a:p>
          <a:p>
            <a:pPr marL="0" indent="0">
              <a:buFont typeface="Arial" charset="0"/>
              <a:buNone/>
            </a:pPr>
            <a:r>
              <a:rPr lang="cs-CZ" sz="1200" smtClean="0"/>
              <a:t>Vlajka Beneluxu. </a:t>
            </a:r>
            <a:r>
              <a:rPr lang="cs-CZ" sz="1200" i="1" smtClean="0"/>
              <a:t>Wikipedia</a:t>
            </a:r>
            <a:r>
              <a:rPr lang="cs-CZ" sz="1200" smtClean="0"/>
              <a:t> [online]. 2011 [cit. 2012-12-05]. Dostupné z: ht</a:t>
            </a:r>
            <a:r>
              <a:rPr lang="cs-CZ" sz="1200" i="1" smtClean="0"/>
              <a:t>t</a:t>
            </a:r>
            <a:r>
              <a:rPr lang="cs-CZ" sz="1200" smtClean="0"/>
              <a:t>p://upload.wikimedia.org/wikipedia/commons/3/32/Flag_of_Benelux.svg </a:t>
            </a:r>
          </a:p>
          <a:p>
            <a:pPr marL="0" indent="0">
              <a:buFont typeface="Arial" charset="0"/>
              <a:buNone/>
            </a:pPr>
            <a:endParaRPr lang="cs-CZ" sz="1200" smtClean="0"/>
          </a:p>
          <a:p>
            <a:pPr marL="0" indent="0">
              <a:buFont typeface="Arial" charset="0"/>
              <a:buNone/>
            </a:pPr>
            <a:r>
              <a:rPr lang="cs-CZ" sz="1200" smtClean="0"/>
              <a:t>Mapa Beneluxu. </a:t>
            </a:r>
            <a:r>
              <a:rPr lang="cs-CZ" sz="1200" i="1" smtClean="0"/>
              <a:t>Wikipedia</a:t>
            </a:r>
            <a:r>
              <a:rPr lang="cs-CZ" sz="1200" smtClean="0"/>
              <a:t> [online]. 2012 [cit. 2012-12-05]. Dostupné z: http://upload.wikimedia.org/wikipedia/commons/a/a6/Benelux_schematic_map.png </a:t>
            </a:r>
          </a:p>
          <a:p>
            <a:pPr marL="0" indent="0">
              <a:buFont typeface="Arial" charset="0"/>
              <a:buNone/>
            </a:pPr>
            <a:endParaRPr lang="cs-CZ" sz="1200" smtClean="0"/>
          </a:p>
          <a:p>
            <a:pPr marL="0" indent="0">
              <a:buFont typeface="Arial" charset="0"/>
              <a:buNone/>
            </a:pPr>
            <a:r>
              <a:rPr lang="cs-CZ" sz="1200" smtClean="0"/>
              <a:t>Ostatní foto: autor</a:t>
            </a:r>
          </a:p>
          <a:p>
            <a:pPr marL="0" indent="0">
              <a:buFont typeface="Arial" charset="0"/>
              <a:buNone/>
            </a:pPr>
            <a:endParaRPr lang="cs-CZ" sz="1200" smtClean="0"/>
          </a:p>
          <a:p>
            <a:pPr marL="0" indent="0"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167</TotalTime>
  <Words>325</Words>
  <Application>Microsoft Office PowerPoint</Application>
  <PresentationFormat>On-screen Show (4:3)</PresentationFormat>
  <Paragraphs>68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Calibri</vt:lpstr>
      <vt:lpstr>Arial</vt:lpstr>
      <vt:lpstr>Motiv systému Office</vt:lpstr>
      <vt:lpstr> </vt:lpstr>
      <vt:lpstr>Anotace:</vt:lpstr>
      <vt:lpstr>BENELUX</vt:lpstr>
      <vt:lpstr>Vlajka a mapa Beneluxu</vt:lpstr>
      <vt:lpstr>Nizozemsko</vt:lpstr>
      <vt:lpstr>Snímek 6</vt:lpstr>
      <vt:lpstr>Snímek 7</vt:lpstr>
      <vt:lpstr>Snímek 8</vt:lpstr>
      <vt:lpstr>Snímek 9</vt:lpstr>
      <vt:lpstr>Snímek 10</vt:lpstr>
      <vt:lpstr>Snímek 11</vt:lpstr>
      <vt:lpstr>Belgie</vt:lpstr>
      <vt:lpstr>Zlaté náměstí v Bruselu</vt:lpstr>
      <vt:lpstr>Parlament  Evropské unie</vt:lpstr>
      <vt:lpstr>Lucembursko</vt:lpstr>
      <vt:lpstr>Citace:</vt:lpstr>
    </vt:vector>
  </TitlesOfParts>
  <Company>HL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DUM</cp:lastModifiedBy>
  <cp:revision>25</cp:revision>
  <cp:lastPrinted>2011-11-28T08:18:46Z</cp:lastPrinted>
  <dcterms:created xsi:type="dcterms:W3CDTF">2011-09-01T06:10:59Z</dcterms:created>
  <dcterms:modified xsi:type="dcterms:W3CDTF">2013-09-06T18:34:33Z</dcterms:modified>
</cp:coreProperties>
</file>