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73" r:id="rId4"/>
    <p:sldId id="274" r:id="rId5"/>
    <p:sldId id="272" r:id="rId6"/>
    <p:sldId id="276" r:id="rId7"/>
    <p:sldId id="277" r:id="rId8"/>
    <p:sldId id="278" r:id="rId9"/>
    <p:sldId id="279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58B6C8D-9F9B-4BE7-9F46-FE153849C5BE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Francie" TargetMode="External"/><Relationship Id="rId3" Type="http://schemas.openxmlformats.org/officeDocument/2006/relationships/hyperlink" Target="http://cs.wikipedia.org/wiki/Soubor:Flag_of_France.svg" TargetMode="External"/><Relationship Id="rId7" Type="http://schemas.openxmlformats.org/officeDocument/2006/relationships/hyperlink" Target="http://cs.wikipedia.org/wiki/Soubor:TGV-Duplex_Paris.jpg" TargetMode="External"/><Relationship Id="rId12" Type="http://schemas.openxmlformats.org/officeDocument/2006/relationships/hyperlink" Target="http://cs.wikipedia.org/wiki/Soubor:Bordeaux_Pont_de_Pierre_vu_depuis_la_fl%C3%A8che_Saint_Michel.JPG" TargetMode="External"/><Relationship Id="rId2" Type="http://schemas.openxmlformats.org/officeDocument/2006/relationships/hyperlink" Target="http://cs.wikipedia.org/wiki/Soubor:EU_location_FR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pa_Francie.PNG" TargetMode="External"/><Relationship Id="rId11" Type="http://schemas.openxmlformats.org/officeDocument/2006/relationships/hyperlink" Target="http://cs.wikipedia.org/wiki/Soubor:ICPO-Interpol_Lione.JPG" TargetMode="External"/><Relationship Id="rId5" Type="http://schemas.openxmlformats.org/officeDocument/2006/relationships/hyperlink" Target="http://cs.wikipedia.org/wiki/Soubor:France_cities.png" TargetMode="External"/><Relationship Id="rId10" Type="http://schemas.openxmlformats.org/officeDocument/2006/relationships/hyperlink" Target="http://cs.wikipedia.org/wiki/Soubor:Marseille.JPG" TargetMode="External"/><Relationship Id="rId4" Type="http://schemas.openxmlformats.org/officeDocument/2006/relationships/hyperlink" Target="http://cs.wikipedia.org/wiki/Soubor:Armoiries_r%C3%A9publique_fran%C3%A7aise.svg" TargetMode="External"/><Relationship Id="rId9" Type="http://schemas.openxmlformats.org/officeDocument/2006/relationships/hyperlink" Target="http://cs.wikipedia.org/wiki/Soubor:Paris_-_Eiffelturm_und_Marsfeld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08912" cy="3312368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 smtClean="0"/>
              <a:t> PaedDr. Vaňková Marcela</a:t>
            </a:r>
            <a:endParaRPr lang="cs-CZ" i="1" dirty="0"/>
          </a:p>
          <a:p>
            <a:pPr>
              <a:defRPr/>
            </a:pPr>
            <a:r>
              <a:rPr lang="cs-CZ" dirty="0"/>
              <a:t>Číslo </a:t>
            </a:r>
            <a:r>
              <a:rPr lang="cs-CZ" dirty="0" smtClean="0"/>
              <a:t>projektu: CZ.1.07/1.4.00/21.3235</a:t>
            </a:r>
            <a:endParaRPr lang="cs-CZ" dirty="0"/>
          </a:p>
          <a:p>
            <a:pPr>
              <a:defRPr/>
            </a:pPr>
            <a:r>
              <a:rPr lang="cs-CZ" dirty="0"/>
              <a:t>Název: </a:t>
            </a:r>
            <a:r>
              <a:rPr lang="cs-CZ" dirty="0" smtClean="0"/>
              <a:t> VY_52_INOVACE_1B_33_</a:t>
            </a:r>
            <a:r>
              <a:rPr lang="cs-CZ" b="1" dirty="0" smtClean="0"/>
              <a:t> Francie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Téma:  Zeměpis pro </a:t>
            </a:r>
            <a:r>
              <a:rPr lang="cs-CZ" dirty="0"/>
              <a:t>2. </a:t>
            </a:r>
            <a:r>
              <a:rPr lang="cs-CZ" dirty="0" smtClean="0"/>
              <a:t>stupeň </a:t>
            </a:r>
            <a:r>
              <a:rPr lang="cs-CZ" dirty="0"/>
              <a:t>ZŠ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190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7099122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19256" cy="383170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Prezentace slouží k výkladu učiva o Francii.</a:t>
            </a:r>
          </a:p>
          <a:p>
            <a:r>
              <a:rPr lang="cs-CZ" dirty="0" smtClean="0"/>
              <a:t>Úvod: poloha, znak, vlajka, mapa</a:t>
            </a:r>
          </a:p>
          <a:p>
            <a:r>
              <a:rPr lang="cs-CZ" dirty="0" smtClean="0"/>
              <a:t>Statistické  a základní údaje</a:t>
            </a:r>
          </a:p>
          <a:p>
            <a:r>
              <a:rPr lang="cs-CZ" dirty="0" smtClean="0"/>
              <a:t>Geografie</a:t>
            </a:r>
          </a:p>
          <a:p>
            <a:r>
              <a:rPr lang="cs-CZ" dirty="0" smtClean="0"/>
              <a:t>Věda a technika                                   </a:t>
            </a:r>
          </a:p>
          <a:p>
            <a:r>
              <a:rPr lang="cs-CZ" dirty="0" smtClean="0"/>
              <a:t>Obrázky - města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971600" y="0"/>
            <a:ext cx="81724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8003232" cy="636680"/>
          </a:xfrm>
        </p:spPr>
        <p:txBody>
          <a:bodyPr>
            <a:normAutofit fontScale="90000"/>
          </a:bodyPr>
          <a:lstStyle/>
          <a:p>
            <a:r>
              <a:rPr lang="cs-CZ" sz="3600" b="1" i="1" dirty="0" smtClean="0">
                <a:solidFill>
                  <a:schemeClr val="accent2">
                    <a:lumMod val="75000"/>
                  </a:schemeClr>
                </a:solidFill>
              </a:rPr>
              <a:t>     Francie</a:t>
            </a:r>
            <a:endParaRPr lang="cs-CZ" sz="3600" dirty="0"/>
          </a:p>
        </p:txBody>
      </p:sp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276872"/>
            <a:ext cx="5671746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908720"/>
            <a:ext cx="291814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3573016"/>
            <a:ext cx="2376264" cy="2702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04088"/>
            <a:ext cx="807524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i="1" dirty="0" smtClean="0">
                <a:solidFill>
                  <a:schemeClr val="accent2">
                    <a:lumMod val="75000"/>
                  </a:schemeClr>
                </a:solidFill>
              </a:rPr>
              <a:t>Francie – Francouzská republika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424936" cy="5184576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Francie</a:t>
            </a:r>
            <a:r>
              <a:rPr lang="cs-CZ" dirty="0" smtClean="0"/>
              <a:t> - oficiální název </a:t>
            </a:r>
            <a:r>
              <a:rPr lang="cs-CZ" b="1" dirty="0" smtClean="0"/>
              <a:t>Francouzská republika</a:t>
            </a:r>
            <a:endParaRPr lang="cs-CZ" dirty="0" smtClean="0"/>
          </a:p>
          <a:p>
            <a:r>
              <a:rPr lang="cs-CZ" dirty="0" smtClean="0"/>
              <a:t>- je demokratický stát, jehož většina území (někdy označovaná jako Metropolitní Francie) se nachází v západní Evropě.</a:t>
            </a:r>
          </a:p>
          <a:p>
            <a:endParaRPr lang="cs-CZ" dirty="0" smtClean="0"/>
          </a:p>
          <a:p>
            <a:r>
              <a:rPr lang="cs-CZ" dirty="0" smtClean="0"/>
              <a:t> Francouzskou republiku tvoří i tzv. Zámořská Francie, která zahrnuje území v Karibiku, Severní a Jižní Americe, v Indickém oceánu a Oceánii. </a:t>
            </a:r>
          </a:p>
          <a:p>
            <a:endParaRPr lang="cs-CZ" dirty="0" smtClean="0"/>
          </a:p>
          <a:p>
            <a:r>
              <a:rPr lang="cs-CZ" dirty="0" smtClean="0"/>
              <a:t>Je členskou zemí Severoatlantické aliance (NATO) a je jedním ze zakládajících členů Evropské unie (EU). </a:t>
            </a:r>
          </a:p>
          <a:p>
            <a:r>
              <a:rPr lang="cs-CZ" dirty="0" smtClean="0"/>
              <a:t>Francie je jedním ze zakládajících členů i Spojených národů. Je jedním z pěti stálých členů Rady bezpečnosti OSN s právem veta, jednou z osmi uznaných nukleárních mocností. </a:t>
            </a:r>
          </a:p>
          <a:p>
            <a:r>
              <a:rPr lang="cs-CZ" dirty="0" smtClean="0"/>
              <a:t>Je členem sdružení sedmi nejvyspělejších států světa a Ruska - G8. Spolu se Spojeným královstvím je Francie jedinou doposud existující koloniální velmocí.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147248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/>
              <a:t>Francie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340768"/>
          <a:ext cx="8136904" cy="53285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452"/>
                <a:gridCol w="4068452"/>
              </a:tblGrid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PAŘÍŽ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Rozloha: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543 965 km2  (47. na světě)</a:t>
                      </a:r>
                      <a:endParaRPr lang="cs-CZ" noProof="1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Nejvyšší bod: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Mont Blanc  4 810 m  n.m.</a:t>
                      </a:r>
                      <a:endParaRPr lang="cs-CZ" noProof="1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Časové pásmo: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+1</a:t>
                      </a:r>
                      <a:endParaRPr lang="cs-CZ" noProof="1"/>
                    </a:p>
                  </a:txBody>
                  <a:tcPr/>
                </a:tc>
              </a:tr>
              <a:tr h="873735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65 436 552  (20. na světě, 2011)</a:t>
                      </a:r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Jazyk: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francouzština</a:t>
                      </a:r>
                      <a:endParaRPr lang="cs-CZ" noProof="1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poloprezidentská republika</a:t>
                      </a:r>
                      <a:endParaRPr lang="cs-CZ" noProof="1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Měna: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noProof="1" smtClean="0"/>
                        <a:t>Euro</a:t>
                      </a:r>
                      <a:endParaRPr lang="cs-CZ" noProof="1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075240" cy="78069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Francie  -  geografie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547260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Největší část území Francie (metropolitní Francie) se nachází v západní Evropě, kde hraniční na severovýchodě s Belgií (délka hranic 620 km) a Lucemburskem (73 km), na východě s Německem (450 km) a Švýcarskem (572 km), na jihovýchodě s Itálií (515 km) a na jihu se Španělskem (649 km), Andorrou (56,6 km) a Monakem (4,5 km). </a:t>
            </a:r>
          </a:p>
          <a:p>
            <a:endParaRPr lang="cs-CZ" dirty="0" smtClean="0"/>
          </a:p>
          <a:p>
            <a:r>
              <a:rPr lang="cs-CZ" noProof="1" smtClean="0"/>
              <a:t>Francouzská republika je tvořena i tzv. zámořskou Francií, která sestává </a:t>
            </a:r>
            <a:r>
              <a:rPr lang="cs-CZ" noProof="1" smtClean="0"/>
              <a:t>                z </a:t>
            </a:r>
            <a:r>
              <a:rPr lang="cs-CZ" noProof="1" smtClean="0"/>
              <a:t>území v Severní a Jižní Americe (kde má Francouzská Guyana 673 km dlouhou hranici s Brazílií a 520 km se Surinamem), v Indickém a Tichém oceánu, Karibiku (ostrov Svatý Martin je rozdělen na francouzskou a nizozemskou část hranicí o délce 10,2 km) a Antarktidě. (suverenita deklarovaná v Antarktidě nebyla uznána většinou jiných zemí — viz Antarktický smluvní systém).</a:t>
            </a:r>
          </a:p>
          <a:p>
            <a:r>
              <a:rPr lang="cs-CZ" noProof="1" smtClean="0"/>
              <a:t>Francie</a:t>
            </a:r>
          </a:p>
          <a:p>
            <a:r>
              <a:rPr lang="cs-CZ" noProof="1" smtClean="0"/>
              <a:t>Evropská část Francie zaujímá plochu 543 965 km². Na severu a západě je krajina rovinatá s mírným vlněním, na zbytku území převážně pahorkatá a hornatá. Ve francouzských Alpách se nachází nejvyšší bod západní Evropy Mont Blanc (4 810 m). Další hornaté kraje země zahrnují Pyreneje, Centrální masív, Jura, Vogézy, Armorský masív a Ardenny.  Největšími francouzskými řekami jsou Loire, Rhône (pramenící ve Švýcarsku), Garonne (ve Španělsku), Seina a část toku Rýnu. Loire je zároveň také nejdelší francouzskou řekou</a:t>
            </a:r>
            <a:r>
              <a:rPr lang="cs-CZ" baseline="30000" noProof="1" smtClean="0"/>
              <a:t>.</a:t>
            </a:r>
            <a:endParaRPr lang="cs-CZ" noProof="1" smtClean="0"/>
          </a:p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04088"/>
            <a:ext cx="807524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>Francie - geografie</a:t>
            </a:r>
            <a:endParaRPr lang="cs-CZ" sz="36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00808"/>
            <a:ext cx="4178790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628800"/>
            <a:ext cx="3995936" cy="4298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04088"/>
            <a:ext cx="8147248" cy="63668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Francie - ekonomika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412776"/>
            <a:ext cx="8280920" cy="5112568"/>
          </a:xfrm>
        </p:spPr>
        <p:txBody>
          <a:bodyPr>
            <a:normAutofit fontScale="70000" lnSpcReduction="20000"/>
          </a:bodyPr>
          <a:lstStyle/>
          <a:p>
            <a:r>
              <a:rPr lang="cs-CZ" noProof="1" smtClean="0"/>
              <a:t>Francouzská ekonomika je 5. největší</a:t>
            </a:r>
          </a:p>
          <a:p>
            <a:pPr>
              <a:buNone/>
            </a:pPr>
            <a:r>
              <a:rPr lang="cs-CZ" noProof="1" smtClean="0"/>
              <a:t>    ekonomikou na světě.</a:t>
            </a:r>
          </a:p>
          <a:p>
            <a:r>
              <a:rPr lang="cs-CZ" noProof="1" smtClean="0"/>
              <a:t>1. ledna 1999 se Francie spojila </a:t>
            </a:r>
          </a:p>
          <a:p>
            <a:pPr>
              <a:buNone/>
            </a:pPr>
            <a:r>
              <a:rPr lang="cs-CZ" noProof="1" smtClean="0"/>
              <a:t>    s dalšími deseti členy EU a vytvořila měnovou unii, která užívá společnou měnu euro.</a:t>
            </a:r>
          </a:p>
          <a:p>
            <a:r>
              <a:rPr lang="cs-CZ" noProof="1" smtClean="0"/>
              <a:t>Francie je 5. největší exportér výrobků na světě po Německu, Číně, USA a Japonsku.</a:t>
            </a:r>
            <a:r>
              <a:rPr lang="cs-CZ" baseline="30000" noProof="1" smtClean="0"/>
              <a:t> </a:t>
            </a:r>
          </a:p>
          <a:p>
            <a:r>
              <a:rPr lang="cs-CZ" noProof="1" smtClean="0"/>
              <a:t>Je také šestý největší dovozce výrobků za USA, Německem, Čínou, Spojeným královstvím a Japonskem.</a:t>
            </a:r>
          </a:p>
          <a:p>
            <a:pPr>
              <a:buNone/>
            </a:pPr>
            <a:endParaRPr lang="cs-CZ" noProof="1" smtClean="0"/>
          </a:p>
          <a:p>
            <a:r>
              <a:rPr lang="cs-CZ" noProof="1" smtClean="0"/>
              <a:t>Ve Francii sídlí Organizace pro ekonomickou spolupráci </a:t>
            </a:r>
          </a:p>
          <a:p>
            <a:pPr>
              <a:buNone/>
            </a:pPr>
            <a:r>
              <a:rPr lang="cs-CZ" noProof="1" smtClean="0"/>
              <a:t>    a rozvoj (</a:t>
            </a:r>
            <a:r>
              <a:rPr lang="cs-CZ" i="1" noProof="1" smtClean="0"/>
              <a:t>OECD</a:t>
            </a:r>
            <a:r>
              <a:rPr lang="cs-CZ" noProof="1" smtClean="0"/>
              <a:t>) a UNESCO. Dále zde sídlí Mezinárodní úřad pro váhy a míry (soustava jednotek SI) a Interpol.</a:t>
            </a:r>
          </a:p>
          <a:p>
            <a:r>
              <a:rPr lang="cs-CZ" noProof="1" smtClean="0"/>
              <a:t>Mezi důkazy technologické vyspělosti francouzského průmyslu patří m.j. vysokorychlostní vlaky TGV a letadla Airbus.</a:t>
            </a:r>
          </a:p>
          <a:p>
            <a:endParaRPr lang="cs-CZ" noProof="1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88640"/>
            <a:ext cx="3528392" cy="22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568952" cy="778098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solidFill>
                  <a:schemeClr val="accent4">
                    <a:lumMod val="75000"/>
                  </a:schemeClr>
                </a:solidFill>
              </a:rPr>
              <a:t>Francie – města</a:t>
            </a:r>
            <a:r>
              <a:rPr lang="cs-CZ" sz="3600" dirty="0" smtClean="0"/>
              <a:t> </a:t>
            </a:r>
            <a:r>
              <a:rPr lang="cs-CZ" sz="2200" noProof="1" smtClean="0"/>
              <a:t>Kromě hlavního města </a:t>
            </a:r>
            <a:r>
              <a:rPr lang="cs-CZ" sz="2200" noProof="1" smtClean="0">
                <a:solidFill>
                  <a:schemeClr val="bg2">
                    <a:lumMod val="50000"/>
                  </a:schemeClr>
                </a:solidFill>
              </a:rPr>
              <a:t>Paříže</a:t>
            </a:r>
            <a:r>
              <a:rPr lang="cs-CZ" sz="2200" noProof="1" smtClean="0"/>
              <a:t> (přes 12 milionů lidí) jsou největšími městy </a:t>
            </a:r>
            <a:r>
              <a:rPr lang="cs-CZ" sz="2200" noProof="1" smtClean="0">
                <a:solidFill>
                  <a:schemeClr val="tx1"/>
                </a:solidFill>
              </a:rPr>
              <a:t>Marseille</a:t>
            </a:r>
            <a:r>
              <a:rPr lang="cs-CZ" sz="2200" noProof="1" smtClean="0"/>
              <a:t>, Lyon, Toulouse, Nice, Nantes, Strasbourg, Montpellier, Bordeaux.</a:t>
            </a:r>
            <a:r>
              <a:rPr lang="cs-CZ" noProof="1" smtClean="0"/>
              <a:t/>
            </a:r>
            <a:br>
              <a:rPr lang="cs-CZ" noProof="1" smtClean="0"/>
            </a:br>
            <a:endParaRPr lang="cs-CZ" noProof="1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52736"/>
            <a:ext cx="2952328" cy="3039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836712"/>
            <a:ext cx="4032448" cy="30249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524328" y="342900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noProof="1" smtClean="0">
                <a:solidFill>
                  <a:schemeClr val="bg1"/>
                </a:solidFill>
              </a:rPr>
              <a:t>Marseille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789040"/>
            <a:ext cx="3906011" cy="2929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195736" y="6381328"/>
            <a:ext cx="22667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Centrála Interpolu v Lyonu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6088" y="4005064"/>
            <a:ext cx="4098400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5076056" y="6534834"/>
            <a:ext cx="46085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Bordeaux - most přes řeku Garonnu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19256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568952" cy="42484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hlinkClick r:id="rId2"/>
              </a:rPr>
              <a:t>http://cs.wikipedia.org/wiki/Soubor:EU_location_FRA.png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http://cs.wikipedia.org/wiki/Soubor:Flag_of_France.svg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http://cs.wikipedia.org/wiki/Soubor:Armoiries_r%C3%A9publique_fran%C3%A7aise.svg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http://cs.wikipedia.org/wiki/Soubor:France_cities.png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http://cs.wikipedia.org/wiki/Soubor:Mapa_Francie.PNG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7"/>
              </a:rPr>
              <a:t>http://cs.wikipedia.org/wiki/Soubor:TGV-Duplex_Paris.jpg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8"/>
              </a:rPr>
              <a:t>http://cs.wikipedia.org/wiki/Francie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9"/>
              </a:rPr>
              <a:t>http://cs.wikipedia.org/wiki/Soubor:Paris_-_Eiffelturm_und_Marsfeld2.jpg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0"/>
              </a:rPr>
              <a:t>http://cs.wikipedia.org/wiki/Soubor:Marseille.JPG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1"/>
              </a:rPr>
              <a:t>http://cs.wikipedia.org/wiki/Soubor:ICPO-Interpol_Lione.JPG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2"/>
              </a:rPr>
              <a:t>http://cs.wikipedia.org/wiki/Soubor:Bordeaux_Pont_de_Pierre_vu_depuis_la_fl%C3%A8che_Saint_Michel.JPG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259822785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443</TotalTime>
  <Words>623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 </vt:lpstr>
      <vt:lpstr>Anotace:</vt:lpstr>
      <vt:lpstr>     Francie</vt:lpstr>
      <vt:lpstr>Francie – Francouzská republika</vt:lpstr>
      <vt:lpstr>Francie</vt:lpstr>
      <vt:lpstr>Francie  -  geografie</vt:lpstr>
      <vt:lpstr>Francie - geografie</vt:lpstr>
      <vt:lpstr>Francie - ekonomika</vt:lpstr>
      <vt:lpstr>Francie – města Kromě hlavního města Paříže (přes 12 milionů lidí) jsou největšími městy Marseille, Lyon, Toulouse, Nice, Nantes, Strasbourg, Montpellier, Bordeaux. 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Dum</cp:lastModifiedBy>
  <cp:revision>120</cp:revision>
  <dcterms:created xsi:type="dcterms:W3CDTF">2012-06-17T14:26:04Z</dcterms:created>
  <dcterms:modified xsi:type="dcterms:W3CDTF">2013-09-08T06:25:52Z</dcterms:modified>
</cp:coreProperties>
</file>