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8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Název školy:  </a:t>
            </a:r>
            <a:r>
              <a:rPr lang="cs-CZ" i="1" dirty="0" smtClean="0">
                <a:solidFill>
                  <a:schemeClr val="tx1"/>
                </a:solidFill>
              </a:rPr>
              <a:t>Základní škola a mateřská škola, </a:t>
            </a:r>
            <a:r>
              <a:rPr lang="cs-CZ" i="1" noProof="1" smtClean="0">
                <a:solidFill>
                  <a:schemeClr val="tx1"/>
                </a:solidFill>
              </a:rPr>
              <a:t>Hlušice</a:t>
            </a:r>
            <a:endParaRPr lang="cs-CZ" noProof="1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Autor: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projektu: CZ.1.07/1.4.00/21.3235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Název:	 </a:t>
            </a:r>
            <a:r>
              <a:rPr lang="cs-CZ" dirty="0" smtClean="0">
                <a:solidFill>
                  <a:schemeClr val="tx1"/>
                </a:solidFill>
              </a:rPr>
              <a:t>VY_52_INOVACE_1B_25_Slunce</a:t>
            </a:r>
            <a:endParaRPr lang="en-GB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Téma: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Zeměpis  pro 2</a:t>
            </a:r>
            <a:r>
              <a:rPr lang="cs-CZ" dirty="0">
                <a:solidFill>
                  <a:srgbClr val="FFC000"/>
                </a:solidFill>
              </a:rPr>
              <a:t>. </a:t>
            </a:r>
            <a:r>
              <a:rPr lang="cs-CZ" dirty="0" smtClean="0">
                <a:solidFill>
                  <a:srgbClr val="FFC000"/>
                </a:solidFill>
              </a:rPr>
              <a:t>stupeň </a:t>
            </a:r>
            <a:r>
              <a:rPr lang="cs-CZ" dirty="0">
                <a:solidFill>
                  <a:srgbClr val="FFC000"/>
                </a:solidFill>
              </a:rPr>
              <a:t>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Tato prezentace seznamuje žáky s naší nejbližší hvězdou, Sluncem.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Prezentace je doplněna  obrázky. </a:t>
            </a:r>
          </a:p>
          <a:p>
            <a:pPr marL="0" indent="0">
              <a:buNone/>
            </a:pPr>
            <a:r>
              <a:rPr lang="cs-CZ" sz="2800" dirty="0" smtClean="0"/>
              <a:t>      </a:t>
            </a:r>
          </a:p>
          <a:p>
            <a:r>
              <a:rPr lang="cs-CZ" sz="2800" dirty="0" smtClean="0"/>
              <a:t>Předvádíme pomocí interaktivní tabule.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Určeno pro žáky 2. stupně základní školy.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295442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1619475"/>
            <a:ext cx="6572250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16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196752"/>
            <a:ext cx="8568952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hvězda 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obíhá </a:t>
            </a:r>
            <a:r>
              <a:rPr lang="cs-CZ" sz="2000" dirty="0"/>
              <a:t>okolo středu Mléčné dráhy ve vzdálenosti od 25 000 do 28 000 světelných </a:t>
            </a:r>
            <a:r>
              <a:rPr lang="cs-CZ" sz="2000" dirty="0" smtClean="0"/>
              <a:t>let</a:t>
            </a:r>
          </a:p>
          <a:p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oběh </a:t>
            </a:r>
            <a:r>
              <a:rPr lang="cs-CZ" sz="2000" dirty="0"/>
              <a:t>trvá přibližně 226 milionů </a:t>
            </a:r>
            <a:r>
              <a:rPr lang="cs-CZ" sz="2000" dirty="0" smtClean="0"/>
              <a:t>let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tvoří </a:t>
            </a:r>
            <a:r>
              <a:rPr lang="cs-CZ" sz="2000" dirty="0"/>
              <a:t>centrum sluneční </a:t>
            </a:r>
            <a:r>
              <a:rPr lang="cs-CZ" sz="2000" dirty="0" smtClean="0"/>
              <a:t>soustavy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od </a:t>
            </a:r>
            <a:r>
              <a:rPr lang="cs-CZ" sz="2000" dirty="0"/>
              <a:t>Země je vzdálená 1 AU (asi 150 milionů km</a:t>
            </a:r>
            <a:r>
              <a:rPr lang="cs-CZ" sz="2000" dirty="0" smtClean="0"/>
              <a:t>)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hmotnost </a:t>
            </a:r>
            <a:r>
              <a:rPr lang="cs-CZ" sz="2000" dirty="0"/>
              <a:t>Slunce je asi 330 000 krát větší než hmotnost </a:t>
            </a:r>
            <a:r>
              <a:rPr lang="cs-CZ" sz="2000" dirty="0" smtClean="0"/>
              <a:t>Země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99,8 </a:t>
            </a:r>
            <a:r>
              <a:rPr lang="cs-CZ" sz="2000" dirty="0"/>
              <a:t>% hmotnosti sluneční </a:t>
            </a:r>
            <a:r>
              <a:rPr lang="cs-CZ" sz="2000" dirty="0" smtClean="0"/>
              <a:t>soustavy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koule </a:t>
            </a:r>
            <a:r>
              <a:rPr lang="cs-CZ" sz="2000" dirty="0"/>
              <a:t>žhavého plazmatu</a:t>
            </a:r>
          </a:p>
        </p:txBody>
      </p:sp>
    </p:spTree>
    <p:extLst>
      <p:ext uri="{BB962C8B-B14F-4D97-AF65-F5344CB8AC3E}">
        <p14:creationId xmlns:p14="http://schemas.microsoft.com/office/powerpoint/2010/main" val="3538281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dirty="0"/>
              <a:t>Slunce je jedním z nejstarších náboženských motivů a předmětem uctívání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40766"/>
            <a:ext cx="4896544" cy="5470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1687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028343"/>
            <a:ext cx="864096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staré </a:t>
            </a:r>
            <a:r>
              <a:rPr lang="cs-CZ" sz="2000" dirty="0"/>
              <a:t>přibližně 4,6 miliard </a:t>
            </a:r>
            <a:r>
              <a:rPr lang="cs-CZ" sz="2000" dirty="0" smtClean="0"/>
              <a:t>let, </a:t>
            </a:r>
            <a:r>
              <a:rPr lang="cs-CZ" sz="2000" dirty="0"/>
              <a:t>což je řadí mezi hvězdy středního </a:t>
            </a:r>
            <a:r>
              <a:rPr lang="cs-CZ" sz="2000" dirty="0" smtClean="0"/>
              <a:t>věku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bude </a:t>
            </a:r>
            <a:r>
              <a:rPr lang="cs-CZ" sz="2000" dirty="0"/>
              <a:t>svítit ještě asi 5 až 7 miliard </a:t>
            </a:r>
            <a:r>
              <a:rPr lang="cs-CZ" sz="2000" dirty="0" smtClean="0"/>
              <a:t>let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teplota </a:t>
            </a:r>
            <a:r>
              <a:rPr lang="cs-CZ" sz="2000" dirty="0"/>
              <a:t>na povrchu Slunce činí asi 5800 </a:t>
            </a:r>
            <a:r>
              <a:rPr lang="cs-CZ" sz="2000" dirty="0" smtClean="0"/>
              <a:t>K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průměr  </a:t>
            </a:r>
            <a:r>
              <a:rPr lang="cs-CZ" sz="2000" dirty="0"/>
              <a:t>je zhruba 1 400 000 km, což činí asi 109 průměrů </a:t>
            </a:r>
            <a:r>
              <a:rPr lang="cs-CZ" sz="2000" dirty="0" smtClean="0"/>
              <a:t>Země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objem </a:t>
            </a:r>
            <a:r>
              <a:rPr lang="cs-CZ" sz="2000" dirty="0"/>
              <a:t>je tedy asi 1,3 milionkrát větší než objem </a:t>
            </a:r>
            <a:r>
              <a:rPr lang="cs-CZ" sz="2000" dirty="0" smtClean="0"/>
              <a:t>Země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hustota  </a:t>
            </a:r>
            <a:r>
              <a:rPr lang="cs-CZ" sz="2000" dirty="0"/>
              <a:t>průměrně 1400 kg m−</a:t>
            </a:r>
            <a:r>
              <a:rPr lang="cs-CZ" sz="2000" dirty="0" smtClean="0"/>
              <a:t>3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otáčí se </a:t>
            </a:r>
            <a:r>
              <a:rPr lang="cs-CZ" sz="2000" dirty="0"/>
              <a:t>jinou rychlostí u pólů a na </a:t>
            </a:r>
            <a:r>
              <a:rPr lang="cs-CZ" sz="2000" dirty="0" smtClean="0"/>
              <a:t>rovníku, na </a:t>
            </a:r>
            <a:r>
              <a:rPr lang="cs-CZ" sz="2000" dirty="0"/>
              <a:t>rovníku se otočí jednou za 25 dní, na pólu za 36 </a:t>
            </a:r>
            <a:r>
              <a:rPr lang="cs-CZ" sz="2000" dirty="0" smtClean="0"/>
              <a:t>dní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astronomický </a:t>
            </a:r>
            <a:r>
              <a:rPr lang="cs-CZ" sz="2000" dirty="0"/>
              <a:t>symbol pro Slunce je kruh s bodem </a:t>
            </a:r>
            <a:r>
              <a:rPr lang="cs-CZ" sz="2000" dirty="0" smtClean="0"/>
              <a:t>uprostřed</a:t>
            </a:r>
            <a:r>
              <a:rPr lang="cs-CZ" sz="8000" dirty="0" smtClean="0"/>
              <a:t>☉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46118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skvrna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808"/>
            <a:ext cx="7264524" cy="4811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0251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/>
              <a:t>Složení Slunce v procentech počtu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1628800"/>
            <a:ext cx="8640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V hmotnostních poměrech je Slunce složeno ze zhruba ¾ vodíku a ¼ </a:t>
            </a:r>
            <a:r>
              <a:rPr lang="cs-CZ" sz="3200" dirty="0" smtClean="0"/>
              <a:t>hélia, v minimálním množství pod 1% - O, C, N, Ne, </a:t>
            </a:r>
            <a:r>
              <a:rPr lang="cs-CZ" sz="3200" dirty="0" err="1" smtClean="0"/>
              <a:t>Fe</a:t>
            </a:r>
            <a:r>
              <a:rPr lang="cs-CZ" sz="3200" dirty="0" smtClean="0"/>
              <a:t>, Si, Mg, S…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31" y="4005064"/>
            <a:ext cx="8445738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5267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Zatmění Slunce – srpen 1999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80" y="1052736"/>
            <a:ext cx="5456379" cy="5373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052736"/>
            <a:ext cx="2798909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70610" y="6214084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Venetian 301 Dm AT" pitchFamily="2" charset="0"/>
              </a:rPr>
              <a:t>Země</a:t>
            </a:r>
            <a:endParaRPr lang="cs-CZ" b="1" dirty="0">
              <a:latin typeface="Venetian 301 Dm A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5870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772" y="1556792"/>
            <a:ext cx="8695708" cy="503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24517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Obrázky:</a:t>
            </a:r>
          </a:p>
          <a:p>
            <a:pPr marL="0" indent="0">
              <a:buNone/>
            </a:pPr>
            <a:r>
              <a:rPr lang="cs-CZ" sz="1200" dirty="0"/>
              <a:t>Slunce.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2012-10-08]. Dostupné z: http://upload.wikimedia.org/wikipedia/commons/d/df/Sun_in_X-Ray.png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Slunce.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2012-11-08]. Dostupné z: http://upload.wikimedia.org/wikipedia/commons/e/e4/Aten_disk.jpg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Sluneční skvrna.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2012-11-08]. Dostupné z: http://upload.wikimedia.org/wikipedia/commons/4/44/172197main_NASA_Flare_Gband_lg-withouttext.jpg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Vývojový cyklus Slunce.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2012-11-08]. Dostupné z: http://upload.wikimedia.org/wikipedia/commons/b/b1/Solar_Life_Cycle_cs.svg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Zatmění Slunce.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2012-11-08]. Dostupné z: http://upload.wikimedia.org/wikipedia/commons/c/c7/Solar_eclipse_1999_4.jpg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Zatmění Slunce.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2012-11-08]. Dostupné z: http://upload.http://upload.wikimedia.org/wikipedia/commons/6/67/Zatmeni_Slunce.svgwikimedia.org/wikipedia/commons/9/90/NovaSlunecniSoustava.jpg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it-IT" sz="1200" dirty="0"/>
              <a:t>Sluneční soustava. </a:t>
            </a:r>
            <a:r>
              <a:rPr lang="it-IT" sz="1200" i="1" dirty="0"/>
              <a:t>Wikipedia</a:t>
            </a:r>
            <a:r>
              <a:rPr lang="it-IT" sz="1200" dirty="0"/>
              <a:t> [online]. 2012 [cit. 2012-11-08]. Dostupné z: http://upload.wikimedia.org/wikipedia/commons/9/90/NovaSlunecniSoustava.jpg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422405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247</TotalTime>
  <Words>413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</vt:lpstr>
      <vt:lpstr>Anotace:</vt:lpstr>
      <vt:lpstr>Slunce</vt:lpstr>
      <vt:lpstr>Slunce</vt:lpstr>
      <vt:lpstr>Slunce je jedním z nejstarších náboženských motivů a předmětem uctívání</vt:lpstr>
      <vt:lpstr>Slunce</vt:lpstr>
      <vt:lpstr>Sluneční skvrna</vt:lpstr>
      <vt:lpstr>Složení Slunce v procentech počtu </vt:lpstr>
      <vt:lpstr>Zatmění Slunce – srpen 1999</vt:lpstr>
      <vt:lpstr>Sluneční soustava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37</cp:revision>
  <cp:lastPrinted>2011-11-28T08:18:46Z</cp:lastPrinted>
  <dcterms:created xsi:type="dcterms:W3CDTF">2011-09-01T06:10:59Z</dcterms:created>
  <dcterms:modified xsi:type="dcterms:W3CDTF">2013-09-08T16:49:49Z</dcterms:modified>
</cp:coreProperties>
</file>