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4" r:id="rId8"/>
    <p:sldId id="263" r:id="rId9"/>
    <p:sldId id="265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7" autoAdjust="0"/>
    <p:restoredTop sz="99856" autoAdjust="0"/>
  </p:normalViewPr>
  <p:slideViewPr>
    <p:cSldViewPr>
      <p:cViewPr varScale="1">
        <p:scale>
          <a:sx n="88" d="100"/>
          <a:sy n="88" d="100"/>
        </p:scale>
        <p:origin x="-82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8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10EC-E96C-4DA2-9368-F534D80EC955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A690-A346-4848-A874-F9D38573A8F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10EC-E96C-4DA2-9368-F534D80EC955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A690-A346-4848-A874-F9D38573A8F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10EC-E96C-4DA2-9368-F534D80EC955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A690-A346-4848-A874-F9D38573A8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10EC-E96C-4DA2-9368-F534D80EC955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A690-A346-4848-A874-F9D38573A8F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10EC-E96C-4DA2-9368-F534D80EC955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A690-A346-4848-A874-F9D38573A8F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10EC-E96C-4DA2-9368-F534D80EC955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A690-A346-4848-A874-F9D38573A8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10EC-E96C-4DA2-9368-F534D80EC955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A690-A346-4848-A874-F9D38573A8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10EC-E96C-4DA2-9368-F534D80EC955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A690-A346-4848-A874-F9D38573A8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10EC-E96C-4DA2-9368-F534D80EC955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A690-A346-4848-A874-F9D38573A8F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10EC-E96C-4DA2-9368-F534D80EC955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A690-A346-4848-A874-F9D38573A8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310EC-E96C-4DA2-9368-F534D80EC955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A690-A346-4848-A874-F9D38573A8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A4310EC-E96C-4DA2-9368-F534D80EC955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E02A690-A346-4848-A874-F9D38573A8F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889423562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VY_32_INOVACE_IV_Z2_18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Simona Jiránková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Zeměpis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Tropická Jižní Amerika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7.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10. 5. 2013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slouží jako výukový nebo k opakování učiva.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36372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564904"/>
            <a:ext cx="9144000" cy="1793167"/>
          </a:xfrm>
        </p:spPr>
        <p:txBody>
          <a:bodyPr/>
          <a:lstStyle/>
          <a:p>
            <a:pPr algn="ctr"/>
            <a:r>
              <a:rPr lang="cs-CZ" dirty="0" smtClean="0"/>
              <a:t>Tropická Jižní Amerika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678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697" y="0"/>
            <a:ext cx="9155697" cy="1143000"/>
          </a:xfrm>
        </p:spPr>
        <p:txBody>
          <a:bodyPr/>
          <a:lstStyle/>
          <a:p>
            <a:pPr algn="ctr"/>
            <a:r>
              <a:rPr lang="cs-CZ" dirty="0" smtClean="0"/>
              <a:t>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33334" y="836712"/>
            <a:ext cx="9177334" cy="396044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Tropické podnebí</a:t>
            </a:r>
          </a:p>
          <a:p>
            <a:r>
              <a:rPr lang="cs-CZ" sz="2400" dirty="0" smtClean="0"/>
              <a:t>Povrch – nížiny, vysočiny -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Největší </a:t>
            </a:r>
            <a:r>
              <a:rPr lang="cs-CZ" sz="2400" dirty="0" smtClean="0"/>
              <a:t>stát –</a:t>
            </a:r>
          </a:p>
          <a:p>
            <a:r>
              <a:rPr lang="cs-CZ" sz="2400" dirty="0" smtClean="0"/>
              <a:t>Malé státy – cestovní ruch</a:t>
            </a:r>
          </a:p>
          <a:p>
            <a:r>
              <a:rPr lang="cs-CZ" sz="2400" dirty="0" smtClean="0"/>
              <a:t>Brazílie – těžký průmysl – těžba ropy, zemního plynu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    - těžba dřeva – Amazonský deštný prales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76397" y="2738537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Brazílie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1323496"/>
            <a:ext cx="54000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Amazonská nížina; 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Brazilská </a:t>
            </a:r>
            <a:r>
              <a:rPr lang="cs-CZ" sz="2400" dirty="0" smtClean="0">
                <a:solidFill>
                  <a:srgbClr val="FF0000"/>
                </a:solidFill>
              </a:rPr>
              <a:t>vysočina, 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Guyanská </a:t>
            </a:r>
            <a:r>
              <a:rPr lang="cs-CZ" sz="2400" dirty="0" smtClean="0">
                <a:solidFill>
                  <a:srgbClr val="FF0000"/>
                </a:solidFill>
              </a:rPr>
              <a:t>vysočina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565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Flag of Brazil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0" y="210012"/>
            <a:ext cx="9124770" cy="6387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210012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>
                <a:solidFill>
                  <a:schemeClr val="bg1"/>
                </a:solidFill>
              </a:rPr>
              <a:t>Brazilská federativní republika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23152" y="5827911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i="1" dirty="0" err="1">
                <a:solidFill>
                  <a:schemeClr val="bg1"/>
                </a:solidFill>
              </a:rPr>
              <a:t>República</a:t>
            </a:r>
            <a:r>
              <a:rPr lang="cs-CZ" sz="4400" b="1" i="1" dirty="0">
                <a:solidFill>
                  <a:schemeClr val="bg1"/>
                </a:solidFill>
              </a:rPr>
              <a:t> </a:t>
            </a:r>
            <a:r>
              <a:rPr lang="cs-CZ" sz="4400" b="1" i="1" dirty="0" err="1">
                <a:solidFill>
                  <a:schemeClr val="bg1"/>
                </a:solidFill>
              </a:rPr>
              <a:t>Federativa</a:t>
            </a:r>
            <a:r>
              <a:rPr lang="cs-CZ" sz="4400" b="1" i="1" dirty="0">
                <a:solidFill>
                  <a:schemeClr val="bg1"/>
                </a:solidFill>
              </a:rPr>
              <a:t> do </a:t>
            </a:r>
            <a:r>
              <a:rPr lang="cs-CZ" sz="4400" b="1" i="1" dirty="0" err="1">
                <a:solidFill>
                  <a:schemeClr val="bg1"/>
                </a:solidFill>
              </a:rPr>
              <a:t>Brasil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9774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9946" y="872716"/>
            <a:ext cx="9163946" cy="3474720"/>
          </a:xfrm>
        </p:spPr>
        <p:txBody>
          <a:bodyPr>
            <a:noAutofit/>
          </a:bodyPr>
          <a:lstStyle/>
          <a:p>
            <a:r>
              <a:rPr lang="cs-CZ" sz="2400" dirty="0" smtClean="0"/>
              <a:t>Rozloha – 8,5 mil. km</a:t>
            </a:r>
            <a:r>
              <a:rPr lang="cs-CZ" sz="2400" baseline="30000" dirty="0" smtClean="0"/>
              <a:t>2  </a:t>
            </a:r>
            <a:r>
              <a:rPr lang="cs-CZ" sz="2400" dirty="0" smtClean="0"/>
              <a:t>(</a:t>
            </a:r>
            <a:r>
              <a:rPr lang="cs-CZ" sz="2400" b="1" dirty="0" smtClean="0"/>
              <a:t>5.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Počet obyvatel – 192 mil. obyvatel  (5.)</a:t>
            </a:r>
          </a:p>
          <a:p>
            <a:r>
              <a:rPr lang="cs-CZ" sz="2400" dirty="0" smtClean="0"/>
              <a:t>Měna – brazilský </a:t>
            </a:r>
            <a:r>
              <a:rPr lang="cs-CZ" sz="2400" dirty="0" err="1" smtClean="0"/>
              <a:t>real</a:t>
            </a:r>
            <a:endParaRPr lang="cs-CZ" sz="2400" dirty="0" smtClean="0"/>
          </a:p>
          <a:p>
            <a:r>
              <a:rPr lang="cs-CZ" sz="2400" dirty="0" smtClean="0"/>
              <a:t>Nejvyšší hora – </a:t>
            </a:r>
            <a:r>
              <a:rPr lang="cs-CZ" sz="2400" dirty="0" err="1" smtClean="0"/>
              <a:t>Pico</a:t>
            </a:r>
            <a:r>
              <a:rPr lang="cs-CZ" sz="2400" dirty="0" smtClean="0"/>
              <a:t> da </a:t>
            </a:r>
            <a:r>
              <a:rPr lang="cs-CZ" sz="2400" dirty="0" err="1" smtClean="0"/>
              <a:t>Neblina</a:t>
            </a:r>
            <a:r>
              <a:rPr lang="cs-CZ" sz="2400" dirty="0" smtClean="0"/>
              <a:t> (3014 m n. m.)</a:t>
            </a:r>
          </a:p>
          <a:p>
            <a:r>
              <a:rPr lang="cs-CZ" sz="2400" dirty="0" smtClean="0"/>
              <a:t>Státní zřízení – prezidentská federativní republika</a:t>
            </a:r>
            <a:endParaRPr lang="cs-CZ" sz="2400" dirty="0"/>
          </a:p>
        </p:txBody>
      </p:sp>
      <p:pic>
        <p:nvPicPr>
          <p:cNvPr id="2050" name="Picture 2" descr="Soubor:Pico da Nebli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1394" y="3212976"/>
            <a:ext cx="3433016" cy="331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14206" y="6465276"/>
            <a:ext cx="42060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Autor:Robson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Esteves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Czaban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(robson.czaban@hotmail.com),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http://commons.wikimedia.org/wiki/File:Pico_da_Neblina.jpg</a:t>
            </a:r>
          </a:p>
        </p:txBody>
      </p:sp>
      <p:pic>
        <p:nvPicPr>
          <p:cNvPr id="6" name="Picture 2" descr="Soubor:Flag of Brazil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1080120" cy="756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6637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8398" y="0"/>
            <a:ext cx="9172398" cy="1143000"/>
          </a:xfrm>
        </p:spPr>
        <p:txBody>
          <a:bodyPr/>
          <a:lstStyle/>
          <a:p>
            <a:pPr algn="ctr"/>
            <a:r>
              <a:rPr lang="cs-CZ" dirty="0" smtClean="0"/>
              <a:t>Brazílie - 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026" y="836712"/>
            <a:ext cx="9122973" cy="3888432"/>
          </a:xfrm>
        </p:spPr>
        <p:txBody>
          <a:bodyPr>
            <a:normAutofit fontScale="85000" lnSpcReduction="10000"/>
          </a:bodyPr>
          <a:lstStyle/>
          <a:p>
            <a:r>
              <a:rPr lang="cs-CZ" sz="2400" dirty="0" smtClean="0"/>
              <a:t>Největší země Jižní Ameriky</a:t>
            </a:r>
          </a:p>
          <a:p>
            <a:r>
              <a:rPr lang="cs-CZ" sz="2400" dirty="0" smtClean="0"/>
              <a:t>Rio de </a:t>
            </a:r>
            <a:r>
              <a:rPr lang="cs-CZ" sz="2400" dirty="0" err="1" smtClean="0"/>
              <a:t>Janeiro</a:t>
            </a:r>
            <a:r>
              <a:rPr lang="cs-CZ" sz="2400" dirty="0" smtClean="0"/>
              <a:t> – socha Krista na vrcholu </a:t>
            </a:r>
            <a:r>
              <a:rPr lang="cs-CZ" sz="2400" dirty="0" err="1" smtClean="0"/>
              <a:t>Corcovado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     – pláž </a:t>
            </a:r>
            <a:r>
              <a:rPr lang="cs-CZ" sz="2400" dirty="0" err="1" smtClean="0"/>
              <a:t>Copacabana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     - fotbalový stadion </a:t>
            </a:r>
            <a:r>
              <a:rPr lang="cs-CZ" sz="2400" dirty="0" err="1" smtClean="0"/>
              <a:t>Maracaná</a:t>
            </a:r>
            <a:endParaRPr lang="cs-CZ" sz="2400" dirty="0" smtClean="0"/>
          </a:p>
          <a:p>
            <a:r>
              <a:rPr lang="cs-CZ" sz="2400" dirty="0" smtClean="0"/>
              <a:t>Zlatý důl </a:t>
            </a:r>
            <a:r>
              <a:rPr lang="cs-CZ" sz="2400" dirty="0" err="1" smtClean="0"/>
              <a:t>Serra</a:t>
            </a:r>
            <a:r>
              <a:rPr lang="cs-CZ" sz="2400" dirty="0" smtClean="0"/>
              <a:t> </a:t>
            </a:r>
            <a:r>
              <a:rPr lang="cs-CZ" sz="2400" dirty="0" err="1" smtClean="0"/>
              <a:t>Palada</a:t>
            </a:r>
            <a:r>
              <a:rPr lang="cs-CZ" sz="2400" dirty="0" smtClean="0"/>
              <a:t>		</a:t>
            </a:r>
          </a:p>
          <a:p>
            <a:r>
              <a:rPr lang="cs-CZ" sz="2400" dirty="0" smtClean="0"/>
              <a:t>Výroba aut (Volkswagen, Ford, GMC), zařízení (Siemens, Bosch), letadel</a:t>
            </a:r>
          </a:p>
          <a:p>
            <a:r>
              <a:rPr lang="cs-CZ" sz="2400" dirty="0" smtClean="0"/>
              <a:t>Potravinářský </a:t>
            </a:r>
            <a:r>
              <a:rPr lang="cs-CZ" sz="2400" dirty="0" smtClean="0"/>
              <a:t>průmysl</a:t>
            </a:r>
          </a:p>
          <a:p>
            <a:r>
              <a:rPr lang="cs-CZ" sz="2400" dirty="0" smtClean="0"/>
              <a:t>Pěstování tropických, subtropických plodin</a:t>
            </a:r>
          </a:p>
          <a:p>
            <a:r>
              <a:rPr lang="cs-CZ" sz="2400" dirty="0" smtClean="0"/>
              <a:t>Největší vývozce kávy na světě</a:t>
            </a:r>
          </a:p>
          <a:p>
            <a:r>
              <a:rPr lang="cs-CZ" sz="2400" dirty="0" smtClean="0"/>
              <a:t>Chov dobytka – 2. místo na světě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1026" name="Picture 2" descr="File:Cristo Redentor Rio de Janeiro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4235624" cy="317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5021542"/>
            <a:ext cx="42356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pt-BR" sz="800" dirty="0">
                <a:solidFill>
                  <a:schemeClr val="bg1">
                    <a:lumMod val="75000"/>
                  </a:schemeClr>
                </a:solidFill>
              </a:rPr>
              <a:t>I, Rodrigo Gomes da </a:t>
            </a:r>
            <a:r>
              <a:rPr lang="pt-BR" sz="800" dirty="0" smtClean="0">
                <a:solidFill>
                  <a:schemeClr val="bg1">
                    <a:lumMod val="75000"/>
                  </a:schemeClr>
                </a:solidFill>
              </a:rPr>
              <a:t>Paixão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,</a:t>
            </a: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http://commons.wikimedia.org/wiki/File:Cristo_Redentor_Rio_de_Janeiro_2.jpg</a:t>
            </a:r>
          </a:p>
        </p:txBody>
      </p:sp>
      <p:pic>
        <p:nvPicPr>
          <p:cNvPr id="1028" name="Picture 4" descr="Soubor:Corcovado statue01 2005-03-1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80928"/>
            <a:ext cx="4615086" cy="376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55976" y="6547192"/>
            <a:ext cx="46150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Autor:Klaus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with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K,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,</a:t>
            </a: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http://commons.wikimedia.org/wiki/File:Corcovado_statue01_2005-03-14.jpg</a:t>
            </a:r>
          </a:p>
          <a:p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1030" name="Picture 6" descr="File:CopacabanaBeach RiodeJaneiro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33319"/>
            <a:ext cx="4629260" cy="3471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9512" y="5805264"/>
            <a:ext cx="46292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Autor:Hank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Leclair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,,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http://commons.wikimedia.org/wiki/File:CopacabanaBeach_RiodeJaneiro.jpg</a:t>
            </a:r>
          </a:p>
        </p:txBody>
      </p:sp>
      <p:pic>
        <p:nvPicPr>
          <p:cNvPr id="7" name="Picture 2" descr="File:Location map Rio de Janeiro Copacabana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82"/>
          <a:stretch/>
        </p:blipFill>
        <p:spPr bwMode="auto">
          <a:xfrm>
            <a:off x="5004047" y="2683842"/>
            <a:ext cx="4002937" cy="343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04047" y="6116029"/>
            <a:ext cx="40029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Autor:Dr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.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Blofeld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http://commons.wikimedia.org/wiki/File:Location_map_Rio_de_Janeiro_Copacabana.png</a:t>
            </a:r>
          </a:p>
        </p:txBody>
      </p:sp>
      <p:pic>
        <p:nvPicPr>
          <p:cNvPr id="9" name="Picture 4" descr="File:Maracanã Stadium in Rio de Janeiro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035" y="3053425"/>
            <a:ext cx="4314056" cy="317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515034" y="6224257"/>
            <a:ext cx="44332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Autor:Arthur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Boppré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http://commons.wikimedia.org/wiki/File:Maracan%C3%A3_Stadium_in_Rio_de_Janeiro.jpg</a:t>
            </a:r>
          </a:p>
        </p:txBody>
      </p:sp>
      <p:pic>
        <p:nvPicPr>
          <p:cNvPr id="14" name="Picture 2" descr="Soubor:Flag of Brazil.sv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1080120" cy="756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86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File:Stabroek Market Clock by Khirsah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87" y="1565427"/>
            <a:ext cx="4500988" cy="3375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Flag of Guyana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59970"/>
            <a:ext cx="8304857" cy="4982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67"/>
            <a:ext cx="9144000" cy="1143000"/>
          </a:xfrm>
        </p:spPr>
        <p:txBody>
          <a:bodyPr/>
          <a:lstStyle/>
          <a:p>
            <a:pPr algn="ctr"/>
            <a:r>
              <a:rPr lang="en-US" sz="3600" dirty="0" err="1">
                <a:effectLst/>
              </a:rPr>
              <a:t>Kooperativní</a:t>
            </a:r>
            <a:r>
              <a:rPr lang="en-US" sz="3600" dirty="0">
                <a:effectLst/>
              </a:rPr>
              <a:t> </a:t>
            </a:r>
            <a:r>
              <a:rPr lang="en-US" sz="3600" dirty="0" err="1">
                <a:effectLst/>
              </a:rPr>
              <a:t>republika</a:t>
            </a:r>
            <a:r>
              <a:rPr lang="en-US" sz="3600" dirty="0">
                <a:effectLst/>
              </a:rPr>
              <a:t> Guyana</a:t>
            </a:r>
            <a:r>
              <a:rPr lang="en-US" sz="3600" dirty="0"/>
              <a:t/>
            </a:r>
            <a:br>
              <a:rPr lang="en-US" sz="3600" dirty="0"/>
            </a:br>
            <a:r>
              <a:rPr lang="en-US" sz="3600" i="1" dirty="0">
                <a:effectLst/>
              </a:rPr>
              <a:t>Co-operative Republic of Guyana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24744"/>
            <a:ext cx="64008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město: Georgetown</a:t>
            </a:r>
          </a:p>
          <a:p>
            <a:r>
              <a:rPr lang="cs-CZ" sz="2400" dirty="0" smtClean="0"/>
              <a:t>savana </a:t>
            </a:r>
            <a:r>
              <a:rPr lang="cs-CZ" sz="2400" dirty="0" err="1" smtClean="0"/>
              <a:t>Rupununi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8687" y="4941168"/>
            <a:ext cx="45009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http://commons.wikimedia.org/wiki/File:Stabroek_Market_Clock_by_Khirsah1.jpg</a:t>
            </a:r>
          </a:p>
        </p:txBody>
      </p:sp>
      <p:pic>
        <p:nvPicPr>
          <p:cNvPr id="2056" name="Picture 8" descr="File:Georgetown2802200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540091"/>
            <a:ext cx="4451648" cy="2876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9992" y="6416968"/>
            <a:ext cx="44516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Wilson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Dias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/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Abr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http://commons.wikimedia.org/wiki/File:Georgetown28022007.jpg</a:t>
            </a:r>
          </a:p>
        </p:txBody>
      </p:sp>
      <p:pic>
        <p:nvPicPr>
          <p:cNvPr id="2058" name="Picture 10" descr="Soubor:Rupununi Savannah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1159" y="2348880"/>
            <a:ext cx="5400600" cy="3604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21159" y="5953781"/>
            <a:ext cx="5400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Autor:Treez44est,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http://commons.wikimedia.org/wiki/File:Rupununi_Savannah.jpg</a:t>
            </a:r>
          </a:p>
        </p:txBody>
      </p:sp>
    </p:spTree>
    <p:extLst>
      <p:ext uri="{BB962C8B-B14F-4D97-AF65-F5344CB8AC3E}">
        <p14:creationId xmlns:p14="http://schemas.microsoft.com/office/powerpoint/2010/main" val="340490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Soubor:MairiedeCayen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4392488" cy="329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oubor:Flag of France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99" y="1340768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67"/>
            <a:ext cx="9144000" cy="1143000"/>
          </a:xfrm>
        </p:spPr>
        <p:txBody>
          <a:bodyPr/>
          <a:lstStyle/>
          <a:p>
            <a:pPr algn="ctr"/>
            <a:r>
              <a:rPr lang="cs-CZ" sz="3600" i="1" dirty="0" smtClean="0">
                <a:effectLst/>
              </a:rPr>
              <a:t>Francouzská Guyana</a:t>
            </a:r>
            <a:br>
              <a:rPr lang="cs-CZ" sz="3600" i="1" dirty="0" smtClean="0">
                <a:effectLst/>
              </a:rPr>
            </a:br>
            <a:r>
              <a:rPr lang="cs-CZ" sz="2800" i="1" dirty="0"/>
              <a:t>zámořský region a zámořský departement </a:t>
            </a:r>
            <a:r>
              <a:rPr lang="cs-CZ" sz="2800" i="1" dirty="0" err="1"/>
              <a:t>Guyane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24744"/>
            <a:ext cx="64008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město: </a:t>
            </a:r>
            <a:r>
              <a:rPr lang="cs-CZ" sz="2400" dirty="0" err="1" smtClean="0"/>
              <a:t>Cayenne</a:t>
            </a:r>
            <a:endParaRPr lang="cs-CZ" sz="2400" dirty="0" smtClean="0"/>
          </a:p>
          <a:p>
            <a:r>
              <a:rPr lang="cs-CZ" sz="2400" dirty="0" smtClean="0"/>
              <a:t>Francouzské závislé území</a:t>
            </a:r>
          </a:p>
          <a:p>
            <a:r>
              <a:rPr lang="cs-CZ" sz="2400" dirty="0" smtClean="0"/>
              <a:t>Guyanské kosmické centrum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995174"/>
            <a:ext cx="43924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http://commons.wikimedia.org/wiki/File:MairiedeCayenne.JPG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078" name="Picture 6" descr="File:Cathédralestsauveu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499" y="3228493"/>
            <a:ext cx="4376125" cy="318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31499" y="6417594"/>
            <a:ext cx="47125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Original 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uploaded by 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Didwin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(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Transfered</a:t>
            </a:r>
            <a:r>
              <a:rPr lang="en-US" sz="800" dirty="0">
                <a:solidFill>
                  <a:schemeClr val="bg1">
                    <a:lumMod val="75000"/>
                  </a:schemeClr>
                </a:solidFill>
              </a:rPr>
              <a:t> by </a:t>
            </a:r>
            <a:r>
              <a:rPr lang="en-US" sz="800" dirty="0" err="1">
                <a:solidFill>
                  <a:schemeClr val="bg1">
                    <a:lumMod val="75000"/>
                  </a:schemeClr>
                </a:solidFill>
              </a:rPr>
              <a:t>Pymouss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)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http://commons.wikimedia.org/wiki/File:Cath%C3%A9dralestsauveur.jpg</a:t>
            </a:r>
          </a:p>
        </p:txBody>
      </p:sp>
      <p:pic>
        <p:nvPicPr>
          <p:cNvPr id="3080" name="Picture 8" descr="Soubor:Ariane 5 launch pa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12776"/>
            <a:ext cx="3465715" cy="46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76056" y="6033729"/>
            <a:ext cx="34657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Philippe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Semanaz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/ Philou.cn (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username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on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Flickr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),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http://commons.wikimedia.org/wiki/File:Ariane_5_launch_pad.jpg</a:t>
            </a:r>
          </a:p>
        </p:txBody>
      </p:sp>
    </p:spTree>
    <p:extLst>
      <p:ext uri="{BB962C8B-B14F-4D97-AF65-F5344CB8AC3E}">
        <p14:creationId xmlns:p14="http://schemas.microsoft.com/office/powerpoint/2010/main" val="2859588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Flag of Suriname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72479"/>
            <a:ext cx="8164154" cy="5439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67"/>
            <a:ext cx="9144000" cy="1143000"/>
          </a:xfrm>
        </p:spPr>
        <p:txBody>
          <a:bodyPr/>
          <a:lstStyle/>
          <a:p>
            <a:pPr algn="ctr"/>
            <a:r>
              <a:rPr lang="cs-CZ" sz="3600" dirty="0" smtClean="0"/>
              <a:t>Surinamská republika</a:t>
            </a:r>
            <a:br>
              <a:rPr lang="cs-CZ" sz="3600" dirty="0" smtClean="0"/>
            </a:br>
            <a:r>
              <a:rPr lang="cs-CZ" sz="3600" i="1" dirty="0" err="1" smtClean="0"/>
              <a:t>Republiek</a:t>
            </a:r>
            <a:r>
              <a:rPr lang="cs-CZ" sz="3600" i="1" dirty="0" smtClean="0"/>
              <a:t> Suriname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24744"/>
            <a:ext cx="64008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město: Paramaribo</a:t>
            </a:r>
            <a:endParaRPr lang="cs-CZ" sz="2400" dirty="0"/>
          </a:p>
        </p:txBody>
      </p:sp>
      <p:pic>
        <p:nvPicPr>
          <p:cNvPr id="4100" name="Picture 4" descr="File:Paramaribo-Waterkan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793"/>
            <a:ext cx="4824536" cy="3216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773151"/>
            <a:ext cx="48245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Autor:de:Benutzer:Oz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http://commons.wikimedia.org/wiki/File:Paramaribo-Waterkant.jpg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4102" name="Picture 6" descr="File:Helstonemonumen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24182"/>
            <a:ext cx="3882008" cy="2911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32040" y="6335688"/>
            <a:ext cx="38820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Autor:Brokopondo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BY-SA,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http://commons.wikimedia.org/wiki/File:Helstonemonument.jpg</a:t>
            </a:r>
          </a:p>
        </p:txBody>
      </p:sp>
    </p:spTree>
    <p:extLst>
      <p:ext uri="{BB962C8B-B14F-4D97-AF65-F5344CB8AC3E}">
        <p14:creationId xmlns:p14="http://schemas.microsoft.com/office/powerpoint/2010/main" val="340490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007" y="21704"/>
            <a:ext cx="9154007" cy="1143000"/>
          </a:xfrm>
        </p:spPr>
        <p:txBody>
          <a:bodyPr/>
          <a:lstStyle/>
          <a:p>
            <a:pPr algn="ctr"/>
            <a:r>
              <a:rPr lang="cs-CZ" dirty="0" smtClean="0"/>
              <a:t>Vysvětli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980728"/>
            <a:ext cx="6400800" cy="3474720"/>
          </a:xfrm>
        </p:spPr>
        <p:txBody>
          <a:bodyPr/>
          <a:lstStyle/>
          <a:p>
            <a:r>
              <a:rPr lang="cs-CZ" sz="2400" dirty="0" err="1" smtClean="0"/>
              <a:t>Corcovado</a:t>
            </a:r>
            <a:r>
              <a:rPr lang="cs-CZ" sz="2400" dirty="0" smtClean="0"/>
              <a:t> – 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Copacabana</a:t>
            </a:r>
            <a:r>
              <a:rPr lang="cs-CZ" sz="2400" dirty="0" smtClean="0"/>
              <a:t> – </a:t>
            </a:r>
          </a:p>
          <a:p>
            <a:r>
              <a:rPr lang="cs-CZ" sz="2400" dirty="0" err="1" smtClean="0"/>
              <a:t>Maracaná</a:t>
            </a:r>
            <a:r>
              <a:rPr lang="cs-CZ" sz="2400" dirty="0" smtClean="0"/>
              <a:t> – </a:t>
            </a:r>
          </a:p>
          <a:p>
            <a:r>
              <a:rPr lang="cs-CZ" sz="2400" dirty="0" smtClean="0"/>
              <a:t>Paramaribo –</a:t>
            </a:r>
          </a:p>
          <a:p>
            <a:r>
              <a:rPr lang="cs-CZ" sz="2400" dirty="0" err="1" smtClean="0"/>
              <a:t>Serra</a:t>
            </a:r>
            <a:r>
              <a:rPr lang="cs-CZ" sz="2400" dirty="0" smtClean="0"/>
              <a:t> </a:t>
            </a:r>
            <a:r>
              <a:rPr lang="cs-CZ" sz="2400" dirty="0" err="1" smtClean="0"/>
              <a:t>Palada</a:t>
            </a:r>
            <a:r>
              <a:rPr lang="cs-CZ" sz="2400" dirty="0" smtClean="0"/>
              <a:t> –</a:t>
            </a:r>
          </a:p>
          <a:p>
            <a:r>
              <a:rPr lang="cs-CZ" sz="2400" dirty="0" err="1" smtClean="0"/>
              <a:t>Pico</a:t>
            </a:r>
            <a:r>
              <a:rPr lang="cs-CZ" sz="2400" dirty="0" smtClean="0"/>
              <a:t> da </a:t>
            </a:r>
            <a:r>
              <a:rPr lang="cs-CZ" sz="2400" dirty="0" err="1" smtClean="0"/>
              <a:t>Neblina</a:t>
            </a:r>
            <a:r>
              <a:rPr lang="cs-CZ" sz="2400" dirty="0" smtClean="0"/>
              <a:t> -   </a:t>
            </a:r>
          </a:p>
          <a:p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980728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vrchol, na kterém je postavena socha Krista Spasitele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41442" y="1957936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pláž v brazilském městě Rio de </a:t>
            </a:r>
            <a:r>
              <a:rPr lang="cs-CZ" sz="2400" dirty="0" err="1" smtClean="0">
                <a:solidFill>
                  <a:srgbClr val="FF0000"/>
                </a:solidFill>
              </a:rPr>
              <a:t>Janeiro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51720" y="2428994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fotbalový stadion v Riu de </a:t>
            </a:r>
            <a:r>
              <a:rPr lang="cs-CZ" sz="2400" dirty="0" err="1" smtClean="0">
                <a:solidFill>
                  <a:srgbClr val="FF0000"/>
                </a:solidFill>
              </a:rPr>
              <a:t>Janeiru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2890659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hlavní město Surinamu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48136" y="3383489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brazilský zlatý důl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98101" y="3845154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nejvyšší hora Brazílie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47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574675" y="260350"/>
            <a:ext cx="8569325" cy="3475038"/>
          </a:xfrm>
        </p:spPr>
        <p:txBody>
          <a:bodyPr>
            <a:noAutofit/>
          </a:bodyPr>
          <a:lstStyle/>
          <a:p>
            <a:r>
              <a:rPr lang="cs-CZ" sz="2400" u="sng" dirty="0"/>
              <a:t>Seznam pramenů a literatury</a:t>
            </a:r>
            <a:r>
              <a:rPr lang="cs-CZ" sz="2000" u="sng" dirty="0" smtClean="0"/>
              <a:t>: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://cs.wikipedia.org</a:t>
            </a:r>
          </a:p>
          <a:p>
            <a:r>
              <a:rPr lang="cs-CZ" sz="2000" dirty="0"/>
              <a:t>http://commons.wikimedia.org/wiki/Main_Page</a:t>
            </a:r>
          </a:p>
          <a:p>
            <a:r>
              <a:rPr lang="cs-CZ" sz="2000" dirty="0" smtClean="0"/>
              <a:t>Všechny </a:t>
            </a:r>
            <a:r>
              <a:rPr lang="cs-CZ" sz="2000" dirty="0"/>
              <a:t>odkazy 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nebo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(autor a odkaz uveden pod obrázkem</a:t>
            </a:r>
            <a:r>
              <a:rPr lang="cs-CZ" sz="2000" dirty="0" smtClean="0"/>
              <a:t>).</a:t>
            </a:r>
            <a:endParaRPr lang="cs-CZ" sz="2000" dirty="0"/>
          </a:p>
          <a:p>
            <a:r>
              <a:rPr lang="cs-CZ" sz="2000" dirty="0" smtClean="0"/>
              <a:t>SVATOŇOVÁ</a:t>
            </a:r>
            <a:r>
              <a:rPr lang="cs-CZ" sz="2000" dirty="0"/>
              <a:t>, H., J. KOLEJKA, P. CHALUPA a D. </a:t>
            </a:r>
            <a:r>
              <a:rPr lang="cs-CZ" sz="2000" dirty="0" smtClean="0"/>
              <a:t>H</a:t>
            </a:r>
            <a:r>
              <a:rPr lang="cs-CZ" sz="2000" dirty="0"/>
              <a:t>Ü</a:t>
            </a:r>
            <a:r>
              <a:rPr lang="cs-CZ" sz="2000" dirty="0" smtClean="0"/>
              <a:t>BELOVÁ</a:t>
            </a:r>
            <a:r>
              <a:rPr lang="cs-CZ" sz="2000" dirty="0"/>
              <a:t>. </a:t>
            </a:r>
            <a:r>
              <a:rPr lang="cs-CZ" sz="2000" i="1" dirty="0"/>
              <a:t>Zeměpis: Putování po světadílech, 1. díl, Amerika, Afrika</a:t>
            </a:r>
            <a:r>
              <a:rPr lang="cs-CZ" sz="2000" dirty="0"/>
              <a:t>. 1. vyd. Brno: NOVÁ ŠKOLA, s. r. o, 2008. ISBN 80-7289-095-6.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7. vyd. Praha: Kartografie Praha a. s., 2002. ISBN 80-7011-582-3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1. vyd. Praha: Kartografie Praha a. s., 2004. ISBN 80-7011-730-3. </a:t>
            </a:r>
            <a:br>
              <a:rPr lang="cs-CZ" sz="2000" dirty="0"/>
            </a:br>
            <a:endParaRPr lang="cs-CZ" sz="2000" dirty="0"/>
          </a:p>
          <a:p>
            <a:r>
              <a:rPr lang="cs-CZ" sz="2000" dirty="0"/>
              <a:t>Materiál je určen pro bezplatné používání pro potřeby výuky a vzdělávání na všech typech škol a školských zařízení. 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2607590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170</TotalTime>
  <Words>461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Tropická Jižní Amerika</vt:lpstr>
      <vt:lpstr>Obecně</vt:lpstr>
      <vt:lpstr>Prezentace aplikace PowerPoint</vt:lpstr>
      <vt:lpstr>Základní údaje</vt:lpstr>
      <vt:lpstr>Brazílie - zajímavosti</vt:lpstr>
      <vt:lpstr>Kooperativní republika Guyana Co-operative Republic of Guyana</vt:lpstr>
      <vt:lpstr>Francouzská Guyana zámořský region a zámořský departement Guyane</vt:lpstr>
      <vt:lpstr>Surinamská republika Republiek Suriname</vt:lpstr>
      <vt:lpstr>Vysvětli pojmy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19</cp:revision>
  <dcterms:created xsi:type="dcterms:W3CDTF">2013-09-01T13:13:12Z</dcterms:created>
  <dcterms:modified xsi:type="dcterms:W3CDTF">2013-09-08T18:28:58Z</dcterms:modified>
</cp:coreProperties>
</file>