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7" r:id="rId2"/>
    <p:sldId id="278" r:id="rId3"/>
    <p:sldId id="256" r:id="rId4"/>
    <p:sldId id="257" r:id="rId5"/>
    <p:sldId id="258" r:id="rId6"/>
    <p:sldId id="259" r:id="rId7"/>
    <p:sldId id="266" r:id="rId8"/>
    <p:sldId id="267" r:id="rId9"/>
    <p:sldId id="268" r:id="rId10"/>
    <p:sldId id="270" r:id="rId11"/>
    <p:sldId id="269" r:id="rId12"/>
    <p:sldId id="276" r:id="rId13"/>
    <p:sldId id="27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60"/>
  </p:normalViewPr>
  <p:slideViewPr>
    <p:cSldViewPr>
      <p:cViewPr>
        <p:scale>
          <a:sx n="75" d="100"/>
          <a:sy n="75" d="100"/>
        </p:scale>
        <p:origin x="-1260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F 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Hmyz s proměnou dokonalou(1)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8583DC-D7CB-4E3C-ADAD-5C2FA178CEA9}" type="presOf" srcId="{D1B46980-6531-4606-95E6-44980827E919}" destId="{2BE915AB-18AA-4053-B92C-3BFC9ED204BB}" srcOrd="1" destOrd="0" presId="urn:microsoft.com/office/officeart/2005/8/layout/target3"/>
    <dgm:cxn modelId="{9A99CD2E-D975-46BF-9738-A90324BF184B}" type="presOf" srcId="{D1D4F407-5343-4D3F-B5B9-D407B03CAEB4}" destId="{AED2198E-93D5-4001-81B4-73124B309672}" srcOrd="1" destOrd="0" presId="urn:microsoft.com/office/officeart/2005/8/layout/target3"/>
    <dgm:cxn modelId="{CAA8C969-E142-482A-866C-16C91BC24529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59CA5BB-7BE3-4A55-BE55-71462BA21067}" type="presOf" srcId="{757F3AB3-0718-4624-B441-E567A8F0AB56}" destId="{333A1088-737F-45CB-B68E-254E46348037}" srcOrd="0" destOrd="0" presId="urn:microsoft.com/office/officeart/2005/8/layout/target3"/>
    <dgm:cxn modelId="{E109130D-A8D5-461E-993A-97D3B6BE3207}" type="presOf" srcId="{D1D4F407-5343-4D3F-B5B9-D407B03CAEB4}" destId="{D005CE8C-CC26-4C3E-AC11-E15060ECD759}" srcOrd="0" destOrd="0" presId="urn:microsoft.com/office/officeart/2005/8/layout/target3"/>
    <dgm:cxn modelId="{4290A9DE-9E0E-4D45-81AD-A33540929E4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3D63C1-0F00-4961-ADF5-FEB6A2F05289}" type="presOf" srcId="{D8197B8C-B260-4A16-BDF4-0947B075E274}" destId="{25B08C86-7E15-44DC-BE7F-FFB55DD49D12}" srcOrd="0" destOrd="0" presId="urn:microsoft.com/office/officeart/2005/8/layout/target3"/>
    <dgm:cxn modelId="{EC79B316-04A7-4626-80DC-190F6EE234F6}" type="presOf" srcId="{D1B46980-6531-4606-95E6-44980827E919}" destId="{6140AFEC-043D-4C43-A2F9-D0F5331DF3A3}" srcOrd="0" destOrd="0" presId="urn:microsoft.com/office/officeart/2005/8/layout/target3"/>
    <dgm:cxn modelId="{FCE94F1C-E3A0-4A4B-BE63-D6C10A3C0D88}" type="presOf" srcId="{D8197B8C-B260-4A16-BDF4-0947B075E274}" destId="{5A5FFA88-C948-4069-8E93-59FA12366E83}" srcOrd="1" destOrd="0" presId="urn:microsoft.com/office/officeart/2005/8/layout/target3"/>
    <dgm:cxn modelId="{385D63E1-3E5F-48ED-96D4-CEF28E1A60A9}" type="presOf" srcId="{B651F6E3-6281-48DB-9319-2AEAFDAE7572}" destId="{619D679B-A015-4ECF-8348-D1034C574F40}" srcOrd="0" destOrd="0" presId="urn:microsoft.com/office/officeart/2005/8/layout/target3"/>
    <dgm:cxn modelId="{28E9D08F-E540-43A7-85A2-DC35812FF15C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003FEEA-66DF-4301-A3A7-CD983A37FB6A}" type="presParOf" srcId="{333A1088-737F-45CB-B68E-254E46348037}" destId="{F5ABB229-8D3B-4694-996A-96F23CF14429}" srcOrd="0" destOrd="0" presId="urn:microsoft.com/office/officeart/2005/8/layout/target3"/>
    <dgm:cxn modelId="{6C3E9AB0-DE22-4C36-97AF-34D2926BBDEA}" type="presParOf" srcId="{333A1088-737F-45CB-B68E-254E46348037}" destId="{F41139FD-01EE-4571-8B17-4FB00FC51163}" srcOrd="1" destOrd="0" presId="urn:microsoft.com/office/officeart/2005/8/layout/target3"/>
    <dgm:cxn modelId="{FFFD2BD5-1D11-41C4-9844-92CCCE633BD3}" type="presParOf" srcId="{333A1088-737F-45CB-B68E-254E46348037}" destId="{D005CE8C-CC26-4C3E-AC11-E15060ECD759}" srcOrd="2" destOrd="0" presId="urn:microsoft.com/office/officeart/2005/8/layout/target3"/>
    <dgm:cxn modelId="{7DE18699-541B-4E75-AFEA-32B3F978B631}" type="presParOf" srcId="{333A1088-737F-45CB-B68E-254E46348037}" destId="{2C702D82-9B77-49B7-9568-BB8EB47C3372}" srcOrd="3" destOrd="0" presId="urn:microsoft.com/office/officeart/2005/8/layout/target3"/>
    <dgm:cxn modelId="{4C9D88A0-46A1-4551-8F40-682F9CCEE771}" type="presParOf" srcId="{333A1088-737F-45CB-B68E-254E46348037}" destId="{A52A0455-90FF-4808-ABD0-F02540D31D5A}" srcOrd="4" destOrd="0" presId="urn:microsoft.com/office/officeart/2005/8/layout/target3"/>
    <dgm:cxn modelId="{E867A914-5BE5-43AB-9283-694EDAC2B5E4}" type="presParOf" srcId="{333A1088-737F-45CB-B68E-254E46348037}" destId="{6140AFEC-043D-4C43-A2F9-D0F5331DF3A3}" srcOrd="5" destOrd="0" presId="urn:microsoft.com/office/officeart/2005/8/layout/target3"/>
    <dgm:cxn modelId="{AA2B37A4-420F-4C93-9546-317429E6429E}" type="presParOf" srcId="{333A1088-737F-45CB-B68E-254E46348037}" destId="{9358AC05-5D7D-4327-9F80-1AD486AEA664}" srcOrd="6" destOrd="0" presId="urn:microsoft.com/office/officeart/2005/8/layout/target3"/>
    <dgm:cxn modelId="{98FB0348-CAF0-40EC-A9A6-7F887C360271}" type="presParOf" srcId="{333A1088-737F-45CB-B68E-254E46348037}" destId="{313FC574-E1CD-4FB4-B054-0B805CE0447D}" srcOrd="7" destOrd="0" presId="urn:microsoft.com/office/officeart/2005/8/layout/target3"/>
    <dgm:cxn modelId="{022D547B-8425-44B3-928C-ECDB8A919B24}" type="presParOf" srcId="{333A1088-737F-45CB-B68E-254E46348037}" destId="{619D679B-A015-4ECF-8348-D1034C574F40}" srcOrd="8" destOrd="0" presId="urn:microsoft.com/office/officeart/2005/8/layout/target3"/>
    <dgm:cxn modelId="{5C7B9848-14F1-4AA9-9405-7EA07EE991C7}" type="presParOf" srcId="{333A1088-737F-45CB-B68E-254E46348037}" destId="{322283A8-4A27-4CDA-BAE3-F381106A9174}" srcOrd="9" destOrd="0" presId="urn:microsoft.com/office/officeart/2005/8/layout/target3"/>
    <dgm:cxn modelId="{41A0BA30-3468-4EA8-8EA8-7CD06EC29201}" type="presParOf" srcId="{333A1088-737F-45CB-B68E-254E46348037}" destId="{FFC9F71D-1B4F-4AD9-A4A6-86ADEFC8AF5C}" srcOrd="10" destOrd="0" presId="urn:microsoft.com/office/officeart/2005/8/layout/target3"/>
    <dgm:cxn modelId="{04F4A0E8-4154-429F-9803-2BCEA57BF5D5}" type="presParOf" srcId="{333A1088-737F-45CB-B68E-254E46348037}" destId="{25B08C86-7E15-44DC-BE7F-FFB55DD49D12}" srcOrd="11" destOrd="0" presId="urn:microsoft.com/office/officeart/2005/8/layout/target3"/>
    <dgm:cxn modelId="{EAF35AEE-5CCE-491F-9F28-7F60A34D39B6}" type="presParOf" srcId="{333A1088-737F-45CB-B68E-254E46348037}" destId="{76644BE8-9D7C-4C09-B250-3D10AF48CBB7}" srcOrd="12" destOrd="0" presId="urn:microsoft.com/office/officeart/2005/8/layout/target3"/>
    <dgm:cxn modelId="{5FB1E2E9-1C51-447B-A3BB-06C9A66B3F1D}" type="presParOf" srcId="{333A1088-737F-45CB-B68E-254E46348037}" destId="{EE85B701-7295-41C0-BA7A-34D3756A2AE6}" srcOrd="13" destOrd="0" presId="urn:microsoft.com/office/officeart/2005/8/layout/target3"/>
    <dgm:cxn modelId="{3D2105B4-DA1F-43FE-84C3-B980FC63FBD7}" type="presParOf" srcId="{333A1088-737F-45CB-B68E-254E46348037}" destId="{8BEBB6EC-1DAA-4CAC-8A25-BC0FCBD5DBD5}" srcOrd="14" destOrd="0" presId="urn:microsoft.com/office/officeart/2005/8/layout/target3"/>
    <dgm:cxn modelId="{4294772A-8798-46FC-837E-A18ED0A4F4AB}" type="presParOf" srcId="{333A1088-737F-45CB-B68E-254E46348037}" destId="{AED2198E-93D5-4001-81B4-73124B309672}" srcOrd="15" destOrd="0" presId="urn:microsoft.com/office/officeart/2005/8/layout/target3"/>
    <dgm:cxn modelId="{2F6700E5-69EB-4B42-A90F-A870E1B3EC07}" type="presParOf" srcId="{333A1088-737F-45CB-B68E-254E46348037}" destId="{2BE915AB-18AA-4053-B92C-3BFC9ED204BB}" srcOrd="16" destOrd="0" presId="urn:microsoft.com/office/officeart/2005/8/layout/target3"/>
    <dgm:cxn modelId="{1E97BB83-7074-4C2F-8097-54FD643F2FD6}" type="presParOf" srcId="{333A1088-737F-45CB-B68E-254E46348037}" destId="{6BB5E863-4638-4E1D-BFDE-399D028AC4ED}" srcOrd="17" destOrd="0" presId="urn:microsoft.com/office/officeart/2005/8/layout/target3"/>
    <dgm:cxn modelId="{0F3456A5-B50A-4664-AD04-A75703AD55D6}" type="presParOf" srcId="{333A1088-737F-45CB-B68E-254E46348037}" destId="{5A5FFA88-C948-4069-8E93-59FA12366E83}" srcOrd="18" destOrd="0" presId="urn:microsoft.com/office/officeart/2005/8/layout/target3"/>
    <dgm:cxn modelId="{C6A63359-2BFD-49A1-B1ED-5582A59FF55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F 18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Hmyz s proměnou dokonalou(1)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96BBC4-D38E-4AE0-BF08-B3A6C060E19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C18C76-0EC0-49F5-8323-6FD665CDF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682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683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070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01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20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4619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095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096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794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54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773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63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96FC58-FB6D-4413-89B9-2B6672B8F9C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F734E1-4D24-4AED-8670-0A7E6F052F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775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Flying_Vespula_vulgaris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3/35/Vespa_crabro_nest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4/4a/Bumblebee_October_2007-3a.jp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b/b7/CulexPipiens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6/6e/Glossina_morsitans_morsitans-pregnant_female.jpg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ee-8.jpg" TargetMode="External"/><Relationship Id="rId7" Type="http://schemas.openxmlformats.org/officeDocument/2006/relationships/hyperlink" Target="http://commons.wikimedia.org/wiki/" TargetMode="External"/><Relationship Id="rId2" Type="http://schemas.openxmlformats.org/officeDocument/2006/relationships/hyperlink" Target="http://commons.wikimedia.org/wiki/File:Bee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kudci.com/files/ovad-hovezi-6_0.jpg" TargetMode="External"/><Relationship Id="rId5" Type="http://schemas.openxmlformats.org/officeDocument/2006/relationships/hyperlink" Target="http://www.skudci.com/files/ovad-hovezi-1_0.jpg" TargetMode="External"/><Relationship Id="rId4" Type="http://schemas.openxmlformats.org/officeDocument/2006/relationships/hyperlink" Target="http://jahudky.jirik.us/wiki/Hmyz_s_prom%C4%9Bnou_dokonalou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lying_Vespula_vulgaris.jpg" TargetMode="External"/><Relationship Id="rId3" Type="http://schemas.openxmlformats.org/officeDocument/2006/relationships/hyperlink" Target="http://cs.wikipedia.org/wiki/Soubor:Mosquito_in_amber.jpg" TargetMode="External"/><Relationship Id="rId7" Type="http://schemas.openxmlformats.org/officeDocument/2006/relationships/hyperlink" Target="http://cs.wikipedia.org/wiki/Soubor:Vespa_crabro_nest.jpg" TargetMode="External"/><Relationship Id="rId2" Type="http://schemas.openxmlformats.org/officeDocument/2006/relationships/hyperlink" Target="http://cs.wikipedia.org/wiki/Soubor:Aedes_albopictus_on_human_skin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Drosophila_melanogaster_-_front_(aka).jpg" TargetMode="External"/><Relationship Id="rId5" Type="http://schemas.openxmlformats.org/officeDocument/2006/relationships/hyperlink" Target="http://cs.wikipedia.org/wiki/Soubor:Drosophila_melanogaster_-_top_(aka).jpg" TargetMode="External"/><Relationship Id="rId4" Type="http://schemas.openxmlformats.org/officeDocument/2006/relationships/hyperlink" Target="http://cs.wikipedia.org/wiki/Soubor:Drosophila_melanogaster_-_side_(aka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418009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42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Třída: Hmyz</a:t>
            </a:r>
            <a:r>
              <a:rPr lang="cs-CZ" b="1">
                <a:latin typeface="Comic Sans MS" pitchFamily="66" charset="0"/>
              </a:rPr>
              <a:t/>
            </a:r>
            <a:br>
              <a:rPr lang="cs-CZ" b="1">
                <a:latin typeface="Comic Sans MS" pitchFamily="66" charset="0"/>
              </a:rPr>
            </a:br>
            <a:endParaRPr lang="cs-CZ" b="1" smtClean="0">
              <a:latin typeface="Comic Sans MS" pitchFamily="66" charset="0"/>
            </a:endParaRPr>
          </a:p>
          <a:p>
            <a:r>
              <a:rPr lang="cs-CZ" sz="2400" b="1" smtClean="0">
                <a:latin typeface="Comic Sans MS" pitchFamily="66" charset="0"/>
              </a:rPr>
              <a:t>1.</a:t>
            </a:r>
            <a:r>
              <a:rPr lang="cs-CZ" sz="2400" smtClean="0">
                <a:latin typeface="Comic Sans MS" pitchFamily="66" charset="0"/>
              </a:rPr>
              <a:t>Hmyz </a:t>
            </a:r>
            <a:r>
              <a:rPr lang="cs-CZ" sz="2400" dirty="0">
                <a:latin typeface="Comic Sans MS" pitchFamily="66" charset="0"/>
              </a:rPr>
              <a:t>s proměnou </a:t>
            </a:r>
            <a:r>
              <a:rPr lang="cs-CZ" sz="2400" dirty="0" smtClean="0">
                <a:latin typeface="Comic Sans MS" pitchFamily="66" charset="0"/>
              </a:rPr>
              <a:t>dokonalou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je určen pro žáky</a:t>
            </a:r>
            <a:br>
              <a:rPr lang="cs-CZ" sz="2400" dirty="0" smtClean="0">
                <a:latin typeface="Comic Sans MS" pitchFamily="66" charset="0"/>
              </a:rPr>
            </a:br>
            <a:r>
              <a:rPr lang="cs-CZ" sz="2400" dirty="0" smtClean="0">
                <a:latin typeface="Comic Sans MS" pitchFamily="66" charset="0"/>
              </a:rPr>
              <a:t>6. ročníku ZŠ</a:t>
            </a:r>
          </a:p>
          <a:p>
            <a:r>
              <a:rPr lang="cs-CZ" sz="2400" dirty="0" smtClean="0">
                <a:latin typeface="Comic Sans MS" pitchFamily="66" charset="0"/>
              </a:rPr>
              <a:t>definuje hlavní znaky </a:t>
            </a:r>
            <a:r>
              <a:rPr lang="cs-CZ" sz="2400" dirty="0">
                <a:latin typeface="Comic Sans MS" pitchFamily="66" charset="0"/>
              </a:rPr>
              <a:t>zástupců hmyzu s proměnou </a:t>
            </a:r>
            <a:r>
              <a:rPr lang="cs-CZ" sz="2400" dirty="0" smtClean="0">
                <a:latin typeface="Comic Sans MS" pitchFamily="66" charset="0"/>
              </a:rPr>
              <a:t>dokonalou, blanokřídlých a dvoukřídlých</a:t>
            </a:r>
            <a:endParaRPr lang="cs-CZ" sz="2400" dirty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popisuje a ukazuje zástupce těchto řádů a jejich hlavní znaky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1502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56792"/>
            <a:ext cx="6336704" cy="1440160"/>
          </a:xfrm>
        </p:spPr>
        <p:txBody>
          <a:bodyPr>
            <a:normAutofit/>
          </a:bodyPr>
          <a:lstStyle/>
          <a:p>
            <a:pPr algn="l"/>
            <a:r>
              <a:rPr lang="cs-CZ" sz="2200" b="1" dirty="0" smtClean="0">
                <a:solidFill>
                  <a:schemeClr val="tx1"/>
                </a:solidFill>
              </a:rPr>
              <a:t>vajíčko</a:t>
            </a:r>
            <a:r>
              <a:rPr lang="cs-CZ" sz="2200" dirty="0" smtClean="0">
                <a:solidFill>
                  <a:schemeClr val="tx1"/>
                </a:solidFill>
              </a:rPr>
              <a:t> - </a:t>
            </a:r>
            <a:r>
              <a:rPr lang="cs-CZ" sz="2200" b="1" dirty="0" smtClean="0">
                <a:solidFill>
                  <a:schemeClr val="tx1"/>
                </a:solidFill>
              </a:rPr>
              <a:t>larva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i="1" dirty="0" smtClean="0">
                <a:solidFill>
                  <a:schemeClr val="tx1"/>
                </a:solidFill>
              </a:rPr>
              <a:t>(instar) </a:t>
            </a:r>
            <a:r>
              <a:rPr lang="cs-CZ" sz="2200" dirty="0" smtClean="0">
                <a:solidFill>
                  <a:schemeClr val="tx1"/>
                </a:solidFill>
              </a:rPr>
              <a:t>- </a:t>
            </a:r>
            <a:r>
              <a:rPr lang="cs-CZ" sz="2200" b="1" dirty="0" smtClean="0">
                <a:solidFill>
                  <a:schemeClr val="tx1"/>
                </a:solidFill>
              </a:rPr>
              <a:t>kukla</a:t>
            </a:r>
            <a:r>
              <a:rPr lang="cs-CZ" sz="2200" dirty="0" smtClean="0">
                <a:solidFill>
                  <a:schemeClr val="tx1"/>
                </a:solidFill>
              </a:rPr>
              <a:t> - </a:t>
            </a:r>
            <a:r>
              <a:rPr lang="cs-CZ" sz="2200" b="1" dirty="0" smtClean="0">
                <a:solidFill>
                  <a:schemeClr val="tx1"/>
                </a:solidFill>
              </a:rPr>
              <a:t>dospělec </a:t>
            </a:r>
            <a:r>
              <a:rPr lang="cs-CZ" sz="2200" i="1" dirty="0" smtClean="0">
                <a:solidFill>
                  <a:schemeClr val="tx1"/>
                </a:solidFill>
              </a:rPr>
              <a:t>(imago)</a:t>
            </a: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Vosy, včely, mravenci, dvoukřídlí, síťokřídlí a srpice</a:t>
            </a:r>
            <a:endParaRPr lang="cs-CZ" i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www.hmyz.net/Img/art03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89491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\Desktop\P716856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59" t="2475" r="9138" b="33190"/>
          <a:stretch/>
        </p:blipFill>
        <p:spPr bwMode="auto">
          <a:xfrm>
            <a:off x="4282000" y="3006969"/>
            <a:ext cx="4862000" cy="3858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\Pictures\Moje Fotky\adršpach 2011\300820111948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46" t="27985" r="39917" b="40107"/>
          <a:stretch/>
        </p:blipFill>
        <p:spPr bwMode="auto">
          <a:xfrm>
            <a:off x="2267744" y="4797152"/>
            <a:ext cx="1899139" cy="189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1716" y="30378"/>
            <a:ext cx="8645265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Hmyz s proměnou dokonalou- Blanokřídlí, dvoukřídlí</a:t>
            </a:r>
            <a:endParaRPr lang="cs-CZ" sz="4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9494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3846"/>
            <a:ext cx="5050904" cy="1162050"/>
          </a:xfrm>
        </p:spPr>
        <p:txBody>
          <a:bodyPr>
            <a:noAutofit/>
          </a:bodyPr>
          <a:lstStyle/>
          <a:p>
            <a:r>
              <a:rPr lang="cs-CZ" sz="1800" dirty="0" smtClean="0"/>
              <a:t> lumci, lumčíci, čmeláci, samotářské i společenské včely, mravenci, vosy, sršni, žlabatky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1628800"/>
            <a:ext cx="4320480" cy="4680520"/>
          </a:xfrm>
        </p:spPr>
        <p:txBody>
          <a:bodyPr>
            <a:normAutofit/>
          </a:bodyPr>
          <a:lstStyle/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sz="1800" dirty="0" smtClean="0"/>
              <a:t>mají dva páry blanitých křídel</a:t>
            </a:r>
          </a:p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sz="1800" dirty="0" smtClean="0"/>
              <a:t>na hlavě mají jeden pár složených očí (z jednotlivých omatidií), 3 jednoduchá očka</a:t>
            </a:r>
          </a:p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sz="1800" dirty="0" smtClean="0"/>
              <a:t>ústní ústrojí </a:t>
            </a:r>
            <a:r>
              <a:rPr lang="cs-CZ" sz="1800" dirty="0" err="1" smtClean="0"/>
              <a:t>lízací</a:t>
            </a:r>
            <a:r>
              <a:rPr lang="cs-CZ" sz="1800" dirty="0" smtClean="0"/>
              <a:t> (včely), nebo kousací</a:t>
            </a:r>
          </a:p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sz="1800" dirty="0" smtClean="0"/>
              <a:t>některé druhy mají na končetinách třetího páru řady chloupků - kartáčky nebo košíčky</a:t>
            </a:r>
          </a:p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sz="1800" dirty="0" smtClean="0"/>
              <a:t>mohou být užitkoví (včela medonosná), užiteční (opylovači, biologický boj) a škodliví</a:t>
            </a:r>
          </a:p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sz="1800" dirty="0" smtClean="0"/>
              <a:t>zadeček je připojen k hrudi tenkou stopkou</a:t>
            </a:r>
          </a:p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sz="1800" dirty="0" smtClean="0"/>
              <a:t>samičky mají kladélko nebo žihadlo, beznohé larvy</a:t>
            </a:r>
          </a:p>
          <a:p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897335" y="186780"/>
            <a:ext cx="34451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Blanokřídlí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Vosa obecná v letu">
            <a:hlinkClick r:id="rId2" tooltip="Vosa obecná v letu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255" y="0"/>
            <a:ext cx="4187745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Vespa crabro nes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255" y="3709179"/>
            <a:ext cx="4187745" cy="3140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37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636912"/>
            <a:ext cx="4104456" cy="3382145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její společenství tvořeno až 60000 jedinci, z toho jediná matka královna - v létě až 1500 vajec na den</a:t>
            </a:r>
          </a:p>
          <a:p>
            <a:pPr marL="1085850" lvl="2" indent="-171450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</a:pPr>
            <a:r>
              <a:rPr lang="cs-CZ" sz="1600" dirty="0" smtClean="0"/>
              <a:t>samci - trubci - v úlu několik set, nemají žihadlo, pouze konzumenti, žijí několik měsíců</a:t>
            </a:r>
          </a:p>
          <a:p>
            <a:pPr marL="1085850" lvl="2" indent="-171450">
              <a:buFont typeface="Arial" pitchFamily="34" charset="0"/>
              <a:buChar char="•"/>
            </a:pPr>
            <a:r>
              <a:rPr lang="cs-CZ" sz="1600" dirty="0" smtClean="0"/>
              <a:t>dělnice - samičky - pracují, v době snůšky žijí 4-5 týdnů (ulétají se, v zimě 7 měsíců)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899592" y="188640"/>
            <a:ext cx="34451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Blanokřídlí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8" name="Picture 6" descr="C:\Users\Jan\AppData\Local\Microsoft\Windows\Temporary Internet Files\Content.IE5\7Q1Q5ZW4\MP90031687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842"/>
          <a:stretch/>
        </p:blipFill>
        <p:spPr bwMode="auto">
          <a:xfrm>
            <a:off x="4932040" y="0"/>
            <a:ext cx="4213702" cy="4255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83703" y="1327994"/>
            <a:ext cx="2676951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Včela medonosná 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3079" name="Picture 7" descr="C:\Users\Jan\AppData\Local\Microsoft\Windows\Temporary Internet Files\Content.IE5\F7VDBA10\MC90043801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48063"/>
            <a:ext cx="960175" cy="96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25" b="28045"/>
          <a:stretch/>
        </p:blipFill>
        <p:spPr bwMode="auto">
          <a:xfrm>
            <a:off x="4932040" y="4127436"/>
            <a:ext cx="4213702" cy="2717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170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512" y="2636912"/>
            <a:ext cx="3781142" cy="3382145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i="1" dirty="0" smtClean="0"/>
              <a:t>(</a:t>
            </a:r>
            <a:r>
              <a:rPr lang="cs-CZ" sz="1800" i="1" dirty="0" err="1" smtClean="0"/>
              <a:t>Bombus</a:t>
            </a:r>
            <a:r>
              <a:rPr lang="cs-CZ" sz="1800" i="1" dirty="0" smtClean="0"/>
              <a:t>) </a:t>
            </a:r>
            <a:r>
              <a:rPr lang="cs-CZ" sz="1800" dirty="0" smtClean="0"/>
              <a:t>je rod hmyzu náležící do čeledi </a:t>
            </a:r>
            <a:r>
              <a:rPr lang="cs-CZ" sz="1800" dirty="0"/>
              <a:t>včelovití</a:t>
            </a:r>
            <a:r>
              <a:rPr lang="cs-CZ" sz="1800" dirty="0" smtClean="0"/>
              <a:t>  (</a:t>
            </a:r>
            <a:r>
              <a:rPr lang="cs-CZ" sz="1800" dirty="0" err="1" smtClean="0"/>
              <a:t>Apidae</a:t>
            </a:r>
            <a:r>
              <a:rPr lang="cs-CZ" sz="1800" dirty="0" smtClean="0"/>
              <a:t>). Je známo více než 250 druhů tohoto rodu. Především se vyskytují na severní polokouli, třebaže je lze najít i na Novém Zélandu a na ostrově Tasmánie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Stejně jako jejich příbuzní, včely, se čmeláci živí nektarem a pylem, shromažďují jej jako potravu pro své larvy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188640"/>
            <a:ext cx="34451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Blanokřídlí 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526902"/>
            <a:ext cx="26769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Čmeláci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4098" name="Picture 2" descr="Soubor:Bumblebee October 2007-3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8336" y="3411252"/>
            <a:ext cx="4595664" cy="344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\Desktop\P7168435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2" t="15214" r="36759" b="18474"/>
          <a:stretch/>
        </p:blipFill>
        <p:spPr bwMode="auto">
          <a:xfrm>
            <a:off x="5333999" y="0"/>
            <a:ext cx="3810001" cy="3411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527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5050904" cy="1296144"/>
          </a:xfrm>
        </p:spPr>
        <p:txBody>
          <a:bodyPr>
            <a:noAutofit/>
          </a:bodyPr>
          <a:lstStyle/>
          <a:p>
            <a:r>
              <a:rPr lang="cs-CZ" sz="1800" dirty="0" smtClean="0"/>
              <a:t> moucha, střeček, bodalka stájová, komár </a:t>
            </a:r>
            <a:r>
              <a:rPr lang="cs-CZ" sz="1800" dirty="0" err="1" smtClean="0"/>
              <a:t>aedes</a:t>
            </a:r>
            <a:r>
              <a:rPr lang="cs-CZ" sz="1800" dirty="0" smtClean="0"/>
              <a:t>, tiplice zelná, muchnička zdobená, ovád hovězí, octomilka obecná, pestřenka </a:t>
            </a:r>
            <a:r>
              <a:rPr lang="cs-CZ" sz="1800" dirty="0" err="1" smtClean="0"/>
              <a:t>trubcová</a:t>
            </a:r>
            <a:r>
              <a:rPr lang="cs-CZ" sz="1800" dirty="0" smtClean="0"/>
              <a:t>, květilka řepná </a:t>
            </a:r>
            <a:endParaRPr lang="cs-CZ" sz="1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2236179"/>
            <a:ext cx="4176464" cy="4361173"/>
          </a:xfrm>
        </p:spPr>
        <p:txBody>
          <a:bodyPr/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Počet druhů se odhaduje na zhruba 100 000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Zadeček dvoukřídlého hmyzu může být buď stopkatý anebo je celou svou šířkou spojen s hrudí a je složen ze čtyř až devíti zřetelně viditelných kroužků. Poslední z těchto kroužků je zpravidla proměněn v poměrně složité pohlavní ústrojí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mají vyvinutý pouze první pár křídel (blanitá křídla), druhý pár křídel je zakrnělý a je přeměněn v kyvadélka (</a:t>
            </a:r>
            <a:r>
              <a:rPr lang="cs-CZ" dirty="0" err="1" smtClean="0"/>
              <a:t>haltery</a:t>
            </a:r>
            <a:r>
              <a:rPr lang="cs-CZ" dirty="0" smtClean="0"/>
              <a:t>) - umožňují za letu rychlé manévrování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ústní ústrojí sací, </a:t>
            </a:r>
            <a:r>
              <a:rPr lang="cs-CZ" dirty="0" err="1" smtClean="0"/>
              <a:t>lízací</a:t>
            </a:r>
            <a:r>
              <a:rPr lang="cs-CZ" dirty="0" smtClean="0"/>
              <a:t>, bodavě sací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patří sem druhy užitečné (opylovači rostlin, hubitelé škůdců), škodlivé (působící škody v zemědělství a lesnictví)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samičky jsou buď oviparní (kladou vajíčka) nebo </a:t>
            </a:r>
            <a:r>
              <a:rPr lang="cs-CZ" dirty="0" err="1" smtClean="0"/>
              <a:t>vejcoživorodí</a:t>
            </a:r>
            <a:r>
              <a:rPr lang="cs-CZ" dirty="0" smtClean="0"/>
              <a:t> - z vajíček se líhnou larvy těsně před kladením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31987" y="186780"/>
            <a:ext cx="3145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Dvoukřídlí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266" name="Picture 2" descr="http://upload.wikimedia.org/wikipedia/commons/4/4c/Drosophila_melanogaster_-_side_%28aka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718" y="0"/>
            <a:ext cx="3859282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781" y="2688907"/>
            <a:ext cx="3848219" cy="416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157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204864"/>
            <a:ext cx="4104456" cy="3814193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dirty="0" err="1" smtClean="0"/>
              <a:t>Culex</a:t>
            </a:r>
            <a:r>
              <a:rPr lang="cs-CZ" sz="1800" dirty="0" smtClean="0"/>
              <a:t> </a:t>
            </a:r>
            <a:r>
              <a:rPr lang="cs-CZ" sz="1800" dirty="0" err="1" smtClean="0"/>
              <a:t>pipiens</a:t>
            </a:r>
            <a:r>
              <a:rPr lang="cs-CZ" sz="1800" dirty="0" smtClean="0"/>
              <a:t>) je nejznámější druh komárů v České republice.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Je řazen do rodu </a:t>
            </a:r>
            <a:r>
              <a:rPr lang="cs-CZ" sz="1800" dirty="0" err="1" smtClean="0"/>
              <a:t>Culex</a:t>
            </a:r>
            <a:r>
              <a:rPr lang="cs-CZ" sz="1800" dirty="0" smtClean="0"/>
              <a:t>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Jeho samice sají i krev člověka, ale v našich šířkách jsou komáři rodu </a:t>
            </a:r>
            <a:r>
              <a:rPr lang="cs-CZ" sz="1800" dirty="0" err="1" smtClean="0"/>
              <a:t>Aedes</a:t>
            </a:r>
            <a:r>
              <a:rPr lang="cs-CZ" sz="1800" dirty="0" smtClean="0"/>
              <a:t> komár útočný (A. </a:t>
            </a:r>
            <a:r>
              <a:rPr lang="cs-CZ" sz="1800" dirty="0" err="1" smtClean="0"/>
              <a:t>vexans</a:t>
            </a:r>
            <a:r>
              <a:rPr lang="cs-CZ" sz="1800" dirty="0" smtClean="0"/>
              <a:t>) nebo komár obecný (</a:t>
            </a:r>
            <a:r>
              <a:rPr lang="cs-CZ" sz="1800" dirty="0" err="1" smtClean="0"/>
              <a:t>Aedes</a:t>
            </a:r>
            <a:r>
              <a:rPr lang="cs-CZ" sz="1800" dirty="0" smtClean="0"/>
              <a:t> </a:t>
            </a:r>
            <a:r>
              <a:rPr lang="cs-CZ" sz="1800" dirty="0" err="1" smtClean="0"/>
              <a:t>cantans</a:t>
            </a:r>
            <a:r>
              <a:rPr lang="cs-CZ" sz="1800" dirty="0" smtClean="0"/>
              <a:t>).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Larvy se živí vodním organickým detritem nebo planktonem, samci sají nektar květů a samice sají krev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9474" y="188640"/>
            <a:ext cx="3145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Dvoukřídlí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526902"/>
            <a:ext cx="26769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</a:t>
            </a: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omár </a:t>
            </a:r>
            <a:r>
              <a:rPr lang="cs-CZ" sz="28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aedes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99717" y="5834389"/>
            <a:ext cx="23282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effectLst/>
              </a:rPr>
              <a:t>Komáři jsou na Zemi již 170 milionů let. Často je nalézáme zalité v jantaru.</a:t>
            </a:r>
            <a:endParaRPr lang="cs-CZ" sz="1600" dirty="0"/>
          </a:p>
        </p:txBody>
      </p:sp>
      <p:pic>
        <p:nvPicPr>
          <p:cNvPr id="12290" name="Picture 2" descr="Soubor:CulexPipiens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25" t="11398" r="24683" b="9182"/>
          <a:stretch/>
        </p:blipFill>
        <p:spPr bwMode="auto">
          <a:xfrm>
            <a:off x="5577933" y="0"/>
            <a:ext cx="3566067" cy="453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48" b="12444"/>
          <a:stretch/>
        </p:blipFill>
        <p:spPr bwMode="auto">
          <a:xfrm>
            <a:off x="4716016" y="4254105"/>
            <a:ext cx="4427984" cy="2603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" y="5630763"/>
            <a:ext cx="20955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5992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204864"/>
            <a:ext cx="4104456" cy="3814193"/>
          </a:xfrm>
        </p:spPr>
        <p:txBody>
          <a:bodyPr>
            <a:normAutofit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dirty="0" err="1" smtClean="0"/>
              <a:t>Musca</a:t>
            </a:r>
            <a:r>
              <a:rPr lang="cs-CZ" sz="1800" dirty="0" smtClean="0"/>
              <a:t> </a:t>
            </a:r>
            <a:r>
              <a:rPr lang="cs-CZ" sz="1800" dirty="0" err="1" smtClean="0"/>
              <a:t>domestica</a:t>
            </a:r>
            <a:r>
              <a:rPr lang="cs-CZ" sz="1800" dirty="0" smtClean="0"/>
              <a:t>) je nejčastější druh vyskytující se v našich domovech.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Často je považován za škůdce, který může přenášet vážné nemoci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Hlavní predátoři jsou pavouci, ropuchy a žáby. V letu dosahuje rychlosti kolem 8 km/h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Dospělí jedinci mají délku 6-12 mm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9474" y="188640"/>
            <a:ext cx="3145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Dvoukřídlí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526902"/>
            <a:ext cx="26769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Moucha domácí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3314" name="Picture 2" descr="Soubor:Glossina morsitans morsitans-pregnant female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94" b="6457"/>
          <a:stretch/>
        </p:blipFill>
        <p:spPr bwMode="auto">
          <a:xfrm>
            <a:off x="4452432" y="0"/>
            <a:ext cx="4691568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452431" y="2802414"/>
            <a:ext cx="23282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bg1">
                    <a:lumMod val="95000"/>
                  </a:schemeClr>
                </a:solidFill>
              </a:rPr>
              <a:t>Moucha tse-tse</a:t>
            </a:r>
            <a:r>
              <a:rPr lang="cs-CZ" sz="1600" dirty="0" smtClean="0">
                <a:effectLst/>
              </a:rPr>
              <a:t>.</a:t>
            </a:r>
            <a:endParaRPr lang="cs-CZ" sz="1600" dirty="0"/>
          </a:p>
        </p:txBody>
      </p:sp>
      <p:pic>
        <p:nvPicPr>
          <p:cNvPr id="13320" name="Picture 8" descr="http://upload.wikimedia.org/wikipedia/commons/8/8f/Musca_domestica_September_2007-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873" y="3140968"/>
            <a:ext cx="4765126" cy="3714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690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2222866"/>
            <a:ext cx="4104456" cy="3814193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(</a:t>
            </a:r>
            <a:r>
              <a:rPr lang="cs-CZ" i="1" dirty="0" err="1" smtClean="0"/>
              <a:t>Drosophila</a:t>
            </a:r>
            <a:r>
              <a:rPr lang="cs-CZ" i="1" dirty="0" smtClean="0"/>
              <a:t> </a:t>
            </a:r>
            <a:r>
              <a:rPr lang="cs-CZ" i="1" dirty="0" err="1" smtClean="0"/>
              <a:t>melanogaster</a:t>
            </a:r>
            <a:r>
              <a:rPr lang="cs-CZ" i="1" dirty="0" smtClean="0"/>
              <a:t>) </a:t>
            </a:r>
            <a:r>
              <a:rPr lang="cs-CZ" i="1" dirty="0" err="1" smtClean="0"/>
              <a:t>jsou</a:t>
            </a:r>
            <a:r>
              <a:rPr lang="cs-CZ" dirty="0" err="1" smtClean="0"/>
              <a:t>využívány</a:t>
            </a:r>
            <a:r>
              <a:rPr lang="cs-CZ" dirty="0" smtClean="0"/>
              <a:t> jako laboratorní zvířata nebo krmivo, ale především jako nejrozšířenější modelové organismy v biologii a v </a:t>
            </a:r>
            <a:r>
              <a:rPr lang="cs-CZ" dirty="0"/>
              <a:t>genetických</a:t>
            </a:r>
            <a:r>
              <a:rPr lang="cs-CZ" dirty="0" smtClean="0"/>
              <a:t> studiích, </a:t>
            </a:r>
            <a:r>
              <a:rPr lang="cs-CZ" dirty="0"/>
              <a:t>fyziologii</a:t>
            </a:r>
            <a:r>
              <a:rPr lang="cs-CZ" dirty="0" smtClean="0"/>
              <a:t> a evoluční biologii.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Zástupci čeledi </a:t>
            </a:r>
            <a:r>
              <a:rPr lang="cs-CZ" dirty="0"/>
              <a:t>vrtulovití</a:t>
            </a:r>
            <a:r>
              <a:rPr lang="cs-CZ" dirty="0" smtClean="0"/>
              <a:t> (</a:t>
            </a:r>
            <a:r>
              <a:rPr lang="cs-CZ" i="1" dirty="0"/>
              <a:t>Tephritidae</a:t>
            </a:r>
            <a:r>
              <a:rPr lang="cs-CZ" dirty="0" smtClean="0"/>
              <a:t>) Pro laboratorní a chovatelské (krmivo) účely se z praktických důvodů často používá bezkřídlá mutace.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Původní (divoká) forma </a:t>
            </a:r>
            <a:r>
              <a:rPr lang="cs-CZ" i="1" dirty="0" smtClean="0"/>
              <a:t>octomilky obecné</a:t>
            </a:r>
            <a:r>
              <a:rPr lang="cs-CZ" dirty="0" smtClean="0"/>
              <a:t> má jasně červené oči a je dlouhá 2 až 3 mm.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Vyskytuje se na kvasícím ovoci, marmeládách, ovocných šťávách apod. Beznohé larvy jsou dlouhé přibližně 7 mm a žijí v hnijící dužnině ovoce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9474" y="188640"/>
            <a:ext cx="3145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Dvoukřídlí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268759"/>
            <a:ext cx="280831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Octomilka obecná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5362" name="Picture 2" descr="http://upload.wikimedia.org/wikipedia/commons/5/50/Drosophila_melanogaster_-_front_%28aka%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215" y="0"/>
            <a:ext cx="3190875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http://upload.wikimedia.org/wikipedia/commons/4/4d/Drosophila_melanogaster_-_top_%28aka%2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021" y="2914651"/>
            <a:ext cx="4191979" cy="267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716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43802" y="2204864"/>
            <a:ext cx="4104456" cy="3814193"/>
          </a:xfrm>
        </p:spPr>
        <p:txBody>
          <a:bodyPr>
            <a:normAutofit fontScale="92500" lnSpcReduction="20000"/>
          </a:bodyPr>
          <a:lstStyle/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(</a:t>
            </a:r>
            <a:r>
              <a:rPr lang="cs-CZ" sz="1800" dirty="0" err="1" smtClean="0"/>
              <a:t>Tabanus</a:t>
            </a:r>
            <a:r>
              <a:rPr lang="cs-CZ" sz="1800" dirty="0" smtClean="0"/>
              <a:t> </a:t>
            </a:r>
            <a:r>
              <a:rPr lang="cs-CZ" sz="1800" dirty="0" err="1" smtClean="0"/>
              <a:t>bovinus</a:t>
            </a:r>
            <a:r>
              <a:rPr lang="cs-CZ" sz="1800" dirty="0" smtClean="0"/>
              <a:t> ) Velikost 19-30 mm.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Létá od května do srpna. Sameček se zdržuje na květech, samička napadá hospodářská zvířata, zejména koně a skot, a saje na nich krev.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Samička klade vajíčka na vodní rostliny.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 Larvy žijí v bahně vod a jsou masožravé.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Bodnutí ovádem je velmi bolestivé. Při bodání vniká do rány protisrážlivá látka - </a:t>
            </a:r>
            <a:r>
              <a:rPr lang="cs-CZ" sz="1800" dirty="0" err="1" smtClean="0"/>
              <a:t>antikoagulin</a:t>
            </a:r>
            <a:r>
              <a:rPr lang="cs-CZ" sz="1800" dirty="0" smtClean="0"/>
              <a:t>. 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cs-CZ" sz="1800" dirty="0" smtClean="0"/>
              <a:t>Některé druhy ovádů jsou závažnými přenašeči mnoha onemocnění zvířat.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9474" y="188640"/>
            <a:ext cx="31454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Dvoukřídlí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1526902"/>
            <a:ext cx="2676951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Ovád hovězí 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4338" name="Picture 2" descr="http://www.skudci.com/files/ovad-hovezi-1_0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76"/>
          <a:stretch/>
        </p:blipFill>
        <p:spPr bwMode="auto">
          <a:xfrm>
            <a:off x="4757884" y="-27384"/>
            <a:ext cx="4422628" cy="4083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90" b="8620"/>
          <a:stretch/>
        </p:blipFill>
        <p:spPr bwMode="auto">
          <a:xfrm>
            <a:off x="5364088" y="4043036"/>
            <a:ext cx="3779912" cy="2806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9132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1716" y="30378"/>
            <a:ext cx="864526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Zdroje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4388" y="972832"/>
            <a:ext cx="7632847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>
                <a:effectLst/>
              </a:rPr>
              <a:t>Včely-</a:t>
            </a:r>
            <a:r>
              <a:rPr lang="cs-CZ" sz="1600" i="1" dirty="0" err="1" smtClean="0">
                <a:effectLst/>
              </a:rPr>
              <a:t>Bees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smtClean="0">
                <a:effectLst/>
              </a:rPr>
              <a:t>[online]. 2011 [cit. 2012-03-04]. Dostupné z: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commons.wikimedia.org/wiki/File:Bees.jpg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i="1" dirty="0" smtClean="0"/>
              <a:t>Včela -Bee</a:t>
            </a:r>
            <a:r>
              <a:rPr lang="cs-CZ" sz="1600" dirty="0" smtClean="0"/>
              <a:t> </a:t>
            </a:r>
            <a:r>
              <a:rPr lang="cs-CZ" sz="1600" dirty="0"/>
              <a:t>[online]. 2011 [cit. 2012-03-04]. Dostupné z: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commons.wikimedia.org/wiki/File:Bee-8.jpg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i="1" dirty="0" smtClean="0">
                <a:effectLst/>
              </a:rPr>
              <a:t>Hmyz s proměnou dokonalou</a:t>
            </a:r>
            <a:r>
              <a:rPr lang="cs-CZ" sz="1600" dirty="0" smtClean="0">
                <a:effectLst/>
              </a:rPr>
              <a:t> [online]. [cit. 2012-03-04]. Dostupné z: </a:t>
            </a:r>
            <a:r>
              <a:rPr lang="cs-CZ" sz="1600" dirty="0" smtClean="0">
                <a:effectLst/>
                <a:hlinkClick r:id="rId4"/>
              </a:rPr>
              <a:t>http://jahudky.jirik.us/wiki/Hmyz_s_prom%C4%9Bnou_dokonalou</a:t>
            </a:r>
            <a:endParaRPr lang="cs-CZ" sz="1600" dirty="0" smtClean="0">
              <a:effectLst/>
            </a:endParaRPr>
          </a:p>
          <a:p>
            <a:endParaRPr lang="cs-CZ" sz="1600" dirty="0"/>
          </a:p>
          <a:p>
            <a:r>
              <a:rPr lang="cs-CZ" sz="1600" i="1" dirty="0" smtClean="0">
                <a:effectLst/>
              </a:rPr>
              <a:t>Ovád hovězí</a:t>
            </a:r>
            <a:r>
              <a:rPr lang="cs-CZ" sz="1600" dirty="0" smtClean="0">
                <a:effectLst/>
              </a:rPr>
              <a:t> [online]. [cit. 2012-03-04]. Dostupné z: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www.skudci.com/files/ovad-hovezi-1_0.jpg</a:t>
            </a:r>
            <a:endParaRPr lang="cs-CZ" sz="1600" dirty="0" smtClean="0"/>
          </a:p>
          <a:p>
            <a:endParaRPr lang="cs-CZ" sz="1600" dirty="0">
              <a:effectLst/>
            </a:endParaRPr>
          </a:p>
          <a:p>
            <a:r>
              <a:rPr lang="cs-CZ" sz="1600" i="1" dirty="0"/>
              <a:t>Ovád hovězí</a:t>
            </a:r>
            <a:r>
              <a:rPr lang="cs-CZ" sz="1600" dirty="0"/>
              <a:t> [online]. [cit. 2012-03-04]. Dostupné z: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www.skudci.com/files/ovad-hovezi-6_0.jpg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i="1" dirty="0" smtClean="0">
                <a:effectLst/>
              </a:rPr>
              <a:t>Moucha domácí</a:t>
            </a:r>
            <a:r>
              <a:rPr lang="cs-CZ" sz="1600" dirty="0" smtClean="0">
                <a:effectLst/>
              </a:rPr>
              <a:t> [online]. 2010 [cit. 2012-03-04]. Dostupné z: </a:t>
            </a:r>
            <a:r>
              <a:rPr lang="cs-CZ" sz="1600" dirty="0" smtClean="0">
                <a:effectLst/>
                <a:hlinkClick r:id="rId7"/>
              </a:rPr>
              <a:t>http://commons.wikimedia.org/wiki</a:t>
            </a:r>
            <a:r>
              <a:rPr lang="cs-CZ" sz="1600" dirty="0" smtClean="0">
                <a:effectLst/>
                <a:hlinkClick r:id="rId7"/>
              </a:rPr>
              <a:t>/</a:t>
            </a:r>
            <a:endParaRPr lang="cs-CZ" sz="1600" dirty="0" smtClean="0">
              <a:effectLst/>
            </a:endParaRPr>
          </a:p>
          <a:p>
            <a:endParaRPr lang="cs-CZ" sz="1600" dirty="0" smtClean="0">
              <a:effectLst/>
            </a:endParaRPr>
          </a:p>
          <a:p>
            <a:r>
              <a:rPr lang="cs-CZ" sz="1600" i="1" dirty="0"/>
              <a:t>Moucha </a:t>
            </a:r>
            <a:r>
              <a:rPr lang="cs-CZ" sz="1600" i="1" dirty="0" err="1" smtClean="0"/>
              <a:t>tse</a:t>
            </a:r>
            <a:r>
              <a:rPr lang="cs-CZ" sz="1600" i="1" dirty="0" smtClean="0"/>
              <a:t> </a:t>
            </a:r>
            <a:r>
              <a:rPr lang="cs-CZ" sz="1600" i="1" dirty="0" err="1" smtClean="0"/>
              <a:t>tse</a:t>
            </a:r>
            <a:r>
              <a:rPr lang="cs-CZ" sz="1600" dirty="0" smtClean="0"/>
              <a:t> </a:t>
            </a:r>
            <a:r>
              <a:rPr lang="cs-CZ" sz="1600" dirty="0"/>
              <a:t>[online]. 2010 [cit. 2012-03-04]. Dostupné z: </a:t>
            </a:r>
            <a:r>
              <a:rPr lang="cs-CZ" sz="1600" dirty="0">
                <a:hlinkClick r:id="rId7"/>
              </a:rPr>
              <a:t>http://cs.wikipedia.org/wiki/Soubor:Glossina_morsitans_morsitans-pregnant_female.jpg/</a:t>
            </a:r>
            <a:endParaRPr lang="cs-CZ" sz="1600" dirty="0"/>
          </a:p>
          <a:p>
            <a:endParaRPr lang="cs-CZ" sz="1600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454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1716" y="30378"/>
            <a:ext cx="864526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Zdroje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4388" y="972832"/>
            <a:ext cx="7632847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Dvoukřídlí</a:t>
            </a:r>
            <a:r>
              <a:rPr lang="cs-CZ" sz="1600" dirty="0" smtClean="0"/>
              <a:t> </a:t>
            </a:r>
            <a:r>
              <a:rPr lang="cs-CZ" sz="1600" dirty="0"/>
              <a:t>- komár[online]. 2011 [cit. 2012-03-04]. Dostupné z: </a:t>
            </a:r>
            <a:r>
              <a:rPr lang="cs-CZ" sz="1600" dirty="0">
                <a:hlinkClick r:id="rId2"/>
              </a:rPr>
              <a:t>http://cs.wikipedia.org/wiki/Soubor:Aedes_albopictus_on_human_skin.jpg</a:t>
            </a:r>
            <a:endParaRPr lang="cs-CZ" sz="1600" dirty="0"/>
          </a:p>
          <a:p>
            <a:endParaRPr lang="cs-CZ" sz="1600" dirty="0"/>
          </a:p>
          <a:p>
            <a:r>
              <a:rPr lang="cs-CZ" sz="1600" i="1" dirty="0"/>
              <a:t>Dvoukřídlí</a:t>
            </a:r>
            <a:r>
              <a:rPr lang="cs-CZ" sz="1600" dirty="0"/>
              <a:t> - komár[online]. 2011 [cit. 2012-03-04]. Dostupné z: </a:t>
            </a:r>
            <a:r>
              <a:rPr lang="cs-CZ" sz="1600" dirty="0">
                <a:hlinkClick r:id="rId3"/>
              </a:rPr>
              <a:t>http://cs.wikipedia.org/wiki/Soubor:Mosquito_in_amber.jpg</a:t>
            </a:r>
            <a:endParaRPr lang="cs-CZ" sz="1600" dirty="0"/>
          </a:p>
          <a:p>
            <a:endParaRPr lang="cs-CZ" sz="1600" i="1" dirty="0"/>
          </a:p>
          <a:p>
            <a:r>
              <a:rPr lang="cs-CZ" sz="1600" i="1" dirty="0"/>
              <a:t>Dvoukřídlí</a:t>
            </a:r>
            <a:r>
              <a:rPr lang="cs-CZ" sz="1600" dirty="0"/>
              <a:t> [online]. 2011 [cit. 2012-03-04]. Dostupné z: </a:t>
            </a:r>
            <a:r>
              <a:rPr lang="cs-CZ" sz="1600" dirty="0">
                <a:hlinkClick r:id="rId4"/>
              </a:rPr>
              <a:t>http://cs.wikipedia.org/wiki/Soubor:Drosophila_melanogaster_-_side_(aka).jpg</a:t>
            </a:r>
            <a:endParaRPr lang="cs-CZ" sz="1600" dirty="0"/>
          </a:p>
          <a:p>
            <a:endParaRPr lang="cs-CZ" sz="1600" dirty="0" smtClean="0"/>
          </a:p>
          <a:p>
            <a:r>
              <a:rPr lang="cs-CZ" sz="1600" i="1" dirty="0" smtClean="0"/>
              <a:t>Dvoukřídlí-octomilka-shora</a:t>
            </a:r>
            <a:r>
              <a:rPr lang="cs-CZ" sz="1600" dirty="0" smtClean="0"/>
              <a:t> </a:t>
            </a:r>
            <a:r>
              <a:rPr lang="cs-CZ" sz="1600" dirty="0"/>
              <a:t>[online]. 2011 [cit. 2012-03-04]. Dostupné z</a:t>
            </a:r>
            <a:r>
              <a:rPr lang="cs-CZ" sz="1600" dirty="0" smtClean="0"/>
              <a:t>:</a:t>
            </a:r>
            <a:endParaRPr lang="cs-CZ" sz="1600" dirty="0"/>
          </a:p>
          <a:p>
            <a:r>
              <a:rPr lang="cs-CZ" sz="1600" dirty="0">
                <a:hlinkClick r:id="rId5"/>
              </a:rPr>
              <a:t>http://cs.wikipedia.org/wiki/Soubor:Drosophila_melanogaster_-_top_(aka).</a:t>
            </a:r>
            <a:r>
              <a:rPr lang="cs-CZ" sz="1600" dirty="0" smtClean="0">
                <a:hlinkClick r:id="rId5"/>
              </a:rPr>
              <a:t>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i="1" dirty="0" smtClean="0"/>
              <a:t>Dvoukřídlí-octomilka-zepředu</a:t>
            </a:r>
            <a:r>
              <a:rPr lang="cs-CZ" sz="1600" dirty="0" smtClean="0"/>
              <a:t> </a:t>
            </a:r>
            <a:r>
              <a:rPr lang="cs-CZ" sz="1600" dirty="0"/>
              <a:t>[online]. 2011 [cit. 2012-03-04]. Dostupné z:</a:t>
            </a:r>
          </a:p>
          <a:p>
            <a:r>
              <a:rPr lang="cs-CZ" sz="1600" dirty="0">
                <a:hlinkClick r:id="rId6"/>
              </a:rPr>
              <a:t>http://cs.wikipedia.org/wiki/Soubor:Drosophila_melanogaster_-_front_(aka).</a:t>
            </a:r>
            <a:r>
              <a:rPr lang="cs-CZ" sz="1600" dirty="0" smtClean="0">
                <a:hlinkClick r:id="rId6"/>
              </a:rPr>
              <a:t>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i="1" dirty="0" smtClean="0"/>
              <a:t>Sršní hnízdo </a:t>
            </a:r>
            <a:r>
              <a:rPr lang="cs-CZ" sz="1600" dirty="0" smtClean="0"/>
              <a:t> </a:t>
            </a:r>
            <a:r>
              <a:rPr lang="cs-CZ" sz="1600" dirty="0"/>
              <a:t>[online]. 2011 [cit. 2012-03-04]. Dostupné z:</a:t>
            </a:r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cs.wikipedia.org/wiki/Soubor:Vespa_crabro_nest.jpg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i="1" dirty="0" smtClean="0"/>
              <a:t>Vosa</a:t>
            </a:r>
            <a:r>
              <a:rPr lang="cs-CZ" sz="1600" dirty="0" smtClean="0"/>
              <a:t>[online</a:t>
            </a:r>
            <a:r>
              <a:rPr lang="cs-CZ" sz="1600" dirty="0"/>
              <a:t>]. 2011 [cit. 2012-03-04]. Dostupné z:</a:t>
            </a:r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cs.wikipedia.org/wiki/Soubor:Flying_Vespula_vulgaris.jpg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Ostatní obrázky z  vlastních  </a:t>
            </a:r>
            <a:r>
              <a:rPr lang="cs-CZ" sz="1600" dirty="0" smtClean="0"/>
              <a:t>zdrojů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78095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909</Words>
  <Application>Microsoft Office PowerPoint</Application>
  <PresentationFormat>Předvádění na obrazovce (4:3)</PresentationFormat>
  <Paragraphs>109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 Anotace</vt:lpstr>
      <vt:lpstr>Prezentace aplikace PowerPoint</vt:lpstr>
      <vt:lpstr> lumci, lumčíci, čmeláci, samotářské i společenské včely, mravenci, vosy, sršni, žlabatky</vt:lpstr>
      <vt:lpstr> </vt:lpstr>
      <vt:lpstr> </vt:lpstr>
      <vt:lpstr> moucha, střeček, bodalka stájová, komár aedes, tiplice zelná, muchnička zdobená, ovád hovězí, octomilka obecná, pestřenka trubcová, květilka řepná </vt:lpstr>
      <vt:lpstr> </vt:lpstr>
      <vt:lpstr> </vt:lpstr>
      <vt:lpstr> </vt:lpstr>
      <vt:lpstr>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 s proměnou dokonalou</dc:title>
  <dc:creator>Jan</dc:creator>
  <cp:lastModifiedBy>Fiedlerová Ivana</cp:lastModifiedBy>
  <cp:revision>37</cp:revision>
  <dcterms:created xsi:type="dcterms:W3CDTF">2012-03-04T08:11:02Z</dcterms:created>
  <dcterms:modified xsi:type="dcterms:W3CDTF">2012-03-14T19:32:18Z</dcterms:modified>
</cp:coreProperties>
</file>