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2" r:id="rId5"/>
    <p:sldId id="263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8462" autoAdjust="0"/>
  </p:normalViewPr>
  <p:slideViewPr>
    <p:cSldViewPr>
      <p:cViewPr>
        <p:scale>
          <a:sx n="75" d="100"/>
          <a:sy n="75" d="100"/>
        </p:scale>
        <p:origin x="-36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26A66B-6A14-4B24-A762-B587E2A057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D86220-8424-4EB3-A628-A94B804EE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3F207-E266-4882-B459-F32B520054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0D5C0C-9AF8-4D38-BD68-90EEBBEF0A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258D72-45AC-481B-A59A-6404FD759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62916D-FD09-40ED-B8F8-5CAAE9243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DE84E4-39D3-4384-BD6E-58F65E03B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192484-AF31-4CFB-996D-9BCAC57512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DA0D12-1ADC-4F4D-A2B2-44B67C0A8F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ACD013-9FBA-44BC-9779-3AC9783A47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71B3E-87DC-432E-8E10-4AAB74A3B0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B23FB1-CE7E-4025-9E6D-2CF3F9842F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source.org/wiki/M%C3%BDm_v%C4%9Brn%C3%BDm_n%C3%A1rod%C5%AFm_rakousk%C3%BDm!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c/c6/Erzherzog_Thronfolger_Karl_Franz_Josef.jpg/437px-Erzherzog_Thronfolger_Karl_Franz_Josef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None/>
            </a:pPr>
            <a:r>
              <a:rPr lang="cs-CZ" sz="1800" b="1" dirty="0" smtClean="0"/>
              <a:t>Autor: Mgr. Jan Musil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1. 5. 2013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DĚJEPIS – PRVNÍ SVĚTOVÁ VÁLKA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seznámení žáků se základními příčinami konfliktu a jejich souvislostmi.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Rozpad </a:t>
            </a:r>
            <a:r>
              <a:rPr lang="cs-CZ" dirty="0" err="1" smtClean="0"/>
              <a:t>Rakouska</a:t>
            </a:r>
            <a:r>
              <a:rPr lang="cs-CZ" dirty="0" smtClean="0"/>
              <a:t>-Uherska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i="1" dirty="0" smtClean="0"/>
              <a:t>Osud trůnu </a:t>
            </a:r>
            <a:r>
              <a:rPr lang="cs-CZ" sz="2400" i="1" dirty="0" smtClean="0"/>
              <a:t>Habsburského Rakouska </a:t>
            </a:r>
            <a:r>
              <a:rPr lang="cs-CZ" sz="2400" i="1" dirty="0" smtClean="0"/>
              <a:t>je osudem.</a:t>
            </a:r>
            <a:endParaRPr lang="cs-CZ" sz="24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války = konec impéria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1918, císař Karel I. vyhlásil tzv. </a:t>
            </a:r>
            <a:r>
              <a:rPr lang="cs-CZ" i="1" dirty="0" smtClean="0"/>
              <a:t>Národní manifest</a:t>
            </a:r>
          </a:p>
          <a:p>
            <a:r>
              <a:rPr lang="cs-CZ" dirty="0" smtClean="0"/>
              <a:t>národy monarchie jej pochopily jako start budování nezávislosti</a:t>
            </a:r>
          </a:p>
          <a:p>
            <a:pPr>
              <a:buNone/>
            </a:pPr>
            <a:r>
              <a:rPr lang="cs-CZ" dirty="0" smtClean="0">
                <a:sym typeface="Wingdings" pitchFamily="2" charset="2"/>
              </a:rPr>
              <a:t> rozklad monarchie</a:t>
            </a:r>
            <a:endParaRPr lang="cs-CZ" dirty="0"/>
          </a:p>
        </p:txBody>
      </p:sp>
      <p:pic>
        <p:nvPicPr>
          <p:cNvPr id="1026" name="Picture 2" descr="File:Erzherzog Thronfolger Karl Franz Jose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412776"/>
            <a:ext cx="3744416" cy="514107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388424" y="6237312"/>
            <a:ext cx="4235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[1]</a:t>
            </a:r>
            <a:endParaRPr lang="cs-CZ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Národní manifest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Interpretujte vybrané odstavce textu: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sz="2400" i="1" dirty="0" smtClean="0"/>
              <a:t>Nyní nutno bez váhání </a:t>
            </a:r>
            <a:r>
              <a:rPr lang="cs-CZ" sz="2400" i="1" dirty="0" err="1" smtClean="0"/>
              <a:t>přikročiti</a:t>
            </a:r>
            <a:r>
              <a:rPr lang="cs-CZ" sz="2400" i="1" dirty="0" smtClean="0"/>
              <a:t> k novému vybudování vlasti na jejích přirozených a tudíž nejspolehlivějších základech</a:t>
            </a:r>
            <a:r>
              <a:rPr lang="cs-CZ" sz="2400" i="1" dirty="0" smtClean="0"/>
              <a:t>.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400" i="1" dirty="0" smtClean="0"/>
              <a:t>Rakousko se má </a:t>
            </a:r>
            <a:r>
              <a:rPr lang="cs-CZ" sz="2400" i="1" dirty="0" err="1" smtClean="0"/>
              <a:t>státi</a:t>
            </a:r>
            <a:r>
              <a:rPr lang="cs-CZ" sz="2400" i="1" dirty="0" smtClean="0"/>
              <a:t>, jak tomu chtějí jeho národové, státem spolkovým, v němž každý národní kmen tvoří svůj vlastní státní útvar na území, jež obývá</a:t>
            </a:r>
            <a:r>
              <a:rPr lang="cs-CZ" sz="2400" i="1" dirty="0" smtClean="0"/>
              <a:t>.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400" i="1" dirty="0" smtClean="0"/>
              <a:t>Kéž tato naše vlast, upevněna svorností národů, které v sobě spojuje, vyjde z bouří válečných jako svaz národů svobodných. </a:t>
            </a:r>
            <a:endParaRPr lang="cs-CZ" sz="24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3212976"/>
            <a:ext cx="5636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Co mají být přirozené základy monarchie?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4797152"/>
            <a:ext cx="5405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Jaké jsou výhody federativního zřízení?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6093296"/>
            <a:ext cx="5051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Mohly být národy opravdu svobodné?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6596390"/>
            <a:ext cx="554190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Zdroj textu</a:t>
            </a:r>
            <a:r>
              <a:rPr lang="cs-CZ" sz="1100" dirty="0" smtClean="0"/>
              <a:t>: manifest </a:t>
            </a:r>
            <a:r>
              <a:rPr lang="cs-CZ" sz="1100" i="1" dirty="0" smtClean="0"/>
              <a:t>Mým věrným národům rakouským</a:t>
            </a:r>
            <a:r>
              <a:rPr lang="cs-CZ" sz="1100" i="1" dirty="0" smtClean="0"/>
              <a:t>!</a:t>
            </a:r>
            <a:r>
              <a:rPr lang="cs-CZ" sz="1100" dirty="0" smtClean="0"/>
              <a:t>,</a:t>
            </a:r>
            <a:r>
              <a:rPr lang="cs-CZ" sz="1100" i="1" dirty="0" smtClean="0"/>
              <a:t> </a:t>
            </a:r>
            <a:r>
              <a:rPr lang="cs-CZ" sz="1100" dirty="0" smtClean="0"/>
              <a:t>dostupný </a:t>
            </a:r>
            <a:r>
              <a:rPr lang="cs-CZ" sz="1100" dirty="0" smtClean="0">
                <a:hlinkClick r:id="rId2"/>
              </a:rPr>
              <a:t>online</a:t>
            </a:r>
            <a:r>
              <a:rPr lang="cs-CZ" sz="1100" dirty="0" smtClean="0"/>
              <a:t>.</a:t>
            </a:r>
            <a:endParaRPr lang="cs-CZ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</a:t>
            </a:r>
            <a:r>
              <a:rPr lang="cs-CZ" sz="1400" dirty="0" smtClean="0"/>
              <a:t>1] </a:t>
            </a:r>
            <a:r>
              <a:rPr lang="cs-CZ" sz="1400" i="1" dirty="0" err="1" smtClean="0"/>
              <a:t>Erzherzog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Thronfolger</a:t>
            </a:r>
            <a:r>
              <a:rPr lang="cs-CZ" sz="1400" i="1" dirty="0" smtClean="0"/>
              <a:t>_Karl_</a:t>
            </a:r>
            <a:r>
              <a:rPr lang="cs-CZ" sz="1400" i="1" dirty="0" err="1" smtClean="0"/>
              <a:t>Franz</a:t>
            </a:r>
            <a:r>
              <a:rPr lang="cs-CZ" sz="1400" i="1" dirty="0" smtClean="0"/>
              <a:t>_Josef.</a:t>
            </a:r>
            <a:r>
              <a:rPr lang="cs-CZ" sz="1400" i="1" dirty="0" err="1" smtClean="0"/>
              <a:t>jpg</a:t>
            </a:r>
            <a:r>
              <a:rPr lang="cs-CZ" sz="1400" i="1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</a:t>
            </a:r>
            <a:r>
              <a:rPr lang="cs-CZ" sz="1400" dirty="0" err="1" smtClean="0"/>
              <a:t>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7. 6. 2009, </a:t>
            </a:r>
            <a:r>
              <a:rPr lang="cs-CZ" sz="1400" dirty="0" smtClean="0"/>
              <a:t>dostupné z URL: </a:t>
            </a:r>
            <a:r>
              <a:rPr lang="cs-CZ" sz="1400" dirty="0" smtClean="0"/>
              <a:t>&lt;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 smtClean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upload.wikimedia.org/wikipedia/commons/thumb/c/c6/Erzherzog_Thronfolger_Karl_Franz_Josef.jpg/437px-Erzherzog_Thronfolger_Karl_Franz_Josef.jpg</a:t>
            </a:r>
            <a:r>
              <a:rPr lang="cs-CZ" sz="1400" dirty="0" smtClean="0"/>
              <a:t>&gt;  </a:t>
            </a:r>
            <a:r>
              <a:rPr lang="cs-CZ" sz="1400" dirty="0" smtClean="0"/>
              <a:t>[cit. dne 1. 5. 2013</a:t>
            </a:r>
            <a:r>
              <a:rPr lang="cs-CZ" sz="1400" dirty="0" smtClean="0"/>
              <a:t>].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! šablona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! šablona DUM</Template>
  <TotalTime>288</TotalTime>
  <Words>283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! šablona DUM</vt:lpstr>
      <vt:lpstr>Snímek 1</vt:lpstr>
      <vt:lpstr>Snímek 2</vt:lpstr>
      <vt:lpstr>Rozpad Rakouska-Uherska</vt:lpstr>
      <vt:lpstr>Konec války = konec impéria</vt:lpstr>
      <vt:lpstr>Národní manifest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 Musil</dc:creator>
  <cp:lastModifiedBy>Jan</cp:lastModifiedBy>
  <cp:revision>34</cp:revision>
  <dcterms:created xsi:type="dcterms:W3CDTF">2012-11-25T16:05:55Z</dcterms:created>
  <dcterms:modified xsi:type="dcterms:W3CDTF">2013-06-02T16:30:03Z</dcterms:modified>
</cp:coreProperties>
</file>