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7"/>
  </p:notesMasterIdLst>
  <p:sldIdLst>
    <p:sldId id="271" r:id="rId3"/>
    <p:sldId id="256" r:id="rId4"/>
    <p:sldId id="259" r:id="rId5"/>
    <p:sldId id="260" r:id="rId6"/>
    <p:sldId id="267" r:id="rId7"/>
    <p:sldId id="272" r:id="rId8"/>
    <p:sldId id="261" r:id="rId9"/>
    <p:sldId id="262" r:id="rId10"/>
    <p:sldId id="263" r:id="rId11"/>
    <p:sldId id="264" r:id="rId12"/>
    <p:sldId id="265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15E2038C-F69F-4F83-A636-09CE8594D675}">
          <p14:sldIdLst>
            <p14:sldId id="271"/>
            <p14:sldId id="256"/>
            <p14:sldId id="259"/>
            <p14:sldId id="260"/>
            <p14:sldId id="267"/>
            <p14:sldId id="272"/>
            <p14:sldId id="261"/>
            <p14:sldId id="262"/>
            <p14:sldId id="263"/>
            <p14:sldId id="264"/>
            <p14:sldId id="265"/>
            <p14:sldId id="268"/>
            <p14:sldId id="269"/>
            <p14:sldId id="270"/>
          </p14:sldIdLst>
        </p14:section>
        <p14:section name="Oddíl bez názvu" id="{27D783EA-E385-45B0-84E9-FA83FD83E73A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D4D4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8" d="100"/>
          <a:sy n="88" d="100"/>
        </p:scale>
        <p:origin x="-3822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75A226-E2CF-4A61-ABEF-5F181F9FA592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FC6EA1-2AA3-44EF-A641-D11F88022B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24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4969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1590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0798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8746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5172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9060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8212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54609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522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1487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4485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863424-B02B-4980-8F2A-0DB92E290AE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EBB187-0957-4ED6-A603-C3114F0E7A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092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emina.cz/uploads/660x412/files/zena_jednani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-1" y="76199"/>
            <a:ext cx="9144001" cy="100735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1105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599113"/>
            <a:ext cx="6264696" cy="1237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79578980"/>
              </p:ext>
            </p:extLst>
          </p:nvPr>
        </p:nvGraphicFramePr>
        <p:xfrm>
          <a:off x="395536" y="1628800"/>
          <a:ext cx="7992889" cy="3970313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512169"/>
                <a:gridCol w="6480720"/>
              </a:tblGrid>
              <a:tr h="1940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Číslo projektu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CZ.1.07/1.5.00/34.0029</a:t>
                      </a:r>
                      <a:endParaRPr lang="cs-CZ" sz="110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660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Číslo materiálu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VY_32_ </a:t>
                      </a:r>
                      <a:r>
                        <a:rPr lang="cs-CZ" sz="1100" dirty="0" smtClean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INOVACE_16-18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804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Název školy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Střední průmyslová škola stavební, Resslova 2,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České Budějovice</a:t>
                      </a:r>
                      <a:endParaRPr lang="cs-CZ" sz="110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660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Autor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Mgr. Dana Mužíková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660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Tematický celek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4D4D4D"/>
                          </a:solidFill>
                          <a:effectLst/>
                          <a:latin typeface="+mn-lt"/>
                          <a:ea typeface="+mn-ea"/>
                        </a:rPr>
                        <a:t>Základy</a:t>
                      </a:r>
                      <a:r>
                        <a:rPr lang="cs-CZ" sz="1100" baseline="0" dirty="0" smtClean="0">
                          <a:solidFill>
                            <a:srgbClr val="4D4D4D"/>
                          </a:solidFill>
                          <a:effectLst/>
                          <a:latin typeface="+mn-lt"/>
                          <a:ea typeface="+mn-ea"/>
                        </a:rPr>
                        <a:t> práva – přijímací pohovor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660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Ročník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4. </a:t>
                      </a:r>
                      <a:r>
                        <a:rPr lang="cs-CZ" sz="1100" dirty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ročník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660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Datum tvorby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10.</a:t>
                      </a:r>
                      <a:r>
                        <a:rPr lang="cs-CZ" sz="1100" baseline="0" dirty="0" smtClean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s-CZ" sz="1100" dirty="0" smtClean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3. 2013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7608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Anotace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Výukový materiál slouží k </a:t>
                      </a:r>
                      <a:r>
                        <a:rPr lang="cs-CZ" sz="1100" dirty="0" smtClean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seznámení </a:t>
                      </a:r>
                      <a:r>
                        <a:rPr lang="cs-CZ" sz="1100" baseline="0" dirty="0" smtClean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 žáků s přípravou  na přijímací pohovor a s jeho průběhem.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Téma je zpracováno </a:t>
                      </a:r>
                      <a:r>
                        <a:rPr lang="cs-CZ" sz="1100" dirty="0" smtClean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formou prezentace  s úkoly.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12915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Metodický pokyn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Tento výukový materiál navazuje na vypracování strukturovaného životopisu</a:t>
                      </a:r>
                      <a:r>
                        <a:rPr lang="cs-CZ" sz="1100" baseline="0" dirty="0" smtClean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 a napsání motivačního dopisu firmě, kterou si žáci vybrali  na základě nabídek na internetu</a:t>
                      </a:r>
                      <a:r>
                        <a:rPr lang="cs-CZ" sz="1100" baseline="0" dirty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s-CZ" sz="1100" baseline="0" dirty="0" smtClean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v předešlých hodinách.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rgbClr val="4D4D4D"/>
                          </a:solidFill>
                          <a:effectLst/>
                          <a:latin typeface="+mn-lt"/>
                        </a:rPr>
                        <a:t>Při této hodině žáci nejprve individuálně či ve dvojicích vyhledávají  informace o firmě  na internetu- snímek 3.  Pak odpovídají na otázky  na snímcích 4 a 5., ve dvojicích vedou dialog mezi zaměstnavatelem a uchazečem. Role si pak žáci vymění. Učitel  jejich práci monitoruje.  Poté následuje  seznámení  s  dalšími  body prezentace a společná diskuse.</a:t>
                      </a:r>
                      <a:endParaRPr lang="cs-CZ" sz="1100" dirty="0">
                        <a:solidFill>
                          <a:srgbClr val="4D4D4D"/>
                        </a:solidFill>
                        <a:effectLst/>
                        <a:latin typeface="+mn-lt"/>
                      </a:endParaRPr>
                    </a:p>
                  </a:txBody>
                  <a:tcPr marL="44052" marR="44052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-2" y="1105956"/>
            <a:ext cx="914400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752475" algn="l"/>
              </a:tabLst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ahoma" pitchFamily="34" charset="0"/>
              </a:rPr>
              <a:t>Digitální učební materiál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752475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3254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90267" y="4077072"/>
            <a:ext cx="5990046" cy="201622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404664"/>
            <a:ext cx="9143999" cy="9233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PŘIJÍMACÍ  </a:t>
            </a:r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POHOVOR</a:t>
            </a:r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4400" b="1" cap="none" spc="0" dirty="0">
              <a:ln>
                <a:prstDash val="solid"/>
              </a:ln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Jak se učesat na důležité jednání?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90265" y="2006740"/>
            <a:ext cx="6566111" cy="4086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792088"/>
          </a:xfrm>
          <a:solidFill>
            <a:schemeClr val="tx2">
              <a:lumMod val="60000"/>
              <a:lumOff val="40000"/>
            </a:schemeClr>
          </a:solidFill>
          <a:ln>
            <a:solidFill>
              <a:schemeClr val="accent1"/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JAK SE PŘIPRAVIT NA POHOVOR? </a:t>
            </a:r>
            <a:endParaRPr lang="cs-CZ" sz="4400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txBody>
          <a:bodyPr>
            <a:normAutofit fontScale="62500" lnSpcReduction="20000"/>
          </a:bodyPr>
          <a:lstStyle/>
          <a:p>
            <a:pPr>
              <a:buFont typeface="Wingdings 2" pitchFamily="18" charset="2"/>
              <a:buChar char="E"/>
            </a:pPr>
            <a:r>
              <a:rPr lang="cs-CZ" sz="4000" b="1" dirty="0" smtClean="0">
                <a:solidFill>
                  <a:srgbClr val="4D4D4D"/>
                </a:solidFill>
              </a:rPr>
              <a:t> </a:t>
            </a:r>
            <a:r>
              <a:rPr lang="cs-CZ" sz="5700" b="1" dirty="0">
                <a:solidFill>
                  <a:srgbClr val="4D4D4D"/>
                </a:solidFill>
              </a:rPr>
              <a:t>z</a:t>
            </a:r>
            <a:r>
              <a:rPr lang="cs-CZ" sz="5700" b="1" dirty="0" smtClean="0">
                <a:solidFill>
                  <a:srgbClr val="4D4D4D"/>
                </a:solidFill>
              </a:rPr>
              <a:t>ískat  informace  o firmě</a:t>
            </a:r>
          </a:p>
          <a:p>
            <a:pPr marL="0" indent="0">
              <a:buNone/>
            </a:pPr>
            <a:r>
              <a:rPr lang="cs-CZ" sz="5700" dirty="0" smtClean="0">
                <a:solidFill>
                  <a:srgbClr val="4D4D4D"/>
                </a:solidFill>
              </a:rPr>
              <a:t>                  -  historie</a:t>
            </a:r>
          </a:p>
          <a:p>
            <a:pPr marL="0" indent="0">
              <a:buNone/>
            </a:pPr>
            <a:r>
              <a:rPr lang="cs-CZ" sz="5700" dirty="0" smtClean="0">
                <a:solidFill>
                  <a:srgbClr val="4D4D4D"/>
                </a:solidFill>
              </a:rPr>
              <a:t>                  -  jména hlavních představitelů</a:t>
            </a:r>
          </a:p>
          <a:p>
            <a:pPr marL="0" indent="0">
              <a:buNone/>
            </a:pPr>
            <a:r>
              <a:rPr lang="cs-CZ" sz="5700" dirty="0">
                <a:solidFill>
                  <a:srgbClr val="4D4D4D"/>
                </a:solidFill>
              </a:rPr>
              <a:t> </a:t>
            </a:r>
            <a:r>
              <a:rPr lang="cs-CZ" sz="5700" dirty="0" smtClean="0">
                <a:solidFill>
                  <a:srgbClr val="4D4D4D"/>
                </a:solidFill>
              </a:rPr>
              <a:t>                 -  organizační struktura firmy</a:t>
            </a:r>
          </a:p>
          <a:p>
            <a:pPr marL="0" indent="0">
              <a:buNone/>
            </a:pPr>
            <a:r>
              <a:rPr lang="cs-CZ" sz="5700" dirty="0">
                <a:solidFill>
                  <a:srgbClr val="4D4D4D"/>
                </a:solidFill>
              </a:rPr>
              <a:t> </a:t>
            </a:r>
            <a:r>
              <a:rPr lang="cs-CZ" sz="5700" dirty="0" smtClean="0">
                <a:solidFill>
                  <a:srgbClr val="4D4D4D"/>
                </a:solidFill>
              </a:rPr>
              <a:t>                 -  daná pracovní pozice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4D4D4D"/>
                </a:solidFill>
              </a:rPr>
              <a:t>      </a:t>
            </a:r>
          </a:p>
          <a:p>
            <a:pPr marL="0" indent="0">
              <a:buNone/>
            </a:pPr>
            <a:r>
              <a:rPr lang="cs-CZ" sz="5700" dirty="0" smtClean="0">
                <a:solidFill>
                  <a:srgbClr val="4D4D4D"/>
                </a:solidFill>
              </a:rPr>
              <a:t>  (předchází  zaslání </a:t>
            </a:r>
            <a:r>
              <a:rPr lang="cs-CZ" sz="5700" b="1" dirty="0" smtClean="0">
                <a:solidFill>
                  <a:srgbClr val="4D4D4D"/>
                </a:solidFill>
              </a:rPr>
              <a:t>kvalitního</a:t>
            </a:r>
          </a:p>
          <a:p>
            <a:pPr marL="0" indent="0">
              <a:buNone/>
            </a:pPr>
            <a:r>
              <a:rPr lang="cs-CZ" sz="5700" b="1" dirty="0">
                <a:solidFill>
                  <a:srgbClr val="4D4D4D"/>
                </a:solidFill>
              </a:rPr>
              <a:t> </a:t>
            </a:r>
            <a:r>
              <a:rPr lang="cs-CZ" sz="5700" b="1" dirty="0" smtClean="0">
                <a:solidFill>
                  <a:srgbClr val="4D4D4D"/>
                </a:solidFill>
              </a:rPr>
              <a:t>  strukturovaného životopisu  </a:t>
            </a:r>
            <a:endParaRPr lang="cs-CZ" sz="5700" dirty="0" smtClean="0">
              <a:solidFill>
                <a:srgbClr val="4D4D4D"/>
              </a:solidFill>
            </a:endParaRPr>
          </a:p>
          <a:p>
            <a:pPr marL="0" indent="0">
              <a:buNone/>
            </a:pPr>
            <a:r>
              <a:rPr lang="cs-CZ" sz="5700" dirty="0">
                <a:solidFill>
                  <a:srgbClr val="4D4D4D"/>
                </a:solidFill>
              </a:rPr>
              <a:t> </a:t>
            </a:r>
            <a:r>
              <a:rPr lang="cs-CZ" sz="5700" dirty="0" smtClean="0">
                <a:solidFill>
                  <a:srgbClr val="4D4D4D"/>
                </a:solidFill>
              </a:rPr>
              <a:t>  a </a:t>
            </a:r>
            <a:r>
              <a:rPr lang="cs-CZ" sz="5700" b="1" dirty="0" smtClean="0">
                <a:solidFill>
                  <a:srgbClr val="4D4D4D"/>
                </a:solidFill>
              </a:rPr>
              <a:t>motivačního dopisu</a:t>
            </a:r>
            <a:r>
              <a:rPr lang="cs-CZ" sz="5700" dirty="0" smtClean="0">
                <a:solidFill>
                  <a:srgbClr val="4D4D4D"/>
                </a:solidFill>
              </a:rPr>
              <a:t>)</a:t>
            </a:r>
            <a:endParaRPr lang="cs-CZ" sz="5700" b="1" dirty="0" smtClean="0">
              <a:solidFill>
                <a:srgbClr val="4D4D4D"/>
              </a:solidFill>
            </a:endParaRPr>
          </a:p>
          <a:p>
            <a:pPr marL="0" indent="0">
              <a:buNone/>
            </a:pPr>
            <a:endParaRPr lang="cs-CZ" sz="5700" dirty="0">
              <a:solidFill>
                <a:srgbClr val="4D4D4D"/>
              </a:solidFill>
            </a:endParaRPr>
          </a:p>
        </p:txBody>
      </p:sp>
      <p:pic>
        <p:nvPicPr>
          <p:cNvPr id="3074" name="Picture 2" descr="C:\Users\Projekt\AppData\Local\Microsoft\Windows\Temporary Internet Files\Content.IE5\E93304AY\MC9004247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653136"/>
            <a:ext cx="16827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792088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    JAK </a:t>
            </a:r>
            <a:r>
              <a:rPr lang="cs-CZ" sz="4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SE PŘIPRAVIT NA POHOVOR? </a:t>
            </a:r>
            <a:endParaRPr lang="cs-CZ" sz="44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Autofit/>
          </a:bodyPr>
          <a:lstStyle/>
          <a:p>
            <a:pPr>
              <a:buFont typeface="Wingdings 2" pitchFamily="18" charset="2"/>
              <a:buChar char="E"/>
            </a:pPr>
            <a:r>
              <a:rPr lang="cs-CZ" sz="3600" b="1" dirty="0" smtClean="0"/>
              <a:t>připravit  si odpovědi na otázky:</a:t>
            </a:r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600" dirty="0" smtClean="0"/>
              <a:t>Proč máte zájem o práci právě v naší firmě?</a:t>
            </a:r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600" dirty="0" smtClean="0"/>
              <a:t>Kde jste již pracoval a jaké jsou Vaše pracovní zkušenosti?</a:t>
            </a:r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600" dirty="0" smtClean="0"/>
              <a:t>Proč si myslíte, že bychom měli dát přednost právě Vám před jinými uchazeči?</a:t>
            </a:r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600" dirty="0" smtClean="0"/>
              <a:t>Jaké jsou Vaše krátkodobé a dlouhodobé pracovní cíle?</a:t>
            </a:r>
          </a:p>
          <a:p>
            <a:pPr>
              <a:buClrTx/>
              <a:buFont typeface="Franklin Gothic Book" pitchFamily="34" charset="0"/>
              <a:buChar char="•"/>
            </a:pPr>
            <a:endParaRPr lang="cs-CZ" sz="3800" dirty="0" smtClean="0"/>
          </a:p>
          <a:p>
            <a:pPr marL="0" indent="0">
              <a:buClrTx/>
              <a:buNone/>
            </a:pPr>
            <a:endParaRPr lang="cs-CZ" sz="3800" b="1" dirty="0" smtClean="0"/>
          </a:p>
          <a:p>
            <a:pPr>
              <a:buClrTx/>
              <a:buFont typeface="Franklin Gothic Book" pitchFamily="34" charset="0"/>
              <a:buChar char="•"/>
            </a:pPr>
            <a:endParaRPr lang="cs-CZ" sz="3800" b="1" dirty="0" smtClean="0"/>
          </a:p>
          <a:p>
            <a:pPr>
              <a:buClrTx/>
              <a:buFont typeface="Franklin Gothic Book" pitchFamily="34" charset="0"/>
              <a:buChar char="•"/>
            </a:pPr>
            <a:endParaRPr lang="cs-CZ" sz="3800" b="1" dirty="0"/>
          </a:p>
          <a:p>
            <a:pPr>
              <a:buClrTx/>
              <a:buFont typeface="Franklin Gothic Book" pitchFamily="34" charset="0"/>
              <a:buChar char="•"/>
            </a:pPr>
            <a:endParaRPr lang="cs-CZ" sz="3800" b="1" dirty="0" smtClean="0"/>
          </a:p>
          <a:p>
            <a:pPr>
              <a:buClrTx/>
              <a:buFont typeface="Franklin Gothic Book" pitchFamily="34" charset="0"/>
              <a:buChar char="•"/>
            </a:pPr>
            <a:endParaRPr lang="cs-CZ" sz="3800" b="1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51339" cy="83820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  JAK </a:t>
            </a:r>
            <a:r>
              <a:rPr lang="cs-CZ" sz="4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SE PŘIPRAVIT NA POHOVOR? </a:t>
            </a:r>
            <a:endParaRPr lang="cs-CZ" sz="44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733256"/>
          </a:xfrm>
        </p:spPr>
        <p:txBody>
          <a:bodyPr>
            <a:normAutofit/>
          </a:bodyPr>
          <a:lstStyle/>
          <a:p>
            <a:pPr>
              <a:buClr>
                <a:srgbClr val="4D4D4D"/>
              </a:buClr>
              <a:buFont typeface="Wingdings" pitchFamily="2" charset="2"/>
              <a:buChar char="§"/>
            </a:pPr>
            <a:endParaRPr lang="cs-CZ" sz="2000" dirty="0"/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800" dirty="0" smtClean="0"/>
              <a:t>Jaké </a:t>
            </a:r>
            <a:r>
              <a:rPr lang="cs-CZ" sz="3800" dirty="0"/>
              <a:t>jsou Vaše silné a slabé stránky</a:t>
            </a:r>
            <a:r>
              <a:rPr lang="cs-CZ" sz="3800" dirty="0" smtClean="0"/>
              <a:t>?</a:t>
            </a:r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800" dirty="0" smtClean="0"/>
              <a:t>Jste ochoten pracovat přesčas?</a:t>
            </a:r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800" dirty="0" smtClean="0">
                <a:solidFill>
                  <a:srgbClr val="4D4D4D"/>
                </a:solidFill>
              </a:rPr>
              <a:t>Jste</a:t>
            </a:r>
            <a:r>
              <a:rPr lang="cs-CZ" sz="3800" dirty="0" smtClean="0"/>
              <a:t> schopen zvládat nárazově větší pracovní zatížení?</a:t>
            </a:r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800" dirty="0" smtClean="0"/>
              <a:t>Jak odpočíváte? Sportujete?</a:t>
            </a:r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800" dirty="0" smtClean="0"/>
              <a:t>Jaká je Vaše představa o výši platu?</a:t>
            </a:r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800" dirty="0" smtClean="0"/>
              <a:t>Kdy </a:t>
            </a:r>
            <a:r>
              <a:rPr lang="cs-CZ" sz="3800" dirty="0"/>
              <a:t>můžete nastoupit do práce?</a:t>
            </a:r>
          </a:p>
          <a:p>
            <a:pPr>
              <a:buClrTx/>
              <a:buFont typeface="Arial" pitchFamily="34" charset="0"/>
              <a:buChar char="•"/>
            </a:pPr>
            <a:endParaRPr lang="cs-CZ" sz="3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38200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40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JAK </a:t>
            </a:r>
            <a:r>
              <a:rPr lang="cs-CZ" sz="40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PŘIPRAVIT NA POHOVOR?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324528" cy="5805264"/>
          </a:xfrm>
        </p:spPr>
        <p:txBody>
          <a:bodyPr>
            <a:noAutofit/>
          </a:bodyPr>
          <a:lstStyle/>
          <a:p>
            <a:pPr>
              <a:buFont typeface="Wingdings 2" pitchFamily="18" charset="2"/>
              <a:buChar char="E"/>
            </a:pPr>
            <a:r>
              <a:rPr lang="cs-CZ" sz="3600" b="1" dirty="0" smtClean="0"/>
              <a:t>otázky, na které odpovídat nemusíte:</a:t>
            </a:r>
          </a:p>
          <a:p>
            <a:r>
              <a:rPr lang="cs-CZ" sz="3600" dirty="0" smtClean="0"/>
              <a:t>Jaká je Vaše sexuální orientace?</a:t>
            </a:r>
          </a:p>
          <a:p>
            <a:r>
              <a:rPr lang="cs-CZ" sz="3600" dirty="0" smtClean="0"/>
              <a:t>Jste věřící?</a:t>
            </a:r>
          </a:p>
          <a:p>
            <a:r>
              <a:rPr lang="cs-CZ" sz="3600" dirty="0" smtClean="0"/>
              <a:t>Kdy se budete vdávat/ženit?</a:t>
            </a:r>
          </a:p>
          <a:p>
            <a:r>
              <a:rPr lang="cs-CZ" sz="3600" dirty="0" smtClean="0"/>
              <a:t>Za jak dlouho plánujete založit rodinu?</a:t>
            </a:r>
          </a:p>
          <a:p>
            <a:r>
              <a:rPr lang="cs-CZ" sz="3600" dirty="0" smtClean="0"/>
              <a:t>Kde je zaměstnán Váš partner/partnerka?</a:t>
            </a:r>
          </a:p>
          <a:p>
            <a:r>
              <a:rPr lang="cs-CZ" sz="3600" dirty="0" smtClean="0"/>
              <a:t>Jste v nějaké politické straně?</a:t>
            </a:r>
          </a:p>
          <a:p>
            <a:r>
              <a:rPr lang="cs-CZ" sz="3600" dirty="0" smtClean="0"/>
              <a:t>Jste členem nějaké sekty?</a:t>
            </a:r>
          </a:p>
          <a:p>
            <a:endParaRPr lang="cs-CZ" sz="3800" dirty="0" smtClean="0"/>
          </a:p>
          <a:p>
            <a:endParaRPr lang="cs-CZ" sz="3800" dirty="0"/>
          </a:p>
        </p:txBody>
      </p:sp>
    </p:spTree>
    <p:extLst>
      <p:ext uri="{BB962C8B-B14F-4D97-AF65-F5344CB8AC3E}">
        <p14:creationId xmlns:p14="http://schemas.microsoft.com/office/powerpoint/2010/main" xmlns="" val="911923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5652120" cy="72008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cs-CZ" sz="4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JAK </a:t>
            </a:r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se OBLÉKNOUT?</a:t>
            </a:r>
            <a:endParaRPr lang="cs-CZ" sz="44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 lnSpcReduction="10000"/>
          </a:bodyPr>
          <a:lstStyle/>
          <a:p>
            <a:pPr>
              <a:buFont typeface="Wingdings 2" pitchFamily="18" charset="2"/>
              <a:buChar char="E"/>
            </a:pPr>
            <a:r>
              <a:rPr lang="cs-CZ" sz="4000" b="1" dirty="0" smtClean="0">
                <a:solidFill>
                  <a:srgbClr val="4D4D4D"/>
                </a:solidFill>
              </a:rPr>
              <a:t> čistě</a:t>
            </a:r>
            <a:r>
              <a:rPr lang="cs-CZ" sz="4400" b="1" dirty="0" smtClean="0">
                <a:solidFill>
                  <a:srgbClr val="4D4D4D"/>
                </a:solidFill>
              </a:rPr>
              <a:t>, </a:t>
            </a:r>
            <a:r>
              <a:rPr lang="cs-CZ" sz="4000" b="1" dirty="0" smtClean="0">
                <a:solidFill>
                  <a:srgbClr val="4D4D4D"/>
                </a:solidFill>
              </a:rPr>
              <a:t>upraveně</a:t>
            </a:r>
          </a:p>
          <a:p>
            <a:pPr>
              <a:buFont typeface="Wingdings 2" pitchFamily="18" charset="2"/>
              <a:buChar char=""/>
            </a:pPr>
            <a:r>
              <a:rPr lang="cs-CZ" sz="4000" b="1" dirty="0" smtClean="0">
                <a:solidFill>
                  <a:srgbClr val="4D4D4D"/>
                </a:solidFill>
              </a:rPr>
              <a:t> formálně, ne příliš nápadně</a:t>
            </a:r>
          </a:p>
          <a:p>
            <a:pPr>
              <a:buFont typeface="Wingdings 2" pitchFamily="18" charset="2"/>
              <a:buChar char=""/>
            </a:pPr>
            <a:r>
              <a:rPr lang="cs-CZ" sz="4000" b="1" dirty="0" smtClean="0">
                <a:solidFill>
                  <a:srgbClr val="4D4D4D"/>
                </a:solidFill>
              </a:rPr>
              <a:t> muži: oblek s jednobarevnou košilí a 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4D4D4D"/>
                </a:solidFill>
              </a:rPr>
              <a:t>    decentní kravatou, šněrovací boty</a:t>
            </a:r>
          </a:p>
          <a:p>
            <a:pPr>
              <a:buFont typeface="Wingdings 2" pitchFamily="18" charset="2"/>
              <a:buChar char="E"/>
            </a:pPr>
            <a:r>
              <a:rPr lang="cs-CZ" sz="4000" b="1" dirty="0" smtClean="0">
                <a:solidFill>
                  <a:srgbClr val="4D4D4D"/>
                </a:solidFill>
              </a:rPr>
              <a:t> ženy: kostýmek, halenku bez</a:t>
            </a:r>
          </a:p>
          <a:p>
            <a:pPr marL="0" indent="0">
              <a:buNone/>
            </a:pPr>
            <a:r>
              <a:rPr lang="cs-CZ" sz="4000" b="1" dirty="0">
                <a:solidFill>
                  <a:srgbClr val="4D4D4D"/>
                </a:solidFill>
              </a:rPr>
              <a:t> </a:t>
            </a:r>
            <a:r>
              <a:rPr lang="cs-CZ" sz="4000" b="1" dirty="0" smtClean="0">
                <a:solidFill>
                  <a:srgbClr val="4D4D4D"/>
                </a:solidFill>
              </a:rPr>
              <a:t>   výrazného výstřihu, lodičky a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4D4D4D"/>
                </a:solidFill>
              </a:rPr>
              <a:t>    punčochy</a:t>
            </a:r>
          </a:p>
        </p:txBody>
      </p:sp>
      <p:pic>
        <p:nvPicPr>
          <p:cNvPr id="5122" name="Picture 2" descr="C:\Users\Projekt\AppData\Local\Microsoft\Windows\Temporary Internet Files\Content.IE5\YVLV21P1\MC9004404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124744"/>
            <a:ext cx="1387145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4247456" cy="740118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4400" dirty="0" smtClean="0">
                <a:latin typeface="+mn-lt"/>
              </a:rPr>
              <a:t> </a:t>
            </a:r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CO  HYGIENA?</a:t>
            </a:r>
            <a:r>
              <a:rPr lang="cs-CZ" sz="4400" dirty="0" smtClean="0">
                <a:latin typeface="+mn-lt"/>
              </a:rPr>
              <a:t> </a:t>
            </a:r>
            <a:endParaRPr lang="cs-CZ" sz="44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4D4D4D"/>
                </a:solidFill>
              </a:rPr>
              <a:t> </a:t>
            </a:r>
          </a:p>
          <a:p>
            <a:pPr>
              <a:buFont typeface="Wingdings 2" pitchFamily="18" charset="2"/>
              <a:buChar char=""/>
            </a:pPr>
            <a:r>
              <a:rPr lang="cs-CZ" sz="4000" b="1" dirty="0">
                <a:solidFill>
                  <a:srgbClr val="4D4D4D"/>
                </a:solidFill>
              </a:rPr>
              <a:t> </a:t>
            </a:r>
            <a:r>
              <a:rPr lang="cs-CZ" sz="4000" b="1" dirty="0" smtClean="0">
                <a:solidFill>
                  <a:srgbClr val="4D4D4D"/>
                </a:solidFill>
              </a:rPr>
              <a:t>umyté a upravené vlasy</a:t>
            </a:r>
          </a:p>
          <a:p>
            <a:pPr>
              <a:buFont typeface="Wingdings 2" pitchFamily="18" charset="2"/>
              <a:buChar char=""/>
            </a:pPr>
            <a:r>
              <a:rPr lang="cs-CZ" sz="4000" b="1" dirty="0">
                <a:solidFill>
                  <a:srgbClr val="4D4D4D"/>
                </a:solidFill>
              </a:rPr>
              <a:t> pozor na pach z úst a </a:t>
            </a:r>
            <a:r>
              <a:rPr lang="cs-CZ" sz="4000" b="1" dirty="0" smtClean="0">
                <a:solidFill>
                  <a:srgbClr val="4D4D4D"/>
                </a:solidFill>
              </a:rPr>
              <a:t>potu</a:t>
            </a:r>
          </a:p>
          <a:p>
            <a:pPr>
              <a:buFont typeface="Wingdings 2" pitchFamily="18" charset="2"/>
              <a:buChar char=""/>
            </a:pPr>
            <a:r>
              <a:rPr lang="cs-CZ" sz="4000" b="1" dirty="0" smtClean="0">
                <a:solidFill>
                  <a:srgbClr val="4D4D4D"/>
                </a:solidFill>
              </a:rPr>
              <a:t> muži: oholenou </a:t>
            </a:r>
            <a:r>
              <a:rPr lang="cs-CZ" sz="4000" b="1" dirty="0">
                <a:solidFill>
                  <a:srgbClr val="4D4D4D"/>
                </a:solidFill>
              </a:rPr>
              <a:t>tvář </a:t>
            </a:r>
          </a:p>
          <a:p>
            <a:pPr marL="0" indent="0">
              <a:buNone/>
            </a:pPr>
            <a:r>
              <a:rPr lang="cs-CZ" sz="4000" b="1" dirty="0">
                <a:solidFill>
                  <a:srgbClr val="4D4D4D"/>
                </a:solidFill>
              </a:rPr>
              <a:t> </a:t>
            </a:r>
            <a:r>
              <a:rPr lang="cs-CZ" sz="4000" b="1" dirty="0" smtClean="0">
                <a:solidFill>
                  <a:srgbClr val="4D4D4D"/>
                </a:solidFill>
              </a:rPr>
              <a:t>             pečlivě střižený vous</a:t>
            </a:r>
          </a:p>
          <a:p>
            <a:pPr>
              <a:buFont typeface="Wingdings 2" pitchFamily="18" charset="2"/>
              <a:buChar char=""/>
            </a:pPr>
            <a:r>
              <a:rPr lang="cs-CZ" sz="4000" b="1" dirty="0" smtClean="0">
                <a:solidFill>
                  <a:srgbClr val="4D4D4D"/>
                </a:solidFill>
              </a:rPr>
              <a:t> ženy:  lehčí parfém</a:t>
            </a:r>
          </a:p>
          <a:p>
            <a:pPr marL="0" indent="0">
              <a:buNone/>
            </a:pPr>
            <a:r>
              <a:rPr lang="cs-CZ" sz="4000" b="1" dirty="0">
                <a:solidFill>
                  <a:srgbClr val="4D4D4D"/>
                </a:solidFill>
              </a:rPr>
              <a:t> </a:t>
            </a:r>
            <a:r>
              <a:rPr lang="cs-CZ" sz="4000" b="1" dirty="0" smtClean="0">
                <a:solidFill>
                  <a:srgbClr val="4D4D4D"/>
                </a:solidFill>
              </a:rPr>
              <a:t>             nenápadné </a:t>
            </a:r>
            <a:r>
              <a:rPr lang="cs-CZ" sz="4000" b="1" dirty="0">
                <a:solidFill>
                  <a:srgbClr val="4D4D4D"/>
                </a:solidFill>
              </a:rPr>
              <a:t>líčení </a:t>
            </a:r>
            <a:r>
              <a:rPr lang="cs-CZ" sz="4000" b="1" dirty="0" smtClean="0">
                <a:solidFill>
                  <a:srgbClr val="4D4D4D"/>
                </a:solidFill>
              </a:rPr>
              <a:t>a doplňky</a:t>
            </a:r>
            <a:endParaRPr lang="cs-CZ" sz="4000" b="1" dirty="0">
              <a:solidFill>
                <a:srgbClr val="4D4D4D"/>
              </a:solidFill>
            </a:endParaRPr>
          </a:p>
          <a:p>
            <a:pPr>
              <a:buFont typeface="Wingdings 2" pitchFamily="18" charset="2"/>
              <a:buChar char=""/>
            </a:pPr>
            <a:endParaRPr lang="cs-CZ" sz="4000" b="1" dirty="0">
              <a:solidFill>
                <a:srgbClr val="4D4D4D"/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rgbClr val="4D4D4D"/>
              </a:solidFill>
            </a:endParaRPr>
          </a:p>
          <a:p>
            <a:pPr>
              <a:buFont typeface="Wingdings 2" pitchFamily="18" charset="2"/>
              <a:buChar char=""/>
            </a:pPr>
            <a:endParaRPr lang="cs-CZ" sz="4000" b="1" dirty="0" smtClean="0">
              <a:solidFill>
                <a:srgbClr val="4D4D4D"/>
              </a:solidFill>
            </a:endParaRPr>
          </a:p>
          <a:p>
            <a:pPr>
              <a:buFont typeface="Wingdings 2" pitchFamily="18" charset="2"/>
              <a:buChar char=""/>
            </a:pPr>
            <a:endParaRPr lang="cs-CZ" sz="4000" b="1" dirty="0" smtClean="0">
              <a:solidFill>
                <a:srgbClr val="4D4D4D"/>
              </a:solidFill>
            </a:endParaRPr>
          </a:p>
          <a:p>
            <a:pPr>
              <a:buFont typeface="Wingdings 2" pitchFamily="18" charset="2"/>
              <a:buChar char=""/>
            </a:pPr>
            <a:endParaRPr lang="cs-CZ" sz="4000" b="1" dirty="0">
              <a:solidFill>
                <a:srgbClr val="4D4D4D"/>
              </a:solidFill>
            </a:endParaRPr>
          </a:p>
          <a:p>
            <a:pPr>
              <a:buFont typeface="Wingdings 2" pitchFamily="18" charset="2"/>
              <a:buChar char=""/>
            </a:pPr>
            <a:endParaRPr lang="cs-CZ" sz="4000" b="1" dirty="0" smtClean="0">
              <a:solidFill>
                <a:srgbClr val="4D4D4D"/>
              </a:solidFill>
            </a:endParaRPr>
          </a:p>
          <a:p>
            <a:pPr marL="0" indent="0">
              <a:buNone/>
            </a:pPr>
            <a:endParaRPr lang="cs-CZ" sz="4000" b="1" dirty="0" smtClean="0">
              <a:solidFill>
                <a:srgbClr val="4D4D4D"/>
              </a:solidFill>
            </a:endParaRPr>
          </a:p>
          <a:p>
            <a:pPr marL="0" indent="0">
              <a:buNone/>
            </a:pPr>
            <a:endParaRPr lang="cs-CZ" sz="4000" b="1" dirty="0" smtClean="0">
              <a:solidFill>
                <a:srgbClr val="4D4D4D"/>
              </a:solidFill>
            </a:endParaRPr>
          </a:p>
          <a:p>
            <a:pPr>
              <a:buNone/>
            </a:pPr>
            <a:endParaRPr lang="cs-CZ" sz="4000" b="1" dirty="0">
              <a:solidFill>
                <a:srgbClr val="4D4D4D"/>
              </a:solidFill>
            </a:endParaRPr>
          </a:p>
        </p:txBody>
      </p:sp>
      <p:pic>
        <p:nvPicPr>
          <p:cNvPr id="2050" name="Picture 2" descr="C:\Users\Projekt\AppData\Local\Microsoft\Windows\Temporary Internet Files\Content.IE5\EUZ7C3HW\MC9004280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348880"/>
            <a:ext cx="233832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3707904" cy="83820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KDY  PŘIJÍT ?</a:t>
            </a:r>
            <a:endParaRPr lang="cs-CZ" sz="44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txBody>
          <a:bodyPr>
            <a:normAutofit lnSpcReduction="10000"/>
          </a:bodyPr>
          <a:lstStyle/>
          <a:p>
            <a:pPr>
              <a:buFont typeface="Wingdings 2" pitchFamily="18" charset="2"/>
              <a:buChar char="E"/>
            </a:pPr>
            <a:r>
              <a:rPr lang="cs-CZ" sz="4000" b="1" dirty="0" smtClean="0"/>
              <a:t>   včas, ideálně o 10 minut  dříve</a:t>
            </a:r>
          </a:p>
          <a:p>
            <a:pPr marL="0" indent="0">
              <a:buNone/>
            </a:pPr>
            <a:r>
              <a:rPr lang="cs-CZ" sz="4000" dirty="0" smtClean="0"/>
              <a:t>                   - aklimatizace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- kontrola  zevnějšku</a:t>
            </a:r>
          </a:p>
          <a:p>
            <a:pPr marL="0" indent="0">
              <a:buNone/>
            </a:pPr>
            <a:r>
              <a:rPr lang="cs-CZ" sz="4000" dirty="0" smtClean="0"/>
              <a:t>                   - vypnutí mobilního telefonu</a:t>
            </a:r>
            <a:endParaRPr lang="cs-CZ" sz="4000" dirty="0"/>
          </a:p>
          <a:p>
            <a:pPr>
              <a:buNone/>
            </a:pPr>
            <a:r>
              <a:rPr lang="cs-CZ" sz="4000" dirty="0" smtClean="0"/>
              <a:t>                   - vnímání atmosféry firmy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         </a:t>
            </a:r>
            <a:r>
              <a:rPr lang="cs-CZ" sz="4000" i="1" dirty="0" smtClean="0"/>
              <a:t>pohoda, uvolněnost</a:t>
            </a:r>
          </a:p>
          <a:p>
            <a:pPr>
              <a:buNone/>
            </a:pPr>
            <a:r>
              <a:rPr lang="cs-CZ" sz="4000" i="1" dirty="0" smtClean="0"/>
              <a:t>                                         x</a:t>
            </a:r>
            <a:endParaRPr lang="cs-CZ" sz="5400" b="1" i="1" dirty="0" smtClean="0"/>
          </a:p>
          <a:p>
            <a:pPr>
              <a:buNone/>
            </a:pPr>
            <a:r>
              <a:rPr lang="cs-CZ" sz="4000" i="1" dirty="0" smtClean="0"/>
              <a:t>                        stísněnost, uspěchanost</a:t>
            </a:r>
          </a:p>
          <a:p>
            <a:pPr>
              <a:buNone/>
            </a:pPr>
            <a:endParaRPr lang="cs-CZ" sz="4000" b="1" dirty="0" smtClean="0"/>
          </a:p>
          <a:p>
            <a:pPr>
              <a:buNone/>
            </a:pPr>
            <a:endParaRPr lang="cs-CZ" sz="4000" b="1" dirty="0"/>
          </a:p>
          <a:p>
            <a:pPr>
              <a:buNone/>
            </a:pPr>
            <a:endParaRPr lang="cs-CZ" sz="4000" b="1" dirty="0" smtClean="0"/>
          </a:p>
          <a:p>
            <a:pPr>
              <a:buNone/>
            </a:pPr>
            <a:endParaRPr lang="cs-CZ" sz="4000" b="1" dirty="0" smtClean="0"/>
          </a:p>
          <a:p>
            <a:pPr>
              <a:buNone/>
            </a:pPr>
            <a:endParaRPr lang="cs-CZ" sz="4000" b="1" dirty="0" smtClean="0"/>
          </a:p>
        </p:txBody>
      </p:sp>
      <p:pic>
        <p:nvPicPr>
          <p:cNvPr id="1026" name="Picture 2" descr="C:\Users\Projekt\AppData\Local\Microsoft\Windows\Temporary Internet Files\Content.IE5\I63F7OTC\MC900434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68960"/>
            <a:ext cx="2137231" cy="2181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5004048" cy="792088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JAK  SE  CHOVAT </a:t>
            </a:r>
            <a:r>
              <a:rPr lang="cs-CZ" sz="4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4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txBody>
          <a:bodyPr>
            <a:normAutofit/>
          </a:bodyPr>
          <a:lstStyle/>
          <a:p>
            <a:pPr>
              <a:buFont typeface="Wingdings 2" pitchFamily="18" charset="2"/>
              <a:buChar char="E"/>
            </a:pPr>
            <a:r>
              <a:rPr lang="cs-CZ" sz="4000" b="1" dirty="0" smtClean="0"/>
              <a:t> přirozeně a uvolněně</a:t>
            </a:r>
          </a:p>
          <a:p>
            <a:pPr>
              <a:buFont typeface="Wingdings 2" pitchFamily="18" charset="2"/>
              <a:buChar char="E"/>
            </a:pPr>
            <a:r>
              <a:rPr lang="cs-CZ" sz="4000" b="1" dirty="0" smtClean="0"/>
              <a:t> přiměřeně sebevědomě</a:t>
            </a:r>
          </a:p>
          <a:p>
            <a:pPr>
              <a:buFont typeface="Wingdings 2" pitchFamily="18" charset="2"/>
              <a:buChar char="E"/>
            </a:pPr>
            <a:r>
              <a:rPr lang="cs-CZ" sz="4000" b="1" dirty="0"/>
              <a:t> pevný stisk </a:t>
            </a:r>
            <a:r>
              <a:rPr lang="cs-CZ" sz="4000" b="1" dirty="0" smtClean="0"/>
              <a:t>ruky</a:t>
            </a:r>
          </a:p>
          <a:p>
            <a:pPr>
              <a:buFont typeface="Wingdings 2" pitchFamily="18" charset="2"/>
              <a:buChar char="E"/>
            </a:pPr>
            <a:r>
              <a:rPr lang="cs-CZ" sz="4000" b="1" dirty="0"/>
              <a:t> oční kontakt</a:t>
            </a:r>
            <a:endParaRPr lang="cs-CZ" sz="4000" b="1" dirty="0" smtClean="0"/>
          </a:p>
          <a:p>
            <a:pPr>
              <a:buFont typeface="Wingdings 2" pitchFamily="18" charset="2"/>
              <a:buChar char="E"/>
            </a:pPr>
            <a:r>
              <a:rPr lang="cs-CZ" sz="4000" b="1" dirty="0" smtClean="0"/>
              <a:t> úsměv</a:t>
            </a:r>
          </a:p>
          <a:p>
            <a:pPr>
              <a:buFont typeface="Wingdings 2" pitchFamily="18" charset="2"/>
              <a:buChar char="E"/>
            </a:pPr>
            <a:r>
              <a:rPr lang="cs-CZ" sz="4000" b="1" dirty="0"/>
              <a:t> sedět  vzpřímeně</a:t>
            </a:r>
            <a:endParaRPr lang="cs-CZ" sz="4000" b="1" dirty="0" smtClean="0"/>
          </a:p>
          <a:p>
            <a:pPr>
              <a:buFont typeface="Wingdings 2" pitchFamily="18" charset="2"/>
              <a:buChar char="E"/>
            </a:pPr>
            <a:r>
              <a:rPr lang="cs-CZ" sz="4000" b="1" dirty="0"/>
              <a:t> </a:t>
            </a:r>
            <a:r>
              <a:rPr lang="cs-CZ" sz="4000" b="1" dirty="0" smtClean="0"/>
              <a:t>hovořit  spisovně, nahlas a zřetelně</a:t>
            </a:r>
          </a:p>
          <a:p>
            <a:pPr>
              <a:buFont typeface="Wingdings 2" pitchFamily="18" charset="2"/>
              <a:buChar char="E"/>
            </a:pPr>
            <a:endParaRPr lang="cs-CZ" sz="52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027" name="Picture 3" descr="C:\Users\Projekt\AppData\Local\Microsoft\Windows\Temporary Internet Files\Content.IE5\EUZ7C3HW\MC900434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780928"/>
            <a:ext cx="2119461" cy="2145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4860032" cy="838200"/>
          </a:xfrm>
          <a:solidFill>
            <a:schemeClr val="tx2">
              <a:lumMod val="60000"/>
              <a:lumOff val="4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4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JAK  SE  CHOVAT ?</a:t>
            </a:r>
            <a:endParaRPr lang="cs-CZ" sz="44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839200" cy="5661248"/>
          </a:xfrm>
        </p:spPr>
        <p:txBody>
          <a:bodyPr>
            <a:normAutofit fontScale="92500" lnSpcReduction="10000"/>
          </a:bodyPr>
          <a:lstStyle/>
          <a:p>
            <a:pPr>
              <a:buFont typeface="Wingdings 2" pitchFamily="18" charset="2"/>
              <a:buChar char="E"/>
            </a:pPr>
            <a:r>
              <a:rPr lang="cs-CZ" sz="4000" b="1" dirty="0" smtClean="0"/>
              <a:t> nežvýkat</a:t>
            </a:r>
          </a:p>
          <a:p>
            <a:pPr>
              <a:buFont typeface="Wingdings 2" pitchFamily="18" charset="2"/>
              <a:buChar char="E"/>
            </a:pPr>
            <a:r>
              <a:rPr lang="cs-CZ" sz="4000" b="1" dirty="0" smtClean="0"/>
              <a:t> neskákat </a:t>
            </a:r>
            <a:r>
              <a:rPr lang="cs-CZ" sz="4000" b="1" dirty="0"/>
              <a:t>do </a:t>
            </a:r>
            <a:r>
              <a:rPr lang="cs-CZ" sz="4000" b="1" dirty="0" smtClean="0"/>
              <a:t>řeči</a:t>
            </a:r>
          </a:p>
          <a:p>
            <a:pPr>
              <a:buFont typeface="Wingdings 2" pitchFamily="18" charset="2"/>
              <a:buChar char="E"/>
            </a:pPr>
            <a:r>
              <a:rPr lang="cs-CZ" sz="4000" b="1" dirty="0"/>
              <a:t> naslouchat</a:t>
            </a:r>
          </a:p>
          <a:p>
            <a:pPr>
              <a:buFont typeface="Wingdings 2" pitchFamily="18" charset="2"/>
              <a:buChar char="E"/>
            </a:pPr>
            <a:r>
              <a:rPr lang="cs-CZ" sz="4000" b="1" dirty="0" smtClean="0"/>
              <a:t> gestikulovat</a:t>
            </a:r>
          </a:p>
          <a:p>
            <a:pPr>
              <a:buFont typeface="Wingdings 2" pitchFamily="18" charset="2"/>
              <a:buChar char="E"/>
            </a:pPr>
            <a:r>
              <a:rPr lang="cs-CZ" sz="4000" b="1" dirty="0" smtClean="0"/>
              <a:t> mluvit </a:t>
            </a:r>
            <a:r>
              <a:rPr lang="cs-CZ" sz="4000" b="1" dirty="0"/>
              <a:t>věcně </a:t>
            </a:r>
            <a:endParaRPr lang="cs-CZ" sz="4000" b="1" dirty="0" smtClean="0"/>
          </a:p>
          <a:p>
            <a:pPr>
              <a:buFont typeface="Wingdings 2" pitchFamily="18" charset="2"/>
              <a:buChar char="E"/>
            </a:pPr>
            <a:r>
              <a:rPr lang="cs-CZ" sz="4000" b="1" dirty="0" smtClean="0"/>
              <a:t> nekritizovat bývalého zaměstnavatele</a:t>
            </a:r>
          </a:p>
          <a:p>
            <a:pPr>
              <a:buFont typeface="Wingdings 2" pitchFamily="18" charset="2"/>
              <a:buChar char="E"/>
            </a:pPr>
            <a:r>
              <a:rPr lang="cs-CZ" sz="4000" b="1" dirty="0"/>
              <a:t> </a:t>
            </a:r>
            <a:r>
              <a:rPr lang="cs-CZ" sz="4000" b="1" dirty="0" smtClean="0"/>
              <a:t>mít pozitivní </a:t>
            </a:r>
            <a:r>
              <a:rPr lang="cs-CZ" sz="4000" b="1" dirty="0"/>
              <a:t>přístup, dát najevo zájem</a:t>
            </a:r>
          </a:p>
          <a:p>
            <a:pPr>
              <a:buFont typeface="Wingdings 2" pitchFamily="18" charset="2"/>
              <a:buChar char="E"/>
            </a:pPr>
            <a:endParaRPr lang="cs-CZ" sz="4000" b="1" dirty="0" smtClean="0"/>
          </a:p>
          <a:p>
            <a:pPr>
              <a:buFont typeface="Wingdings 2" pitchFamily="18" charset="2"/>
              <a:buChar char="E"/>
            </a:pPr>
            <a:endParaRPr lang="cs-CZ" sz="4000" b="1" dirty="0" smtClean="0"/>
          </a:p>
          <a:p>
            <a:pPr>
              <a:buFont typeface="Wingdings 2" pitchFamily="18" charset="2"/>
              <a:buChar char="E"/>
            </a:pPr>
            <a:endParaRPr lang="cs-CZ" sz="4000" b="1" dirty="0"/>
          </a:p>
        </p:txBody>
      </p:sp>
      <p:pic>
        <p:nvPicPr>
          <p:cNvPr id="4101" name="Picture 5" descr="C:\Users\Projekt\AppData\Local\Microsoft\Windows\Temporary Internet Files\Content.IE5\I63F7OTC\MC900437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9524" y="2348881"/>
            <a:ext cx="357505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72008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4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NA co SE ptát?</a:t>
            </a:r>
            <a:endParaRPr lang="cs-CZ" sz="44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5949280"/>
          </a:xfrm>
        </p:spPr>
        <p:txBody>
          <a:bodyPr>
            <a:noAutofit/>
          </a:bodyPr>
          <a:lstStyle/>
          <a:p>
            <a:pPr marL="0" indent="0">
              <a:buClr>
                <a:srgbClr val="4D4D4D"/>
              </a:buClr>
              <a:buNone/>
            </a:pPr>
            <a:endParaRPr lang="cs-CZ" sz="3600" b="1" dirty="0" smtClean="0"/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600" b="1" dirty="0" smtClean="0"/>
              <a:t>Jaká </a:t>
            </a:r>
            <a:r>
              <a:rPr lang="cs-CZ" sz="3600" b="1" dirty="0"/>
              <a:t>je </a:t>
            </a:r>
            <a:r>
              <a:rPr lang="cs-CZ" sz="3600" b="1" dirty="0" smtClean="0"/>
              <a:t>přesná pracovní </a:t>
            </a:r>
            <a:r>
              <a:rPr lang="cs-CZ" sz="3600" b="1" dirty="0"/>
              <a:t>náplň </a:t>
            </a:r>
            <a:r>
              <a:rPr lang="cs-CZ" sz="3600" b="1" dirty="0" smtClean="0"/>
              <a:t>volné </a:t>
            </a:r>
            <a:r>
              <a:rPr lang="cs-CZ" sz="3600" b="1" dirty="0"/>
              <a:t>pozice</a:t>
            </a:r>
            <a:r>
              <a:rPr lang="cs-CZ" sz="3600" b="1" dirty="0" smtClean="0"/>
              <a:t>?</a:t>
            </a:r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600" b="1" dirty="0" smtClean="0"/>
              <a:t>Jaké jsou možnosti dalšího vzdělávání a karierního růstu?</a:t>
            </a:r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600" b="1" dirty="0" smtClean="0"/>
              <a:t>Jaké má firma plány do budoucna?</a:t>
            </a:r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600" b="1" dirty="0" smtClean="0"/>
              <a:t>Přispívá firma na dopravu a stravu?</a:t>
            </a:r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600" b="1" dirty="0" smtClean="0"/>
              <a:t>Kdy se bude rozhodovat o obsazení volného místa?</a:t>
            </a:r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r>
              <a:rPr lang="cs-CZ" sz="3600" b="1" dirty="0" smtClean="0"/>
              <a:t>Jak mi bude rozhodnutí sděleno?</a:t>
            </a:r>
            <a:endParaRPr lang="cs-CZ" sz="3600" b="1" dirty="0"/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endParaRPr lang="cs-CZ" sz="3600" b="1" dirty="0" smtClean="0"/>
          </a:p>
          <a:p>
            <a:pPr>
              <a:buClr>
                <a:srgbClr val="4D4D4D"/>
              </a:buClr>
              <a:buFont typeface="Wingdings" pitchFamily="2" charset="2"/>
              <a:buChar char="§"/>
            </a:pPr>
            <a:endParaRPr lang="cs-CZ" sz="3600" b="1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D4D4D"/>
                </a:solidFill>
                <a:sym typeface="Wingdings" pitchFamily="2" charset="2"/>
              </a:rPr>
              <a:t>Přeji hodně štěstí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D4D4D"/>
                </a:solidFill>
                <a:sym typeface="Wingdings" pitchFamily="2" charset="2"/>
              </a:rPr>
              <a:t>u Vašich budoucích pohovorů.</a:t>
            </a:r>
            <a:endParaRPr lang="cs-CZ" sz="4000" b="1" dirty="0">
              <a:solidFill>
                <a:srgbClr val="4D4D4D"/>
              </a:solidFill>
            </a:endParaRPr>
          </a:p>
        </p:txBody>
      </p:sp>
      <p:pic>
        <p:nvPicPr>
          <p:cNvPr id="5122" name="Picture 2" descr="C:\Users\oem\Desktop\183761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622" y="2924944"/>
            <a:ext cx="4098404" cy="3511989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026" y="116632"/>
            <a:ext cx="5488078" cy="83820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cs-CZ" sz="4000" b="1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ObrázkovÉ</a:t>
            </a:r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 zdroje :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" y="1052737"/>
            <a:ext cx="8991600" cy="5805264"/>
          </a:xfrm>
        </p:spPr>
        <p:txBody>
          <a:bodyPr/>
          <a:lstStyle/>
          <a:p>
            <a:pPr>
              <a:buFont typeface="Wingdings 2" pitchFamily="18" charset="2"/>
              <a:buChar char="E"/>
            </a:pPr>
            <a:r>
              <a:rPr lang="pt-BR" sz="2800" dirty="0"/>
              <a:t>AUTOR NEUVEDEN. </a:t>
            </a:r>
            <a:r>
              <a:rPr lang="pt-BR" sz="2800" i="1" dirty="0"/>
              <a:t>www.femina.cz</a:t>
            </a:r>
            <a:r>
              <a:rPr lang="pt-BR" sz="2800" dirty="0"/>
              <a:t> [online]. [cit. </a:t>
            </a:r>
            <a:r>
              <a:rPr lang="pt-BR" sz="2800" dirty="0" smtClean="0"/>
              <a:t>1</a:t>
            </a:r>
            <a:r>
              <a:rPr lang="cs-CZ" sz="2800" dirty="0" smtClean="0"/>
              <a:t>0</a:t>
            </a:r>
            <a:r>
              <a:rPr lang="pt-BR" sz="2800" dirty="0" smtClean="0"/>
              <a:t>.</a:t>
            </a:r>
            <a:r>
              <a:rPr lang="cs-CZ" sz="2800" dirty="0" smtClean="0"/>
              <a:t>3</a:t>
            </a:r>
            <a:r>
              <a:rPr lang="pt-BR" sz="2800" dirty="0" smtClean="0"/>
              <a:t>.2013</a:t>
            </a:r>
            <a:r>
              <a:rPr lang="pt-BR" sz="2800" dirty="0"/>
              <a:t>]. Dostupný na WWW: </a:t>
            </a:r>
            <a:r>
              <a:rPr lang="pt-BR" sz="2800" dirty="0">
                <a:hlinkClick r:id="rId2"/>
              </a:rPr>
              <a:t>http://</a:t>
            </a:r>
            <a:r>
              <a:rPr lang="pt-BR" sz="2800" dirty="0" smtClean="0">
                <a:hlinkClick r:id="rId2"/>
              </a:rPr>
              <a:t>www.femina.cz/uploads/660x412/files/zena_jednani.jpg</a:t>
            </a:r>
            <a:endParaRPr lang="cs-CZ" sz="2800" dirty="0" smtClean="0"/>
          </a:p>
          <a:p>
            <a:pPr>
              <a:buFont typeface="Wingdings 2" pitchFamily="18" charset="2"/>
              <a:buChar char="E"/>
            </a:pPr>
            <a:r>
              <a:rPr lang="cs-CZ" sz="2800" dirty="0" smtClean="0"/>
              <a:t>Galerie  MS Office</a:t>
            </a:r>
          </a:p>
          <a:p>
            <a:pPr>
              <a:buFont typeface="Wingdings 2" pitchFamily="18" charset="2"/>
              <a:buChar char="E"/>
            </a:pPr>
            <a:endParaRPr lang="cs-CZ" sz="2800" dirty="0" smtClean="0"/>
          </a:p>
          <a:p>
            <a:pPr>
              <a:buFont typeface="Wingdings 2" pitchFamily="18" charset="2"/>
              <a:buChar char="E"/>
            </a:pPr>
            <a:endParaRPr lang="pt-BR" sz="2800" dirty="0"/>
          </a:p>
          <a:p>
            <a:pPr marL="0" indent="0">
              <a:buNone/>
            </a:pPr>
            <a:r>
              <a:rPr lang="pt-BR" dirty="0"/>
              <a:t/>
            </a:r>
            <a:br>
              <a:rPr lang="pt-BR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784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1247</TotalTime>
  <Words>591</Words>
  <Application>Microsoft Office PowerPoint</Application>
  <PresentationFormat>Předvádění na obrazovce (4:3)</PresentationFormat>
  <Paragraphs>129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Cesta</vt:lpstr>
      <vt:lpstr>Motiv systému Office</vt:lpstr>
      <vt:lpstr>Snímek 1</vt:lpstr>
      <vt:lpstr>Snímek 2</vt:lpstr>
      <vt:lpstr> JAK SE PŘIPRAVIT NA POHOVOR? </vt:lpstr>
      <vt:lpstr>     JAK SE PŘIPRAVIT NA POHOVOR? </vt:lpstr>
      <vt:lpstr>    JAK SE PŘIPRAVIT NA POHOVOR? </vt:lpstr>
      <vt:lpstr>       JAK SE PŘIPRAVIT NA POHOVOR? </vt:lpstr>
      <vt:lpstr> JAK se OBLÉKNOUT?</vt:lpstr>
      <vt:lpstr>  CO  HYGIENA? </vt:lpstr>
      <vt:lpstr> KDY  PŘIJÍT ?</vt:lpstr>
      <vt:lpstr> JAK  SE  CHOVAT ?</vt:lpstr>
      <vt:lpstr> JAK  SE  CHOVAT ?</vt:lpstr>
      <vt:lpstr> NA co SE ptát?</vt:lpstr>
      <vt:lpstr>Snímek 13</vt:lpstr>
      <vt:lpstr> ObrázkovÉ  zdroje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Dum</cp:lastModifiedBy>
  <cp:revision>88</cp:revision>
  <dcterms:created xsi:type="dcterms:W3CDTF">2013-02-23T10:34:07Z</dcterms:created>
  <dcterms:modified xsi:type="dcterms:W3CDTF">2013-09-17T18:17:19Z</dcterms:modified>
</cp:coreProperties>
</file>