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1" r:id="rId2"/>
    <p:sldId id="257" r:id="rId3"/>
    <p:sldId id="262" r:id="rId4"/>
    <p:sldId id="263" r:id="rId5"/>
    <p:sldId id="264" r:id="rId6"/>
    <p:sldId id="265" r:id="rId7"/>
    <p:sldId id="25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33D184-1CF1-4295-8DA9-29433FD81152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FAA37E-B61F-45A4-B6F3-264C5D97DB9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7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  <a:p>
            <a:pPr eaLnBrk="1" hangingPunct="1">
              <a:spcBef>
                <a:spcPct val="0"/>
              </a:spcBef>
            </a:pPr>
            <a:endParaRPr lang="cs-CZ" smtClean="0"/>
          </a:p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A31BF31-9F3E-4876-B773-A085C4E62994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cs-cz/images/results.aspx?qu=%C5%A0kola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3"/>
          <p:cNvGrpSpPr>
            <a:grpSpLocks/>
          </p:cNvGrpSpPr>
          <p:nvPr/>
        </p:nvGrpSpPr>
        <p:grpSpPr bwMode="auto">
          <a:xfrm>
            <a:off x="323528" y="0"/>
            <a:ext cx="8388945" cy="6399212"/>
            <a:chOff x="395078" y="500798"/>
            <a:chExt cx="8388548" cy="6400221"/>
          </a:xfrm>
        </p:grpSpPr>
        <p:graphicFrame>
          <p:nvGraphicFramePr>
            <p:cNvPr id="4" name="Group 40"/>
            <p:cNvGraphicFramePr>
              <a:graphicFrameLocks/>
            </p:cNvGraphicFramePr>
            <p:nvPr/>
          </p:nvGraphicFramePr>
          <p:xfrm>
            <a:off x="395078" y="1364757"/>
            <a:ext cx="8388548" cy="3931357"/>
          </p:xfrm>
          <a:graphic>
            <a:graphicData uri="http://schemas.openxmlformats.org/drawingml/2006/table">
              <a:tbl>
                <a:tblPr/>
                <a:tblGrid>
                  <a:gridCol w="1993015"/>
                  <a:gridCol w="6395930"/>
                </a:tblGrid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1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FFFFFF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Číslo projektu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chemeClr val="accent1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lang="cs-CZ" sz="1800" b="1" kern="1200" dirty="0" smtClean="0">
                            <a:solidFill>
                              <a:schemeClr val="tx1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CZ.1.07/1.4.00/21.2942</a:t>
                        </a:r>
                        <a:endPara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endParaRP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chemeClr val="accent1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Název školy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Základní škola a mateřská škola, Jičín, 17. listopadu 109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Název materiálu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+mn-lt"/>
                            <a:cs typeface="Arial" charset="0"/>
                          </a:rPr>
                          <a:t>VY_32_INOVACE_</a:t>
                        </a:r>
                        <a:r>
                          <a:rPr lang="cs-CZ" sz="1800" b="0" kern="1200" dirty="0" smtClean="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rPr>
                          <a:t>XI_PRV1_7 </a:t>
                        </a:r>
                        <a:endPara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 charset="0"/>
                        </a:endParaRP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Autor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Mgr. Tereza </a:t>
                        </a:r>
                        <a:r>
                          <a:rPr kumimoji="0" lang="cs-CZ" sz="1600" b="0" i="0" u="none" strike="noStrike" cap="none" normalizeH="0" baseline="0" dirty="0" err="1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Houfková</a:t>
                        </a:r>
                        <a:endPara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endParaRP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Vzdělávací obor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Prvouka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Téma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Žáci ve třídě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Ročník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1.třída ZŠ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421636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Datum tvorby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3.9.2012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69997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Anotace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144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>
                            <a:schemeClr val="bg2"/>
                          </a:buClr>
                          <a:buSzPct val="75000"/>
                          <a:buFont typeface="Wingdings" pitchFamily="2" charset="2"/>
                          <a:buNone/>
                          <a:tabLst/>
                        </a:pPr>
                        <a:r>
                          <a:rPr kumimoji="0" lang="cs-CZ" sz="12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Žáci se </a:t>
                        </a:r>
                        <a:r>
                          <a:rPr kumimoji="0" lang="cs-CZ" sz="12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seznámí  </a:t>
                        </a:r>
                        <a:r>
                          <a:rPr kumimoji="0" lang="cs-CZ" sz="12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s  prostředím školy, </a:t>
                        </a:r>
                        <a:r>
                          <a:rPr kumimoji="0" lang="cs-CZ" sz="1200" b="0" i="0" u="none" strike="noStrike" cap="none" normalizeH="0" baseline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s </a:t>
                        </a:r>
                        <a:r>
                          <a:rPr kumimoji="0" lang="cs-CZ" sz="1200" b="0" i="0" u="none" strike="noStrike" cap="none" normalizeH="0" baseline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povinnostmi  žáků </a:t>
                        </a:r>
                        <a:r>
                          <a:rPr kumimoji="0" lang="cs-CZ" sz="12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ve škole.</a:t>
                        </a:r>
                        <a:endPara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endParaRP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92388">
                  <a:tc gridSpan="2">
                    <a:txBody>
                      <a:bodyPr/>
                      <a:lstStyle/>
                      <a:p>
                        <a:pPr marL="0" marR="0" lvl="0" indent="0" algn="ctr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4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Pokud není uvedeno jinak, použitý materiál je z vlastních zdrojů autora. 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 hMerge="1">
                    <a:txBody>
                      <a:bodyPr/>
                      <a:lstStyle/>
                      <a:p>
                        <a:endParaRPr lang="cs-CZ"/>
                      </a:p>
                    </a:txBody>
                    <a:tcPr/>
                  </a:tc>
                </a:tr>
              </a:tbl>
            </a:graphicData>
          </a:graphic>
        </p:graphicFrame>
        <p:sp>
          <p:nvSpPr>
            <p:cNvPr id="2052" name="Obdélník 6"/>
            <p:cNvSpPr>
              <a:spLocks noChangeArrowheads="1"/>
            </p:cNvSpPr>
            <p:nvPr/>
          </p:nvSpPr>
          <p:spPr bwMode="auto">
            <a:xfrm>
              <a:off x="467544" y="500798"/>
              <a:ext cx="3270319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cs-CZ" sz="2000" b="1" dirty="0">
                  <a:latin typeface="Calibri" pitchFamily="34" charset="0"/>
                </a:rPr>
                <a:t>DIGITÁLNÍ UČEBNÍ MATERIÁL</a:t>
              </a:r>
            </a:p>
          </p:txBody>
        </p:sp>
        <p:pic>
          <p:nvPicPr>
            <p:cNvPr id="2053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051014" y="5613366"/>
              <a:ext cx="5270296" cy="1287653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</p:pic>
        <p:pic>
          <p:nvPicPr>
            <p:cNvPr id="9" name="Obrázek 8"/>
            <p:cNvPicPr/>
            <p:nvPr/>
          </p:nvPicPr>
          <p:blipFill>
            <a:blip r:embed="rId4" cstate="print">
              <a:extLst>
                <a:ext uri="{28A0092B-C50C-407E-A947-70E740481C1C}"/>
              </a:extLst>
            </a:blip>
            <a:stretch>
              <a:fillRect/>
            </a:stretch>
          </p:blipFill>
          <p:spPr>
            <a:xfrm>
              <a:off x="6763112" y="500798"/>
              <a:ext cx="1317918" cy="720080"/>
            </a:xfrm>
            <a:prstGeom prst="rect">
              <a:avLst/>
            </a:prstGeom>
            <a:effectLst>
              <a:softEdge rad="12700"/>
            </a:effectLst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268760"/>
            <a:ext cx="8229600" cy="1143000"/>
          </a:xfrm>
        </p:spPr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Žák/ Žákyně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8" name="Picture 2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2420888"/>
            <a:ext cx="3888432" cy="38884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268760"/>
            <a:ext cx="8229600" cy="1143000"/>
          </a:xfrm>
        </p:spPr>
        <p:txBody>
          <a:bodyPr>
            <a:noAutofit/>
          </a:bodyPr>
          <a:lstStyle/>
          <a:p>
            <a:r>
              <a:rPr lang="cs-CZ" sz="3600" dirty="0" smtClean="0"/>
              <a:t>Jaké známe další výrazy na pojmenování žáka a žákyně?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3284984"/>
            <a:ext cx="8229600" cy="2448271"/>
          </a:xfrm>
        </p:spPr>
        <p:txBody>
          <a:bodyPr/>
          <a:lstStyle/>
          <a:p>
            <a:r>
              <a:rPr lang="cs-CZ" dirty="0" smtClean="0"/>
              <a:t>1.  ------------</a:t>
            </a:r>
          </a:p>
          <a:p>
            <a:r>
              <a:rPr lang="cs-CZ" dirty="0" smtClean="0"/>
              <a:t>2. ------------</a:t>
            </a:r>
          </a:p>
          <a:p>
            <a:r>
              <a:rPr lang="cs-CZ" dirty="0" smtClean="0"/>
              <a:t>3. ------------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Co dělají žáci, když přijdou do školy?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827584" y="1700808"/>
            <a:ext cx="6768752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2800" dirty="0" smtClean="0"/>
              <a:t>Pozdraví</a:t>
            </a:r>
          </a:p>
          <a:p>
            <a:pPr marL="342900" indent="-342900"/>
            <a:r>
              <a:rPr lang="cs-CZ" sz="2800" dirty="0" smtClean="0"/>
              <a:t>   </a:t>
            </a:r>
          </a:p>
          <a:p>
            <a:pPr marL="342900" indent="-342900">
              <a:buAutoNum type="arabicPeriod"/>
            </a:pPr>
            <a:endParaRPr lang="cs-CZ" dirty="0"/>
          </a:p>
        </p:txBody>
      </p:sp>
      <p:pic>
        <p:nvPicPr>
          <p:cNvPr id="20482" name="Picture 2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1" y="2780927"/>
            <a:ext cx="3096343" cy="3096347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2915816" y="2780928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2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20484" name="Picture 4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1967135"/>
            <a:ext cx="2304256" cy="2304259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6732240" y="1988840"/>
            <a:ext cx="864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3.</a:t>
            </a:r>
            <a:endParaRPr lang="cs-CZ" sz="2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dělají žáci ve třídě?</a:t>
            </a:r>
            <a:endParaRPr lang="cs-CZ" dirty="0"/>
          </a:p>
        </p:txBody>
      </p:sp>
      <p:pic>
        <p:nvPicPr>
          <p:cNvPr id="22530" name="Picture 2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2060848"/>
            <a:ext cx="2016222" cy="2016224"/>
          </a:xfrm>
          <a:prstGeom prst="rect">
            <a:avLst/>
          </a:prstGeom>
          <a:noFill/>
        </p:spPr>
      </p:pic>
      <p:pic>
        <p:nvPicPr>
          <p:cNvPr id="22532" name="Picture 4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42746" y="4221088"/>
            <a:ext cx="1549333" cy="2088232"/>
          </a:xfrm>
          <a:prstGeom prst="rect">
            <a:avLst/>
          </a:prstGeom>
          <a:noFill/>
        </p:spPr>
      </p:pic>
      <p:pic>
        <p:nvPicPr>
          <p:cNvPr id="22534" name="Picture 6" descr="Zobrazit podrobnost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1844824"/>
            <a:ext cx="2210544" cy="2210546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323528" y="1700808"/>
            <a:ext cx="7920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1.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635896" y="4077072"/>
            <a:ext cx="648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2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796136" y="2060848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3.</a:t>
            </a:r>
            <a:endParaRPr lang="cs-CZ" sz="2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Jaké předměty mají žáci ve škole?</a:t>
            </a:r>
            <a:endParaRPr lang="cs-CZ" dirty="0"/>
          </a:p>
        </p:txBody>
      </p:sp>
      <p:pic>
        <p:nvPicPr>
          <p:cNvPr id="23554" name="Picture 2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556792"/>
            <a:ext cx="2469973" cy="2469976"/>
          </a:xfrm>
          <a:prstGeom prst="rect">
            <a:avLst/>
          </a:prstGeom>
          <a:noFill/>
        </p:spPr>
      </p:pic>
      <p:pic>
        <p:nvPicPr>
          <p:cNvPr id="23556" name="Picture 4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2924944"/>
            <a:ext cx="2520280" cy="2520283"/>
          </a:xfrm>
          <a:prstGeom prst="rect">
            <a:avLst/>
          </a:prstGeom>
          <a:noFill/>
        </p:spPr>
      </p:pic>
      <p:pic>
        <p:nvPicPr>
          <p:cNvPr id="23558" name="Picture 6" descr="Zobrazit podrobnost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8184" y="1628800"/>
            <a:ext cx="2520280" cy="2520283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179512" y="1700808"/>
            <a:ext cx="864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1.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347864" y="4077072"/>
            <a:ext cx="9361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2.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516216" y="2204864"/>
            <a:ext cx="720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3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Kliparty na webu office online:</a:t>
            </a:r>
          </a:p>
          <a:p>
            <a:r>
              <a:rPr lang="cs-CZ" sz="1400" dirty="0" smtClean="0">
                <a:hlinkClick r:id="rId2"/>
              </a:rPr>
              <a:t>http://office.</a:t>
            </a:r>
            <a:r>
              <a:rPr lang="cs-CZ" sz="1400" dirty="0" err="1" smtClean="0">
                <a:hlinkClick r:id="rId2"/>
              </a:rPr>
              <a:t>microsoft.com</a:t>
            </a:r>
            <a:r>
              <a:rPr lang="cs-CZ" sz="1400" dirty="0" smtClean="0">
                <a:hlinkClick r:id="rId2"/>
              </a:rPr>
              <a:t>/</a:t>
            </a:r>
            <a:r>
              <a:rPr lang="cs-CZ" sz="1400" dirty="0" err="1" smtClean="0">
                <a:hlinkClick r:id="rId2"/>
              </a:rPr>
              <a:t>cs</a:t>
            </a:r>
            <a:r>
              <a:rPr lang="cs-CZ" sz="1400" dirty="0" smtClean="0">
                <a:hlinkClick r:id="rId2"/>
              </a:rPr>
              <a:t>-</a:t>
            </a:r>
            <a:r>
              <a:rPr lang="cs-CZ" sz="1400" dirty="0" err="1" smtClean="0">
                <a:hlinkClick r:id="rId2"/>
              </a:rPr>
              <a:t>cz</a:t>
            </a:r>
            <a:r>
              <a:rPr lang="cs-CZ" sz="1400" dirty="0" smtClean="0">
                <a:hlinkClick r:id="rId2"/>
              </a:rPr>
              <a:t>/</a:t>
            </a:r>
            <a:r>
              <a:rPr lang="cs-CZ" sz="1400" dirty="0" err="1" smtClean="0">
                <a:hlinkClick r:id="rId2"/>
              </a:rPr>
              <a:t>images</a:t>
            </a:r>
            <a:r>
              <a:rPr lang="cs-CZ" sz="1400" dirty="0" smtClean="0">
                <a:hlinkClick r:id="rId2"/>
              </a:rPr>
              <a:t>/</a:t>
            </a:r>
            <a:r>
              <a:rPr lang="cs-CZ" sz="1400" dirty="0" err="1" smtClean="0">
                <a:hlinkClick r:id="rId2"/>
              </a:rPr>
              <a:t>results.aspx</a:t>
            </a:r>
            <a:r>
              <a:rPr lang="cs-CZ" sz="1400" dirty="0" smtClean="0">
                <a:hlinkClick r:id="rId2"/>
              </a:rPr>
              <a:t>?</a:t>
            </a:r>
            <a:r>
              <a:rPr lang="cs-CZ" sz="1400" dirty="0" err="1" smtClean="0">
                <a:hlinkClick r:id="rId2"/>
              </a:rPr>
              <a:t>qu</a:t>
            </a:r>
            <a:r>
              <a:rPr lang="cs-CZ" sz="1400" dirty="0" smtClean="0">
                <a:hlinkClick r:id="rId2"/>
              </a:rPr>
              <a:t>=%C5%A0kola#</a:t>
            </a:r>
            <a:r>
              <a:rPr lang="cs-CZ" sz="1400" dirty="0" err="1" smtClean="0">
                <a:hlinkClick r:id="rId2"/>
              </a:rPr>
              <a:t>ai</a:t>
            </a:r>
            <a:r>
              <a:rPr lang="cs-CZ" sz="1400" dirty="0" smtClean="0">
                <a:hlinkClick r:id="rId2"/>
              </a:rPr>
              <a:t>:MC900088956|</a:t>
            </a:r>
            <a:endParaRPr lang="cs-CZ" sz="1400" dirty="0" smtClean="0"/>
          </a:p>
          <a:p>
            <a:r>
              <a:rPr lang="cs-CZ" sz="1400" dirty="0" smtClean="0">
                <a:hlinkClick r:id="rId2"/>
              </a:rPr>
              <a:t>http://office.</a:t>
            </a:r>
            <a:r>
              <a:rPr lang="cs-CZ" sz="1400" dirty="0" err="1" smtClean="0">
                <a:hlinkClick r:id="rId2"/>
              </a:rPr>
              <a:t>microsoft.com</a:t>
            </a:r>
            <a:r>
              <a:rPr lang="cs-CZ" sz="1400" dirty="0" smtClean="0">
                <a:hlinkClick r:id="rId2"/>
              </a:rPr>
              <a:t>/</a:t>
            </a:r>
            <a:r>
              <a:rPr lang="cs-CZ" sz="1400" dirty="0" err="1" smtClean="0">
                <a:hlinkClick r:id="rId2"/>
              </a:rPr>
              <a:t>cs</a:t>
            </a:r>
            <a:r>
              <a:rPr lang="cs-CZ" sz="1400" dirty="0" smtClean="0">
                <a:hlinkClick r:id="rId2"/>
              </a:rPr>
              <a:t>-</a:t>
            </a:r>
            <a:r>
              <a:rPr lang="cs-CZ" sz="1400" dirty="0" err="1" smtClean="0">
                <a:hlinkClick r:id="rId2"/>
              </a:rPr>
              <a:t>cz</a:t>
            </a:r>
            <a:r>
              <a:rPr lang="cs-CZ" sz="1400" dirty="0" smtClean="0">
                <a:hlinkClick r:id="rId2"/>
              </a:rPr>
              <a:t>/</a:t>
            </a:r>
            <a:r>
              <a:rPr lang="cs-CZ" sz="1400" dirty="0" err="1" smtClean="0">
                <a:hlinkClick r:id="rId2"/>
              </a:rPr>
              <a:t>images</a:t>
            </a:r>
            <a:r>
              <a:rPr lang="cs-CZ" sz="1400" dirty="0" smtClean="0">
                <a:hlinkClick r:id="rId2"/>
              </a:rPr>
              <a:t>/</a:t>
            </a:r>
            <a:r>
              <a:rPr lang="cs-CZ" sz="1400" dirty="0" err="1" smtClean="0">
                <a:hlinkClick r:id="rId2"/>
              </a:rPr>
              <a:t>results.aspx</a:t>
            </a:r>
            <a:r>
              <a:rPr lang="cs-CZ" sz="1400" dirty="0" smtClean="0">
                <a:hlinkClick r:id="rId2"/>
              </a:rPr>
              <a:t>?</a:t>
            </a:r>
            <a:r>
              <a:rPr lang="cs-CZ" sz="1400" dirty="0" err="1" smtClean="0">
                <a:hlinkClick r:id="rId2"/>
              </a:rPr>
              <a:t>qu</a:t>
            </a:r>
            <a:r>
              <a:rPr lang="cs-CZ" sz="1400" dirty="0" smtClean="0">
                <a:hlinkClick r:id="rId2"/>
              </a:rPr>
              <a:t>=%C5%A0kola#</a:t>
            </a:r>
            <a:r>
              <a:rPr lang="cs-CZ" sz="1400" dirty="0" err="1" smtClean="0">
                <a:hlinkClick r:id="rId2"/>
              </a:rPr>
              <a:t>ai</a:t>
            </a:r>
            <a:r>
              <a:rPr lang="cs-CZ" sz="1400" dirty="0" smtClean="0">
                <a:hlinkClick r:id="rId2"/>
              </a:rPr>
              <a:t>:MC900360818|</a:t>
            </a:r>
            <a:endParaRPr lang="cs-CZ" sz="1400" dirty="0" smtClean="0"/>
          </a:p>
          <a:p>
            <a:r>
              <a:rPr lang="cs-CZ" sz="1400" dirty="0" smtClean="0">
                <a:hlinkClick r:id="rId2"/>
              </a:rPr>
              <a:t>http://office.</a:t>
            </a:r>
            <a:r>
              <a:rPr lang="cs-CZ" sz="1400" dirty="0" err="1" smtClean="0">
                <a:hlinkClick r:id="rId2"/>
              </a:rPr>
              <a:t>microsoft.com</a:t>
            </a:r>
            <a:r>
              <a:rPr lang="cs-CZ" sz="1400" dirty="0" smtClean="0">
                <a:hlinkClick r:id="rId2"/>
              </a:rPr>
              <a:t>/</a:t>
            </a:r>
            <a:r>
              <a:rPr lang="cs-CZ" sz="1400" dirty="0" err="1" smtClean="0">
                <a:hlinkClick r:id="rId2"/>
              </a:rPr>
              <a:t>cs</a:t>
            </a:r>
            <a:r>
              <a:rPr lang="cs-CZ" sz="1400" dirty="0" smtClean="0">
                <a:hlinkClick r:id="rId2"/>
              </a:rPr>
              <a:t>-</a:t>
            </a:r>
            <a:r>
              <a:rPr lang="cs-CZ" sz="1400" dirty="0" err="1" smtClean="0">
                <a:hlinkClick r:id="rId2"/>
              </a:rPr>
              <a:t>cz</a:t>
            </a:r>
            <a:r>
              <a:rPr lang="cs-CZ" sz="1400" dirty="0" smtClean="0">
                <a:hlinkClick r:id="rId2"/>
              </a:rPr>
              <a:t>/</a:t>
            </a:r>
            <a:r>
              <a:rPr lang="cs-CZ" sz="1400" dirty="0" err="1" smtClean="0">
                <a:hlinkClick r:id="rId2"/>
              </a:rPr>
              <a:t>images</a:t>
            </a:r>
            <a:r>
              <a:rPr lang="cs-CZ" sz="1400" dirty="0" smtClean="0">
                <a:hlinkClick r:id="rId2"/>
              </a:rPr>
              <a:t>/</a:t>
            </a:r>
            <a:r>
              <a:rPr lang="cs-CZ" sz="1400" dirty="0" err="1" smtClean="0">
                <a:hlinkClick r:id="rId2"/>
              </a:rPr>
              <a:t>results.aspx</a:t>
            </a:r>
            <a:r>
              <a:rPr lang="cs-CZ" sz="1400" dirty="0" smtClean="0">
                <a:hlinkClick r:id="rId2"/>
              </a:rPr>
              <a:t>?</a:t>
            </a:r>
            <a:r>
              <a:rPr lang="cs-CZ" sz="1400" dirty="0" err="1" smtClean="0">
                <a:hlinkClick r:id="rId2"/>
              </a:rPr>
              <a:t>qu</a:t>
            </a:r>
            <a:r>
              <a:rPr lang="cs-CZ" sz="1400" dirty="0" smtClean="0">
                <a:hlinkClick r:id="rId2"/>
              </a:rPr>
              <a:t>=%C5%A0kola#</a:t>
            </a:r>
            <a:r>
              <a:rPr lang="cs-CZ" sz="1400" dirty="0" err="1" smtClean="0">
                <a:hlinkClick r:id="rId2"/>
              </a:rPr>
              <a:t>ai</a:t>
            </a:r>
            <a:r>
              <a:rPr lang="cs-CZ" sz="1400" dirty="0" smtClean="0">
                <a:hlinkClick r:id="rId2"/>
              </a:rPr>
              <a:t>:MC900398163|</a:t>
            </a:r>
            <a:endParaRPr lang="cs-CZ" sz="1400" dirty="0" smtClean="0"/>
          </a:p>
          <a:p>
            <a:r>
              <a:rPr lang="cs-CZ" sz="1400" dirty="0" smtClean="0">
                <a:hlinkClick r:id="rId2"/>
              </a:rPr>
              <a:t>http://office.</a:t>
            </a:r>
            <a:r>
              <a:rPr lang="cs-CZ" sz="1400" dirty="0" err="1" smtClean="0">
                <a:hlinkClick r:id="rId2"/>
              </a:rPr>
              <a:t>microsoft.com</a:t>
            </a:r>
            <a:r>
              <a:rPr lang="cs-CZ" sz="1400" dirty="0" smtClean="0">
                <a:hlinkClick r:id="rId2"/>
              </a:rPr>
              <a:t>/</a:t>
            </a:r>
            <a:r>
              <a:rPr lang="cs-CZ" sz="1400" dirty="0" err="1" smtClean="0">
                <a:hlinkClick r:id="rId2"/>
              </a:rPr>
              <a:t>cs</a:t>
            </a:r>
            <a:r>
              <a:rPr lang="cs-CZ" sz="1400" dirty="0" smtClean="0">
                <a:hlinkClick r:id="rId2"/>
              </a:rPr>
              <a:t>-</a:t>
            </a:r>
            <a:r>
              <a:rPr lang="cs-CZ" sz="1400" dirty="0" err="1" smtClean="0">
                <a:hlinkClick r:id="rId2"/>
              </a:rPr>
              <a:t>cz</a:t>
            </a:r>
            <a:r>
              <a:rPr lang="cs-CZ" sz="1400" dirty="0" smtClean="0">
                <a:hlinkClick r:id="rId2"/>
              </a:rPr>
              <a:t>/</a:t>
            </a:r>
            <a:r>
              <a:rPr lang="cs-CZ" sz="1400" dirty="0" err="1" smtClean="0">
                <a:hlinkClick r:id="rId2"/>
              </a:rPr>
              <a:t>images</a:t>
            </a:r>
            <a:r>
              <a:rPr lang="cs-CZ" sz="1400" dirty="0" smtClean="0">
                <a:hlinkClick r:id="rId2"/>
              </a:rPr>
              <a:t>/</a:t>
            </a:r>
            <a:r>
              <a:rPr lang="cs-CZ" sz="1400" dirty="0" err="1" smtClean="0">
                <a:hlinkClick r:id="rId2"/>
              </a:rPr>
              <a:t>results.aspx</a:t>
            </a:r>
            <a:r>
              <a:rPr lang="cs-CZ" sz="1400" dirty="0" smtClean="0">
                <a:hlinkClick r:id="rId2"/>
              </a:rPr>
              <a:t>?</a:t>
            </a:r>
            <a:r>
              <a:rPr lang="cs-CZ" sz="1400" dirty="0" err="1" smtClean="0">
                <a:hlinkClick r:id="rId2"/>
              </a:rPr>
              <a:t>qu</a:t>
            </a:r>
            <a:r>
              <a:rPr lang="cs-CZ" sz="1400" dirty="0" smtClean="0">
                <a:hlinkClick r:id="rId2"/>
              </a:rPr>
              <a:t>=%C5%A0kola#</a:t>
            </a:r>
            <a:r>
              <a:rPr lang="cs-CZ" sz="1400" dirty="0" err="1" smtClean="0">
                <a:hlinkClick r:id="rId2"/>
              </a:rPr>
              <a:t>ai</a:t>
            </a:r>
            <a:r>
              <a:rPr lang="cs-CZ" sz="1400" dirty="0" smtClean="0">
                <a:hlinkClick r:id="rId2"/>
              </a:rPr>
              <a:t>:MC900355323|</a:t>
            </a:r>
            <a:endParaRPr lang="cs-CZ" sz="1400" dirty="0" smtClean="0"/>
          </a:p>
          <a:p>
            <a:r>
              <a:rPr lang="cs-CZ" sz="1400" dirty="0" smtClean="0">
                <a:hlinkClick r:id="rId2"/>
              </a:rPr>
              <a:t>http://office.</a:t>
            </a:r>
            <a:r>
              <a:rPr lang="cs-CZ" sz="1400" dirty="0" err="1" smtClean="0">
                <a:hlinkClick r:id="rId2"/>
              </a:rPr>
              <a:t>microsoft.com</a:t>
            </a:r>
            <a:r>
              <a:rPr lang="cs-CZ" sz="1400" dirty="0" smtClean="0">
                <a:hlinkClick r:id="rId2"/>
              </a:rPr>
              <a:t>/</a:t>
            </a:r>
            <a:r>
              <a:rPr lang="cs-CZ" sz="1400" dirty="0" err="1" smtClean="0">
                <a:hlinkClick r:id="rId2"/>
              </a:rPr>
              <a:t>cs</a:t>
            </a:r>
            <a:r>
              <a:rPr lang="cs-CZ" sz="1400" dirty="0" smtClean="0">
                <a:hlinkClick r:id="rId2"/>
              </a:rPr>
              <a:t>-</a:t>
            </a:r>
            <a:r>
              <a:rPr lang="cs-CZ" sz="1400" dirty="0" err="1" smtClean="0">
                <a:hlinkClick r:id="rId2"/>
              </a:rPr>
              <a:t>cz</a:t>
            </a:r>
            <a:r>
              <a:rPr lang="cs-CZ" sz="1400" dirty="0" smtClean="0">
                <a:hlinkClick r:id="rId2"/>
              </a:rPr>
              <a:t>/</a:t>
            </a:r>
            <a:r>
              <a:rPr lang="cs-CZ" sz="1400" dirty="0" err="1" smtClean="0">
                <a:hlinkClick r:id="rId2"/>
              </a:rPr>
              <a:t>images</a:t>
            </a:r>
            <a:r>
              <a:rPr lang="cs-CZ" sz="1400" dirty="0" smtClean="0">
                <a:hlinkClick r:id="rId2"/>
              </a:rPr>
              <a:t>/</a:t>
            </a:r>
            <a:r>
              <a:rPr lang="cs-CZ" sz="1400" dirty="0" err="1" smtClean="0">
                <a:hlinkClick r:id="rId2"/>
              </a:rPr>
              <a:t>results.aspx</a:t>
            </a:r>
            <a:r>
              <a:rPr lang="cs-CZ" sz="1400" dirty="0" smtClean="0">
                <a:hlinkClick r:id="rId2"/>
              </a:rPr>
              <a:t>?</a:t>
            </a:r>
            <a:r>
              <a:rPr lang="cs-CZ" sz="1400" dirty="0" err="1" smtClean="0">
                <a:hlinkClick r:id="rId2"/>
              </a:rPr>
              <a:t>qu</a:t>
            </a:r>
            <a:r>
              <a:rPr lang="cs-CZ" sz="1400" dirty="0" smtClean="0">
                <a:hlinkClick r:id="rId2"/>
              </a:rPr>
              <a:t>=%C5%A0kola#</a:t>
            </a:r>
            <a:r>
              <a:rPr lang="cs-CZ" sz="1400" dirty="0" err="1" smtClean="0">
                <a:hlinkClick r:id="rId2"/>
              </a:rPr>
              <a:t>ai</a:t>
            </a:r>
            <a:r>
              <a:rPr lang="cs-CZ" sz="1400" dirty="0" smtClean="0">
                <a:hlinkClick r:id="rId2"/>
              </a:rPr>
              <a:t>:MC900415490|</a:t>
            </a:r>
            <a:endParaRPr lang="cs-CZ" sz="1400" dirty="0" smtClean="0"/>
          </a:p>
          <a:p>
            <a:r>
              <a:rPr lang="cs-CZ" sz="1400" dirty="0" smtClean="0">
                <a:hlinkClick r:id="rId2"/>
              </a:rPr>
              <a:t>http://office.</a:t>
            </a:r>
            <a:r>
              <a:rPr lang="cs-CZ" sz="1400" dirty="0" err="1" smtClean="0">
                <a:hlinkClick r:id="rId2"/>
              </a:rPr>
              <a:t>microsoft.com</a:t>
            </a:r>
            <a:r>
              <a:rPr lang="cs-CZ" sz="1400" dirty="0" smtClean="0">
                <a:hlinkClick r:id="rId2"/>
              </a:rPr>
              <a:t>/</a:t>
            </a:r>
            <a:r>
              <a:rPr lang="cs-CZ" sz="1400" dirty="0" err="1" smtClean="0">
                <a:hlinkClick r:id="rId2"/>
              </a:rPr>
              <a:t>cs</a:t>
            </a:r>
            <a:r>
              <a:rPr lang="cs-CZ" sz="1400" dirty="0" smtClean="0">
                <a:hlinkClick r:id="rId2"/>
              </a:rPr>
              <a:t>-</a:t>
            </a:r>
            <a:r>
              <a:rPr lang="cs-CZ" sz="1400" dirty="0" err="1" smtClean="0">
                <a:hlinkClick r:id="rId2"/>
              </a:rPr>
              <a:t>cz</a:t>
            </a:r>
            <a:r>
              <a:rPr lang="cs-CZ" sz="1400" dirty="0" smtClean="0">
                <a:hlinkClick r:id="rId2"/>
              </a:rPr>
              <a:t>/</a:t>
            </a:r>
            <a:r>
              <a:rPr lang="cs-CZ" sz="1400" dirty="0" err="1" smtClean="0">
                <a:hlinkClick r:id="rId2"/>
              </a:rPr>
              <a:t>images</a:t>
            </a:r>
            <a:r>
              <a:rPr lang="cs-CZ" sz="1400" dirty="0" smtClean="0">
                <a:hlinkClick r:id="rId2"/>
              </a:rPr>
              <a:t>/</a:t>
            </a:r>
            <a:r>
              <a:rPr lang="cs-CZ" sz="1400" dirty="0" err="1" smtClean="0">
                <a:hlinkClick r:id="rId2"/>
              </a:rPr>
              <a:t>results.aspx</a:t>
            </a:r>
            <a:r>
              <a:rPr lang="cs-CZ" sz="1400" dirty="0" smtClean="0">
                <a:hlinkClick r:id="rId2"/>
              </a:rPr>
              <a:t>?</a:t>
            </a:r>
            <a:r>
              <a:rPr lang="cs-CZ" sz="1400" dirty="0" err="1" smtClean="0">
                <a:hlinkClick r:id="rId2"/>
              </a:rPr>
              <a:t>qu</a:t>
            </a:r>
            <a:r>
              <a:rPr lang="cs-CZ" sz="1400" dirty="0" smtClean="0">
                <a:hlinkClick r:id="rId2"/>
              </a:rPr>
              <a:t>=%C5%A0kola#</a:t>
            </a:r>
            <a:r>
              <a:rPr lang="cs-CZ" sz="1400" dirty="0" err="1" smtClean="0">
                <a:hlinkClick r:id="rId2"/>
              </a:rPr>
              <a:t>ai</a:t>
            </a:r>
            <a:r>
              <a:rPr lang="cs-CZ" sz="1400" dirty="0" smtClean="0">
                <a:hlinkClick r:id="rId2"/>
              </a:rPr>
              <a:t>:MC900338122|</a:t>
            </a:r>
            <a:endParaRPr lang="cs-CZ" sz="1400" dirty="0" smtClean="0"/>
          </a:p>
          <a:p>
            <a:r>
              <a:rPr lang="cs-CZ" sz="1400" dirty="0" smtClean="0">
                <a:hlinkClick r:id="rId2"/>
              </a:rPr>
              <a:t>http://office.</a:t>
            </a:r>
            <a:r>
              <a:rPr lang="cs-CZ" sz="1400" dirty="0" err="1" smtClean="0">
                <a:hlinkClick r:id="rId2"/>
              </a:rPr>
              <a:t>microsoft.com</a:t>
            </a:r>
            <a:r>
              <a:rPr lang="cs-CZ" sz="1400" dirty="0" smtClean="0">
                <a:hlinkClick r:id="rId2"/>
              </a:rPr>
              <a:t>/</a:t>
            </a:r>
            <a:r>
              <a:rPr lang="cs-CZ" sz="1400" dirty="0" err="1" smtClean="0">
                <a:hlinkClick r:id="rId2"/>
              </a:rPr>
              <a:t>cs</a:t>
            </a:r>
            <a:r>
              <a:rPr lang="cs-CZ" sz="1400" dirty="0" smtClean="0">
                <a:hlinkClick r:id="rId2"/>
              </a:rPr>
              <a:t>-</a:t>
            </a:r>
            <a:r>
              <a:rPr lang="cs-CZ" sz="1400" dirty="0" err="1" smtClean="0">
                <a:hlinkClick r:id="rId2"/>
              </a:rPr>
              <a:t>cz</a:t>
            </a:r>
            <a:r>
              <a:rPr lang="cs-CZ" sz="1400" dirty="0" smtClean="0">
                <a:hlinkClick r:id="rId2"/>
              </a:rPr>
              <a:t>/</a:t>
            </a:r>
            <a:r>
              <a:rPr lang="cs-CZ" sz="1400" dirty="0" err="1" smtClean="0">
                <a:hlinkClick r:id="rId2"/>
              </a:rPr>
              <a:t>images</a:t>
            </a:r>
            <a:r>
              <a:rPr lang="cs-CZ" sz="1400" dirty="0" smtClean="0">
                <a:hlinkClick r:id="rId2"/>
              </a:rPr>
              <a:t>/</a:t>
            </a:r>
            <a:r>
              <a:rPr lang="cs-CZ" sz="1400" dirty="0" err="1" smtClean="0">
                <a:hlinkClick r:id="rId2"/>
              </a:rPr>
              <a:t>results.aspx</a:t>
            </a:r>
            <a:r>
              <a:rPr lang="cs-CZ" sz="1400" dirty="0" smtClean="0">
                <a:hlinkClick r:id="rId2"/>
              </a:rPr>
              <a:t>?</a:t>
            </a:r>
            <a:r>
              <a:rPr lang="cs-CZ" sz="1400" dirty="0" err="1" smtClean="0">
                <a:hlinkClick r:id="rId2"/>
              </a:rPr>
              <a:t>qu</a:t>
            </a:r>
            <a:r>
              <a:rPr lang="cs-CZ" sz="1400" dirty="0" smtClean="0">
                <a:hlinkClick r:id="rId2"/>
              </a:rPr>
              <a:t>=%C5%A0kola#</a:t>
            </a:r>
            <a:r>
              <a:rPr lang="cs-CZ" sz="1400" dirty="0" err="1" smtClean="0">
                <a:hlinkClick r:id="rId2"/>
              </a:rPr>
              <a:t>ai</a:t>
            </a:r>
            <a:r>
              <a:rPr lang="cs-CZ" sz="1400" dirty="0" smtClean="0">
                <a:hlinkClick r:id="rId2"/>
              </a:rPr>
              <a:t>:MC900436041|</a:t>
            </a:r>
            <a:endParaRPr lang="cs-CZ" sz="1400" dirty="0" smtClean="0"/>
          </a:p>
          <a:p>
            <a:r>
              <a:rPr lang="cs-CZ" sz="1400" dirty="0" smtClean="0">
                <a:hlinkClick r:id="rId2"/>
              </a:rPr>
              <a:t>http://office.</a:t>
            </a:r>
            <a:r>
              <a:rPr lang="cs-CZ" sz="1400" dirty="0" err="1" smtClean="0">
                <a:hlinkClick r:id="rId2"/>
              </a:rPr>
              <a:t>microsoft.com</a:t>
            </a:r>
            <a:r>
              <a:rPr lang="cs-CZ" sz="1400" dirty="0" smtClean="0">
                <a:hlinkClick r:id="rId2"/>
              </a:rPr>
              <a:t>/</a:t>
            </a:r>
            <a:r>
              <a:rPr lang="cs-CZ" sz="1400" dirty="0" err="1" smtClean="0">
                <a:hlinkClick r:id="rId2"/>
              </a:rPr>
              <a:t>cs</a:t>
            </a:r>
            <a:r>
              <a:rPr lang="cs-CZ" sz="1400" dirty="0" smtClean="0">
                <a:hlinkClick r:id="rId2"/>
              </a:rPr>
              <a:t>-</a:t>
            </a:r>
            <a:r>
              <a:rPr lang="cs-CZ" sz="1400" dirty="0" err="1" smtClean="0">
                <a:hlinkClick r:id="rId2"/>
              </a:rPr>
              <a:t>cz</a:t>
            </a:r>
            <a:r>
              <a:rPr lang="cs-CZ" sz="1400" dirty="0" smtClean="0">
                <a:hlinkClick r:id="rId2"/>
              </a:rPr>
              <a:t>/</a:t>
            </a:r>
            <a:r>
              <a:rPr lang="cs-CZ" sz="1400" dirty="0" err="1" smtClean="0">
                <a:hlinkClick r:id="rId2"/>
              </a:rPr>
              <a:t>images</a:t>
            </a:r>
            <a:r>
              <a:rPr lang="cs-CZ" sz="1400" dirty="0" smtClean="0">
                <a:hlinkClick r:id="rId2"/>
              </a:rPr>
              <a:t>/</a:t>
            </a:r>
            <a:r>
              <a:rPr lang="cs-CZ" sz="1400" dirty="0" err="1" smtClean="0">
                <a:hlinkClick r:id="rId2"/>
              </a:rPr>
              <a:t>results.aspx</a:t>
            </a:r>
            <a:r>
              <a:rPr lang="cs-CZ" sz="1400" dirty="0" smtClean="0">
                <a:hlinkClick r:id="rId2"/>
              </a:rPr>
              <a:t>?</a:t>
            </a:r>
            <a:r>
              <a:rPr lang="cs-CZ" sz="1400" dirty="0" err="1" smtClean="0">
                <a:hlinkClick r:id="rId2"/>
              </a:rPr>
              <a:t>qu</a:t>
            </a:r>
            <a:r>
              <a:rPr lang="cs-CZ" sz="1400" dirty="0" smtClean="0">
                <a:hlinkClick r:id="rId2"/>
              </a:rPr>
              <a:t>=%C5%A0kola#</a:t>
            </a:r>
            <a:r>
              <a:rPr lang="cs-CZ" sz="1400" dirty="0" err="1" smtClean="0">
                <a:hlinkClick r:id="rId2"/>
              </a:rPr>
              <a:t>ai</a:t>
            </a:r>
            <a:r>
              <a:rPr lang="cs-CZ" sz="1400" dirty="0" smtClean="0">
                <a:hlinkClick r:id="rId2"/>
              </a:rPr>
              <a:t>:MC900089052|</a:t>
            </a:r>
            <a:endParaRPr lang="cs-CZ" sz="1400" dirty="0" smtClean="0"/>
          </a:p>
          <a:p>
            <a:r>
              <a:rPr lang="cs-CZ" sz="1400" dirty="0" smtClean="0">
                <a:hlinkClick r:id="rId2"/>
              </a:rPr>
              <a:t>http://office.</a:t>
            </a:r>
            <a:r>
              <a:rPr lang="cs-CZ" sz="1400" dirty="0" err="1" smtClean="0">
                <a:hlinkClick r:id="rId2"/>
              </a:rPr>
              <a:t>microsoft.com</a:t>
            </a:r>
            <a:r>
              <a:rPr lang="cs-CZ" sz="1400" dirty="0" smtClean="0">
                <a:hlinkClick r:id="rId2"/>
              </a:rPr>
              <a:t>/</a:t>
            </a:r>
            <a:r>
              <a:rPr lang="cs-CZ" sz="1400" dirty="0" err="1" smtClean="0">
                <a:hlinkClick r:id="rId2"/>
              </a:rPr>
              <a:t>cs</a:t>
            </a:r>
            <a:r>
              <a:rPr lang="cs-CZ" sz="1400" dirty="0" smtClean="0">
                <a:hlinkClick r:id="rId2"/>
              </a:rPr>
              <a:t>-</a:t>
            </a:r>
            <a:r>
              <a:rPr lang="cs-CZ" sz="1400" dirty="0" err="1" smtClean="0">
                <a:hlinkClick r:id="rId2"/>
              </a:rPr>
              <a:t>cz</a:t>
            </a:r>
            <a:r>
              <a:rPr lang="cs-CZ" sz="1400" dirty="0" smtClean="0">
                <a:hlinkClick r:id="rId2"/>
              </a:rPr>
              <a:t>/</a:t>
            </a:r>
            <a:r>
              <a:rPr lang="cs-CZ" sz="1400" dirty="0" err="1" smtClean="0">
                <a:hlinkClick r:id="rId2"/>
              </a:rPr>
              <a:t>images</a:t>
            </a:r>
            <a:r>
              <a:rPr lang="cs-CZ" sz="1400" dirty="0" smtClean="0">
                <a:hlinkClick r:id="rId2"/>
              </a:rPr>
              <a:t>/</a:t>
            </a:r>
            <a:r>
              <a:rPr lang="cs-CZ" sz="1400" dirty="0" err="1" smtClean="0">
                <a:hlinkClick r:id="rId2"/>
              </a:rPr>
              <a:t>results.aspx</a:t>
            </a:r>
            <a:r>
              <a:rPr lang="cs-CZ" sz="1400" dirty="0" smtClean="0">
                <a:hlinkClick r:id="rId2"/>
              </a:rPr>
              <a:t>?</a:t>
            </a:r>
            <a:r>
              <a:rPr lang="cs-CZ" sz="1400" dirty="0" err="1" smtClean="0">
                <a:hlinkClick r:id="rId2"/>
              </a:rPr>
              <a:t>qu</a:t>
            </a:r>
            <a:r>
              <a:rPr lang="cs-CZ" sz="1400" dirty="0" smtClean="0">
                <a:hlinkClick r:id="rId2"/>
              </a:rPr>
              <a:t>=Škola#</a:t>
            </a:r>
            <a:r>
              <a:rPr lang="cs-CZ" sz="1400" dirty="0" err="1" smtClean="0">
                <a:hlinkClick r:id="rId2"/>
              </a:rPr>
              <a:t>ai</a:t>
            </a:r>
            <a:r>
              <a:rPr lang="cs-CZ" sz="1400" dirty="0" smtClean="0">
                <a:hlinkClick r:id="rId2"/>
              </a:rPr>
              <a:t>:MC900088556</a:t>
            </a:r>
            <a:endParaRPr lang="cs-CZ" sz="1400" dirty="0" smtClean="0"/>
          </a:p>
          <a:p>
            <a:endParaRPr lang="cs-CZ" sz="1400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187</Words>
  <Application>Microsoft Office PowerPoint</Application>
  <PresentationFormat>Předvádění na obrazovce (4:3)</PresentationFormat>
  <Paragraphs>51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Snímek 1</vt:lpstr>
      <vt:lpstr>Žák/ Žákyně</vt:lpstr>
      <vt:lpstr>Jaké známe další výrazy na pojmenování žáka a žákyně?</vt:lpstr>
      <vt:lpstr>Co dělají žáci, když přijdou do školy?</vt:lpstr>
      <vt:lpstr>Co dělají žáci ve třídě?</vt:lpstr>
      <vt:lpstr>Jaké předměty mají žáci ve škole?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DIGITÁLNÍ UČEBNÍ MATERIÁL </dc:title>
  <dc:creator>Petr</dc:creator>
  <cp:lastModifiedBy>Petr</cp:lastModifiedBy>
  <cp:revision>14</cp:revision>
  <dcterms:created xsi:type="dcterms:W3CDTF">2013-09-09T07:53:00Z</dcterms:created>
  <dcterms:modified xsi:type="dcterms:W3CDTF">2013-09-09T18:56:18Z</dcterms:modified>
</cp:coreProperties>
</file>