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70" r:id="rId5"/>
    <p:sldId id="277" r:id="rId6"/>
    <p:sldId id="278" r:id="rId7"/>
    <p:sldId id="279" r:id="rId8"/>
    <p:sldId id="280" r:id="rId9"/>
    <p:sldId id="282" r:id="rId10"/>
    <p:sldId id="271" r:id="rId11"/>
    <p:sldId id="272" r:id="rId12"/>
    <p:sldId id="274" r:id="rId13"/>
    <p:sldId id="273" r:id="rId14"/>
    <p:sldId id="275" r:id="rId15"/>
    <p:sldId id="269" r:id="rId16"/>
    <p:sldId id="276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2283F"/>
    <a:srgbClr val="EA851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C0D298F-6C7B-4143-A675-AF791EDCB09F}" type="datetimeFigureOut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7749105-EEAB-423A-873F-E330E4C2E5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Sir Isaac Newton</a:t>
            </a:r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58275A-2B0F-4F07-B159-531AB872D1C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Vztlaková síla = </a:t>
            </a:r>
            <a:r>
              <a:rPr lang="el-GR" smtClean="0"/>
              <a:t>ρ</a:t>
            </a:r>
            <a:r>
              <a:rPr lang="cs-CZ" smtClean="0"/>
              <a:t>Vg</a:t>
            </a:r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42D87C-2BDC-4671-B3F5-9560650F15E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Vztlaková síla = </a:t>
            </a:r>
            <a:r>
              <a:rPr lang="el-GR" smtClean="0"/>
              <a:t>ρ</a:t>
            </a:r>
            <a:r>
              <a:rPr lang="cs-CZ" smtClean="0"/>
              <a:t>Vg</a:t>
            </a:r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37B3795-4EE2-4C7D-8036-8D22651F701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Vztlaková síla = </a:t>
            </a:r>
            <a:r>
              <a:rPr lang="el-GR" smtClean="0"/>
              <a:t>ρ</a:t>
            </a:r>
            <a:r>
              <a:rPr lang="cs-CZ" smtClean="0"/>
              <a:t>Vg</a:t>
            </a:r>
          </a:p>
        </p:txBody>
      </p:sp>
      <p:sp>
        <p:nvSpPr>
          <p:cNvPr id="2355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525930A-9265-4EE8-88EC-6168D8C9EFD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Vztlaková síla = </a:t>
            </a:r>
            <a:r>
              <a:rPr lang="el-GR" smtClean="0"/>
              <a:t>ρ</a:t>
            </a:r>
            <a:r>
              <a:rPr lang="cs-CZ" smtClean="0"/>
              <a:t>Vg</a:t>
            </a:r>
          </a:p>
        </p:txBody>
      </p:sp>
      <p:sp>
        <p:nvSpPr>
          <p:cNvPr id="2560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20886B2-3E97-4528-95AF-0BFA49C6319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Vztlaková síla = </a:t>
            </a:r>
            <a:r>
              <a:rPr lang="el-GR" smtClean="0"/>
              <a:t>ρ</a:t>
            </a:r>
            <a:r>
              <a:rPr lang="cs-CZ" smtClean="0"/>
              <a:t>Vg</a:t>
            </a:r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F2A30D-9612-48C5-A39D-625BBEB91FC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Vztlaková síla = </a:t>
            </a:r>
            <a:r>
              <a:rPr lang="el-GR" smtClean="0"/>
              <a:t>ρ</a:t>
            </a:r>
            <a:r>
              <a:rPr lang="cs-CZ" smtClean="0"/>
              <a:t>Vg</a:t>
            </a:r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17ECDE-541A-40E3-A5DA-CFF0BF1383F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Archimédes jej spočítal na přesnost 3.1416 pomocí mnohostěnu vepsaného do kružnice</a:t>
            </a:r>
          </a:p>
        </p:txBody>
      </p:sp>
      <p:sp>
        <p:nvSpPr>
          <p:cNvPr id="3174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2033B8-5483-4D30-9928-E0CB999946B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Sir Isaac Newton</a:t>
            </a:r>
          </a:p>
        </p:txBody>
      </p:sp>
      <p:sp>
        <p:nvSpPr>
          <p:cNvPr id="3379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CC2AED5-8823-4580-A82A-1D3CA2D7268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Ponořil postupně do vody danou hmotnost čistého zlata a korunu. Objem vody, která vytekla, byl pokaždé jiný, z čehož vyvodil, že obě tělesa měla rozdílnou hustotu a tedy i jiné složení.</a:t>
            </a:r>
          </a:p>
        </p:txBody>
      </p:sp>
      <p:sp>
        <p:nvSpPr>
          <p:cNvPr id="3584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196096D-E6D5-49CB-9EB7-46759F7741F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Ponořil postupně do vody danou hmotnost čistého zlata a korunu. Objem vody, která vytekla, byl pokaždé jiný, z čehož vyvodil, že obě tělesa měla rozdílnou hustotu a tedy i jiné složení.</a:t>
            </a:r>
          </a:p>
        </p:txBody>
      </p:sp>
      <p:sp>
        <p:nvSpPr>
          <p:cNvPr id="3789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7344D89-4324-4F6B-BE86-5FEDD25C684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Princip páky</a:t>
            </a:r>
          </a:p>
        </p:txBody>
      </p:sp>
      <p:sp>
        <p:nvSpPr>
          <p:cNvPr id="3993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CD7A37-3C6A-4A74-AC56-A4015CAC97A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63B13-4F8C-44BD-9F9E-99DD38210298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0D74F-4994-4F99-B199-3D1A63D791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2600C-3E56-4DE0-BB02-A7834F90ECD8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4A133-BEF9-48E6-AA15-1815582DD1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9CCE0-E94E-4B02-839E-DB27AF6CFDDF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0C37A-4BD0-43AA-8F0E-75C8406AF1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FB624-A053-4F5A-8511-703088626F85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FAD34-3D22-4B49-B93E-3BE79CA19A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44452-DEDD-489F-9232-DDE27AC26C59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EA61B-B3DC-4A4E-B034-D8ED331237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24F4D-68E4-4EE1-B568-23DC1003F872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3F726-D64C-46AE-B506-92D6CBAD3D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C6ACD-B15A-4D56-BD08-6ED49015B89A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BEC74-4DC8-4AA0-A5BE-B654DB9DE3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F9985-CADA-4D09-83A9-EC50FCD6C752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B9257-6D98-451E-931E-8D46327E2F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86F8E-E0A9-46B0-ACA0-9018D0753E33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AEE61-3C5D-44D4-B494-F8E8CC4D8A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48D5C-D2EB-4D41-BA72-7D117787804D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3C442-F382-4014-B147-731E9A8C95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9CE40-BD84-4293-8F39-0350F25A5C22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5D81D-785C-48CD-B1AA-3A3348673F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9B8EDC-4108-4448-BDE0-DC20AEA834E9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BE202B-DF06-4A21-AE06-E7CF99CD32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gif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0888" y="2060575"/>
          <a:ext cx="7559675" cy="3671888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Seznámení s hlavními objevy Archiméda a jejich použití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Vztlaková síla, tíha, hustota, Archimédův zákon, plování těles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Fyzika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Ivana Gajdošová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doplňování myšlenkové mapy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nebo materiály SŠST Ústí nad Labem, Čelakovského 5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Archimédes a jeho objevy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9BF6430C-4E93-4A54-B417-55A38147295F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VY_32_INOVACE_11_211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261865F-997D-4612-BEBF-EE62360B5503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ovéPole 2"/>
          <p:cNvSpPr txBox="1">
            <a:spLocks noChangeArrowheads="1"/>
          </p:cNvSpPr>
          <p:nvPr/>
        </p:nvSpPr>
        <p:spPr bwMode="auto">
          <a:xfrm>
            <a:off x="1116013" y="2492375"/>
            <a:ext cx="68405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000" b="1">
                <a:solidFill>
                  <a:srgbClr val="002060"/>
                </a:solidFill>
                <a:latin typeface="Calibri" pitchFamily="34" charset="0"/>
              </a:rPr>
              <a:t>Archimédes a jeho objevy</a:t>
            </a:r>
            <a:endParaRPr lang="cs-CZ" sz="4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DD416D4-6D03-4BCB-A755-92319EFF1F62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Archimédes ze Syrakus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392" name="TextovéPole 3"/>
          <p:cNvSpPr txBox="1">
            <a:spLocks noChangeArrowheads="1"/>
          </p:cNvSpPr>
          <p:nvPr/>
        </p:nvSpPr>
        <p:spPr bwMode="auto">
          <a:xfrm>
            <a:off x="755650" y="1773238"/>
            <a:ext cx="568801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žil ve 3. století před naším letopočtem na Sicílii 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je pokládán za největšího vědce starověku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fyzik, matematik, astronom, vynálezce – ve starověku všechny vědy souhrnně spadaly pod filosofii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zemřel při římském obléhání Syrakus, na jejichž obranu vymyslel některé obranné a válečné stroje</a:t>
            </a:r>
          </a:p>
        </p:txBody>
      </p:sp>
      <p:sp>
        <p:nvSpPr>
          <p:cNvPr id="16393" name="Obdélník 10"/>
          <p:cNvSpPr>
            <a:spLocks noChangeArrowheads="1"/>
          </p:cNvSpPr>
          <p:nvPr/>
        </p:nvSpPr>
        <p:spPr bwMode="auto">
          <a:xfrm>
            <a:off x="6516688" y="5157788"/>
            <a:ext cx="1966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 1: Archimédes</a:t>
            </a:r>
          </a:p>
        </p:txBody>
      </p:sp>
      <p:pic>
        <p:nvPicPr>
          <p:cNvPr id="16394" name="Picture 2" descr="http://natureofmathematics.files.wordpress.com/2010/05/archimed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6688" y="1844675"/>
            <a:ext cx="2416175" cy="325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2784017D-D5CD-456A-B6AC-E90631E822A4}" type="slidenum">
              <a:rPr lang="cs-CZ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Archimédův zákon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440" name="TextovéPole 11"/>
          <p:cNvSpPr txBox="1">
            <a:spLocks noChangeArrowheads="1"/>
          </p:cNvSpPr>
          <p:nvPr/>
        </p:nvSpPr>
        <p:spPr bwMode="auto">
          <a:xfrm>
            <a:off x="323850" y="4581525"/>
            <a:ext cx="84963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alibri" pitchFamily="34" charset="0"/>
              </a:rPr>
              <a:t>Historická vsuvka: </a:t>
            </a:r>
          </a:p>
          <a:p>
            <a:r>
              <a:rPr lang="cs-CZ" sz="2000">
                <a:latin typeface="Calibri" pitchFamily="34" charset="0"/>
              </a:rPr>
              <a:t>Říká se, že Archimédes na princip tohoto zákona přišel, když se koupal a všiml si, že jeho ponořené tělo vytlačuje ven vodu – údajně ho to tak rozrušilo, že vyskočil z lázně a pobíhal po městě nahý s pokřikem „Heuréka“ („Objevil jsem“).</a:t>
            </a:r>
          </a:p>
        </p:txBody>
      </p:sp>
      <p:sp>
        <p:nvSpPr>
          <p:cNvPr id="18441" name="Obdélník 13"/>
          <p:cNvSpPr>
            <a:spLocks noChangeArrowheads="1"/>
          </p:cNvSpPr>
          <p:nvPr/>
        </p:nvSpPr>
        <p:spPr bwMode="auto">
          <a:xfrm>
            <a:off x="971550" y="2060575"/>
            <a:ext cx="6985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sz="2400">
                <a:solidFill>
                  <a:schemeClr val="tx2"/>
                </a:solidFill>
                <a:latin typeface="Calibri" pitchFamily="34" charset="0"/>
              </a:rPr>
              <a:t>„Těleso ponořené do kapaliny je nadlehčováno vztlakovou silou, rovnající se tíze kapaliny stejného objemu jako je ponořená část tělesa.“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539750" y="3548063"/>
            <a:ext cx="5472113" cy="706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solidFill>
                  <a:schemeClr val="tx2"/>
                </a:solidFill>
                <a:latin typeface="+mn-lt"/>
                <a:cs typeface="+mn-cs"/>
              </a:rPr>
              <a:t>Vztlaková síla            </a:t>
            </a:r>
            <a:r>
              <a:rPr lang="cs-CZ" sz="4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</a:t>
            </a:r>
            <a:r>
              <a:rPr lang="cs-CZ" sz="2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vz</a:t>
            </a:r>
            <a:r>
              <a:rPr lang="cs-CZ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= </a:t>
            </a:r>
            <a:r>
              <a:rPr lang="el-GR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ρ</a:t>
            </a:r>
            <a:r>
              <a:rPr lang="cs-CZ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.</a:t>
            </a:r>
            <a:r>
              <a:rPr lang="cs-CZ" sz="4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g.V</a:t>
            </a:r>
            <a:endParaRPr lang="cs-CZ" sz="4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CAC740A-F975-4CC9-B4BA-1F9CF8C8B6F4}" type="slidenum">
              <a:rPr lang="cs-CZ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63713" y="1084263"/>
            <a:ext cx="6118225" cy="458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8" name="TextovéPole 2"/>
          <p:cNvSpPr txBox="1">
            <a:spLocks noChangeArrowheads="1"/>
          </p:cNvSpPr>
          <p:nvPr/>
        </p:nvSpPr>
        <p:spPr bwMode="auto">
          <a:xfrm>
            <a:off x="1763713" y="5589588"/>
            <a:ext cx="72723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2: Hydrostatický vztlak drží muže na hladině Mrtvého moře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E8EF17D-13C9-491B-800C-593B80A66C32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2533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468313" y="1484313"/>
            <a:ext cx="8280400" cy="4062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atin typeface="+mn-lt"/>
                <a:cs typeface="+mn-cs"/>
              </a:rPr>
              <a:t>Podle velikosti tíhové síly G a vztlakové síly F mohou nastat tyto případy: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b="1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b="1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Tíha tělesa bude větší než vztlaková síla            G &gt; F     těleso klesne ke dnu      </a:t>
            </a:r>
            <a:r>
              <a:rPr lang="cs-CZ" dirty="0">
                <a:latin typeface="+mn-lt"/>
                <a:cs typeface="+mn-cs"/>
              </a:rPr>
              <a:t>(hustota tělesa </a:t>
            </a:r>
            <a:r>
              <a:rPr lang="cs-CZ" b="1" dirty="0">
                <a:latin typeface="+mn-lt"/>
                <a:cs typeface="+mn-cs"/>
              </a:rPr>
              <a:t>&gt; </a:t>
            </a:r>
            <a:r>
              <a:rPr lang="cs-CZ" dirty="0">
                <a:latin typeface="+mn-lt"/>
                <a:cs typeface="+mn-cs"/>
              </a:rPr>
              <a:t>hustota kapaliny)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cs-CZ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Tíha tělesa a vztlaková síla budou stejné           G = F     těleso se v kapalině 					                 bude vznášet                                                                                                                           </a:t>
            </a:r>
            <a:r>
              <a:rPr lang="cs-CZ" dirty="0">
                <a:latin typeface="+mn-lt"/>
                <a:cs typeface="+mn-cs"/>
              </a:rPr>
              <a:t>(hustota </a:t>
            </a:r>
            <a:r>
              <a:rPr lang="cs-CZ" dirty="0">
                <a:latin typeface="+mn-lt"/>
                <a:cs typeface="+mn-cs"/>
              </a:rPr>
              <a:t>tělesa </a:t>
            </a:r>
            <a:r>
              <a:rPr lang="cs-CZ" b="1" dirty="0">
                <a:latin typeface="+mn-lt"/>
                <a:cs typeface="+mn-cs"/>
              </a:rPr>
              <a:t>= </a:t>
            </a:r>
            <a:r>
              <a:rPr lang="cs-CZ" dirty="0">
                <a:latin typeface="+mn-lt"/>
                <a:cs typeface="+mn-cs"/>
              </a:rPr>
              <a:t>hustota </a:t>
            </a:r>
            <a:r>
              <a:rPr lang="cs-CZ" dirty="0">
                <a:latin typeface="+mn-lt"/>
                <a:cs typeface="+mn-cs"/>
              </a:rPr>
              <a:t>kapaliny)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Tíha tělesa bude menší než vztlaková síla          G &lt; F    těleso bude stoupat 					                vzhůru k volnému povrchu                                                                                                  </a:t>
            </a:r>
            <a:r>
              <a:rPr lang="cs-CZ" dirty="0">
                <a:latin typeface="+mn-lt"/>
                <a:cs typeface="+mn-cs"/>
              </a:rPr>
              <a:t>(hustota </a:t>
            </a:r>
            <a:r>
              <a:rPr lang="cs-CZ" dirty="0">
                <a:latin typeface="+mn-lt"/>
                <a:cs typeface="+mn-cs"/>
              </a:rPr>
              <a:t>tělesa </a:t>
            </a:r>
            <a:r>
              <a:rPr lang="cs-CZ" b="1" dirty="0">
                <a:latin typeface="+mn-lt"/>
                <a:cs typeface="+mn-cs"/>
              </a:rPr>
              <a:t>&lt;</a:t>
            </a:r>
            <a:r>
              <a:rPr lang="cs-CZ" b="1" dirty="0">
                <a:latin typeface="+mn-lt"/>
                <a:cs typeface="+mn-cs"/>
              </a:rPr>
              <a:t> </a:t>
            </a:r>
            <a:r>
              <a:rPr lang="cs-CZ" dirty="0">
                <a:latin typeface="+mn-lt"/>
                <a:cs typeface="+mn-cs"/>
              </a:rPr>
              <a:t>hustota kapaliny)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cs-CZ" b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62FB4FC-679B-4E7C-B30D-76918AB45A91}" type="slidenum">
              <a:rPr lang="cs-CZ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4581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1547813" y="1844675"/>
            <a:ext cx="1282700" cy="2016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779838" y="1844675"/>
            <a:ext cx="1296987" cy="2016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011863" y="1844675"/>
            <a:ext cx="1296987" cy="2016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586" name="TextovéPole 12"/>
          <p:cNvSpPr txBox="1">
            <a:spLocks noChangeArrowheads="1"/>
          </p:cNvSpPr>
          <p:nvPr/>
        </p:nvSpPr>
        <p:spPr bwMode="auto">
          <a:xfrm>
            <a:off x="1516063" y="1176338"/>
            <a:ext cx="6048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latin typeface="Calibri" pitchFamily="34" charset="0"/>
              </a:rPr>
              <a:t>Doplňte správná znaménka do vztahů</a:t>
            </a:r>
          </a:p>
        </p:txBody>
      </p:sp>
      <p:sp>
        <p:nvSpPr>
          <p:cNvPr id="24587" name="TextovéPole 13"/>
          <p:cNvSpPr txBox="1">
            <a:spLocks noChangeArrowheads="1"/>
          </p:cNvSpPr>
          <p:nvPr/>
        </p:nvSpPr>
        <p:spPr bwMode="auto">
          <a:xfrm>
            <a:off x="1547813" y="4221163"/>
            <a:ext cx="12827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800">
                <a:latin typeface="Calibri" pitchFamily="34" charset="0"/>
              </a:rPr>
              <a:t>ρ</a:t>
            </a:r>
            <a:r>
              <a:rPr lang="cs-CZ" sz="2800" baseline="-25000">
                <a:latin typeface="Calibri" pitchFamily="34" charset="0"/>
              </a:rPr>
              <a:t>T</a:t>
            </a:r>
            <a:r>
              <a:rPr lang="cs-CZ" sz="2800">
                <a:latin typeface="Calibri" pitchFamily="34" charset="0"/>
              </a:rPr>
              <a:t>      </a:t>
            </a:r>
            <a:r>
              <a:rPr lang="el-GR" sz="2800">
                <a:latin typeface="Calibri" pitchFamily="34" charset="0"/>
              </a:rPr>
              <a:t>ρ</a:t>
            </a:r>
            <a:r>
              <a:rPr lang="cs-CZ" sz="2800" baseline="-25000">
                <a:latin typeface="Calibri" pitchFamily="34" charset="0"/>
              </a:rPr>
              <a:t>K</a:t>
            </a:r>
            <a:endParaRPr lang="cs-CZ" sz="2800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24588" name="TextovéPole 15"/>
          <p:cNvSpPr txBox="1">
            <a:spLocks noChangeArrowheads="1"/>
          </p:cNvSpPr>
          <p:nvPr/>
        </p:nvSpPr>
        <p:spPr bwMode="auto">
          <a:xfrm>
            <a:off x="3768725" y="4221163"/>
            <a:ext cx="12954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800">
                <a:latin typeface="Calibri" pitchFamily="34" charset="0"/>
              </a:rPr>
              <a:t>ρ</a:t>
            </a:r>
            <a:r>
              <a:rPr lang="cs-CZ" sz="2800" baseline="-25000">
                <a:latin typeface="Calibri" pitchFamily="34" charset="0"/>
              </a:rPr>
              <a:t>T</a:t>
            </a:r>
            <a:r>
              <a:rPr lang="cs-CZ" sz="2800">
                <a:latin typeface="Calibri" pitchFamily="34" charset="0"/>
              </a:rPr>
              <a:t>      </a:t>
            </a:r>
            <a:r>
              <a:rPr lang="el-GR" sz="2800">
                <a:latin typeface="Calibri" pitchFamily="34" charset="0"/>
              </a:rPr>
              <a:t>ρ</a:t>
            </a:r>
            <a:r>
              <a:rPr lang="cs-CZ" sz="2800" baseline="-25000">
                <a:latin typeface="Calibri" pitchFamily="34" charset="0"/>
              </a:rPr>
              <a:t>K</a:t>
            </a:r>
            <a:endParaRPr lang="cs-CZ" sz="2800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24589" name="TextovéPole 16"/>
          <p:cNvSpPr txBox="1">
            <a:spLocks noChangeArrowheads="1"/>
          </p:cNvSpPr>
          <p:nvPr/>
        </p:nvSpPr>
        <p:spPr bwMode="auto">
          <a:xfrm>
            <a:off x="6094413" y="4222750"/>
            <a:ext cx="17176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800">
                <a:latin typeface="Calibri" pitchFamily="34" charset="0"/>
              </a:rPr>
              <a:t>ρ</a:t>
            </a:r>
            <a:r>
              <a:rPr lang="cs-CZ" sz="2800" baseline="-25000">
                <a:latin typeface="Calibri" pitchFamily="34" charset="0"/>
              </a:rPr>
              <a:t>T</a:t>
            </a:r>
            <a:r>
              <a:rPr lang="cs-CZ" sz="2800">
                <a:latin typeface="Calibri" pitchFamily="34" charset="0"/>
              </a:rPr>
              <a:t>      </a:t>
            </a:r>
            <a:r>
              <a:rPr lang="el-GR" sz="2800">
                <a:latin typeface="Calibri" pitchFamily="34" charset="0"/>
              </a:rPr>
              <a:t>ρ</a:t>
            </a:r>
            <a:r>
              <a:rPr lang="cs-CZ" sz="2800" baseline="-25000">
                <a:latin typeface="Calibri" pitchFamily="34" charset="0"/>
              </a:rPr>
              <a:t>K</a:t>
            </a:r>
            <a:endParaRPr lang="cs-CZ" sz="2800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20" name="Vývojový diagram: spojnice 19"/>
          <p:cNvSpPr/>
          <p:nvPr/>
        </p:nvSpPr>
        <p:spPr>
          <a:xfrm>
            <a:off x="2339975" y="3429000"/>
            <a:ext cx="360363" cy="360363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3924300" y="1916113"/>
            <a:ext cx="431800" cy="433387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6443663" y="2708275"/>
            <a:ext cx="360362" cy="360363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593" name="TextovéPole 2"/>
          <p:cNvSpPr txBox="1">
            <a:spLocks noChangeArrowheads="1"/>
          </p:cNvSpPr>
          <p:nvPr/>
        </p:nvSpPr>
        <p:spPr bwMode="auto">
          <a:xfrm>
            <a:off x="468313" y="1268413"/>
            <a:ext cx="18716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ÚKOL: 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8C3B3F1A-E5A6-4990-A75B-0BAAFFADD5C3}" type="slidenum">
              <a:rPr lang="cs-CZ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6629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TextovéPole 2"/>
          <p:cNvSpPr txBox="1">
            <a:spLocks noChangeArrowheads="1"/>
          </p:cNvSpPr>
          <p:nvPr/>
        </p:nvSpPr>
        <p:spPr bwMode="auto">
          <a:xfrm>
            <a:off x="431800" y="1484313"/>
            <a:ext cx="828040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 2) Ve vodě o hustotě 1000 kg . m³ je ponořené těleso, které má objem 0,5 m³. Jak velká  vztlaková  síla působí na těleso, je-li zcela ponořeno? (dosaďte  g = 10 m/s²) </a:t>
            </a:r>
          </a:p>
          <a:p>
            <a:endParaRPr lang="cs-CZ" sz="2800">
              <a:latin typeface="Calibri" pitchFamily="34" charset="0"/>
            </a:endParaRPr>
          </a:p>
          <a:p>
            <a:endParaRPr lang="cs-CZ" sz="2800">
              <a:solidFill>
                <a:srgbClr val="FF0000"/>
              </a:solidFill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22B1283-1E9E-4B29-B94C-DF1168345423}" type="slidenum">
              <a:rPr lang="cs-CZ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867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9" name="TextovéPole 2"/>
          <p:cNvSpPr txBox="1">
            <a:spLocks noChangeArrowheads="1"/>
          </p:cNvSpPr>
          <p:nvPr/>
        </p:nvSpPr>
        <p:spPr bwMode="auto">
          <a:xfrm>
            <a:off x="431800" y="1484313"/>
            <a:ext cx="82804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</a:t>
            </a:r>
            <a:r>
              <a:rPr lang="cs-CZ" sz="2800">
                <a:latin typeface="Calibri" pitchFamily="34" charset="0"/>
              </a:rPr>
              <a:t>Ve vodě o hustotě 1000 kg . m³ je ponořené těleso, které má objem 0,5 m³. Jak velká  vztlaková  síla působí na těleso, je-li zcela ponořeno? (dosaďte  g = 10 m/s²) </a:t>
            </a:r>
          </a:p>
          <a:p>
            <a:endParaRPr lang="cs-CZ" sz="2800">
              <a:latin typeface="Calibri" pitchFamily="34" charset="0"/>
            </a:endParaRPr>
          </a:p>
          <a:p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F = </a:t>
            </a:r>
            <a:r>
              <a:rPr lang="el-GR" sz="2800">
                <a:solidFill>
                  <a:srgbClr val="FF0000"/>
                </a:solidFill>
                <a:latin typeface="Calibri" pitchFamily="34" charset="0"/>
              </a:rPr>
              <a:t>ρ</a:t>
            </a:r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.g.V</a:t>
            </a:r>
          </a:p>
          <a:p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F= 1000.10.0,5</a:t>
            </a:r>
          </a:p>
          <a:p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F = </a:t>
            </a:r>
            <a:r>
              <a:rPr lang="cs-CZ" sz="2800" u="sng">
                <a:solidFill>
                  <a:srgbClr val="FF0000"/>
                </a:solidFill>
                <a:latin typeface="Calibri" pitchFamily="34" charset="0"/>
              </a:rPr>
              <a:t>5 000 N</a:t>
            </a:r>
          </a:p>
          <a:p>
            <a:endParaRPr lang="cs-CZ" sz="2800">
              <a:solidFill>
                <a:srgbClr val="FF0000"/>
              </a:solidFill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AE64D12-A90B-4280-92F3-BA1E6D994357}" type="slidenum">
              <a:rPr lang="cs-CZ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25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7" name="TextovéPole 9"/>
          <p:cNvSpPr txBox="1">
            <a:spLocks noChangeArrowheads="1"/>
          </p:cNvSpPr>
          <p:nvPr/>
        </p:nvSpPr>
        <p:spPr bwMode="auto">
          <a:xfrm>
            <a:off x="1187450" y="1074738"/>
            <a:ext cx="54721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000" b="1">
                <a:solidFill>
                  <a:schemeClr val="tx2"/>
                </a:solidFill>
                <a:latin typeface="Calibri" pitchFamily="34" charset="0"/>
              </a:rPr>
              <a:t>Číslo </a:t>
            </a:r>
            <a:r>
              <a:rPr lang="el-GR" sz="4000" b="1">
                <a:solidFill>
                  <a:schemeClr val="tx2"/>
                </a:solidFill>
                <a:latin typeface="Calibri" pitchFamily="34" charset="0"/>
              </a:rPr>
              <a:t>π</a:t>
            </a:r>
            <a:endParaRPr lang="cs-CZ" sz="4000" b="1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30728" name="TextovéPole 3"/>
          <p:cNvSpPr txBox="1">
            <a:spLocks noChangeArrowheads="1"/>
          </p:cNvSpPr>
          <p:nvPr/>
        </p:nvSpPr>
        <p:spPr bwMode="auto">
          <a:xfrm>
            <a:off x="755650" y="1773238"/>
            <a:ext cx="792003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pí je konstanta udávající poměr obvodu kruhu k jeho průměru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v matematice i fyzice má velký význam, je součástí mnoha rovnic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dříve bylo vyjádřeno zlomkem </a:t>
            </a:r>
          </a:p>
        </p:txBody>
      </p:sp>
      <p:sp>
        <p:nvSpPr>
          <p:cNvPr id="30729" name="Obdélník 11"/>
          <p:cNvSpPr>
            <a:spLocks noChangeArrowheads="1"/>
          </p:cNvSpPr>
          <p:nvPr/>
        </p:nvSpPr>
        <p:spPr bwMode="auto">
          <a:xfrm>
            <a:off x="2195513" y="3716338"/>
            <a:ext cx="53292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chemeClr val="tx2"/>
                </a:solidFill>
                <a:latin typeface="Calibri" pitchFamily="34" charset="0"/>
              </a:rPr>
              <a:t>22/7</a:t>
            </a:r>
            <a:endParaRPr lang="cs-CZ" sz="2400">
              <a:latin typeface="Calibri" pitchFamily="34" charset="0"/>
            </a:endParaRPr>
          </a:p>
        </p:txBody>
      </p:sp>
      <p:sp>
        <p:nvSpPr>
          <p:cNvPr id="30730" name="Obdélník 12"/>
          <p:cNvSpPr>
            <a:spLocks noChangeArrowheads="1"/>
          </p:cNvSpPr>
          <p:nvPr/>
        </p:nvSpPr>
        <p:spPr bwMode="auto">
          <a:xfrm>
            <a:off x="827088" y="5013325"/>
            <a:ext cx="76327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Archimédes jej spočítal na přesnost 3.1416 pomocí mnohostěnu vepsaného do kružnice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95F4D588-C999-45DD-86CB-12EFDE9CDA02}" type="slidenum">
              <a:rPr lang="cs-CZ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2773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Archimédovo tepelné zařízení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2776" name="TextovéPole 3"/>
          <p:cNvSpPr txBox="1">
            <a:spLocks noChangeArrowheads="1"/>
          </p:cNvSpPr>
          <p:nvPr/>
        </p:nvSpPr>
        <p:spPr bwMode="auto">
          <a:xfrm>
            <a:off x="755650" y="1773238"/>
            <a:ext cx="475297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podle antických historiků zapaloval při obléhání Syrakus Archimédes lodě na dálku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Calibri" pitchFamily="34" charset="0"/>
              </a:rPr>
              <a:t> dodnes se diskutuje o tom, jak to dělal, je však pravděpodobné, že </a:t>
            </a:r>
            <a:r>
              <a:rPr lang="cs-CZ" sz="2400"/>
              <a:t>                </a:t>
            </a:r>
            <a:r>
              <a:rPr lang="cs-CZ" sz="2400">
                <a:latin typeface="Calibri" pitchFamily="34" charset="0"/>
              </a:rPr>
              <a:t>k tomu využil systému zrcadel, jimiž soustředil sluneční paprsky</a:t>
            </a:r>
          </a:p>
        </p:txBody>
      </p:sp>
      <p:sp>
        <p:nvSpPr>
          <p:cNvPr id="32777" name="Obdélník 10"/>
          <p:cNvSpPr>
            <a:spLocks noChangeArrowheads="1"/>
          </p:cNvSpPr>
          <p:nvPr/>
        </p:nvSpPr>
        <p:spPr bwMode="auto">
          <a:xfrm>
            <a:off x="5502275" y="5013325"/>
            <a:ext cx="3641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3: Archimédovo zápalné zařízení</a:t>
            </a:r>
          </a:p>
        </p:txBody>
      </p:sp>
      <p:pic>
        <p:nvPicPr>
          <p:cNvPr id="32778" name="Picture 2" descr="Soubor:Archimedovo tepelne zaruzeni 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0425" y="1341438"/>
            <a:ext cx="28575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4EE48323-C774-463C-B802-53BCAA13BA0C}" type="slidenum">
              <a:rPr lang="cs-CZ"/>
              <a:pPr>
                <a:defRPr/>
              </a:pPr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4821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3" name="TextovéPole 3"/>
          <p:cNvSpPr txBox="1">
            <a:spLocks noChangeArrowheads="1"/>
          </p:cNvSpPr>
          <p:nvPr/>
        </p:nvSpPr>
        <p:spPr bwMode="auto">
          <a:xfrm>
            <a:off x="684213" y="1196975"/>
            <a:ext cx="7920037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Král, na jehož dvoře Archimédes žil, dal svému zlatníku určitou hmotnost zlata, aby mu z ní zhotovil korunu. Dostal korunu o stejné hmotnosti, jakou měl kus zlata, přesto zlatníka podezříval z toho, že využil jen část zlata a vmíchal do něj levnější kovy.</a:t>
            </a:r>
          </a:p>
          <a:p>
            <a:r>
              <a:rPr lang="cs-CZ" sz="2400">
                <a:latin typeface="Calibri" pitchFamily="34" charset="0"/>
              </a:rPr>
              <a:t>Zavolal si proto Archiméda, který pomocí znalosti Archimédova zákonu zjistil, že v koruně opravdu příměs byla. Jak na to mohl přijít?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9B6863CA-F0DC-44C4-8AA2-F5D11A0BFB67}" type="slidenum">
              <a:rPr lang="cs-CZ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6869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TextovéPole 3"/>
          <p:cNvSpPr txBox="1">
            <a:spLocks noChangeArrowheads="1"/>
          </p:cNvSpPr>
          <p:nvPr/>
        </p:nvSpPr>
        <p:spPr bwMode="auto">
          <a:xfrm>
            <a:off x="684213" y="1196975"/>
            <a:ext cx="7920037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Král, na jehož dvoře Archimédes žil, dal svému zlatníku určitou hmotnost zlata, aby mu z ní zhotovil korunu. Dostal korunu o stejné hmotnosti, jakou měl kus zlata, přesto zlatníka podezříval z toho, že využil jen část zlata a vmíchal do něj levnější kovy.</a:t>
            </a:r>
          </a:p>
          <a:p>
            <a:r>
              <a:rPr lang="cs-CZ" sz="2400">
                <a:latin typeface="Calibri" pitchFamily="34" charset="0"/>
              </a:rPr>
              <a:t>Zavolal si proto Archiméda, který pomocí znalosti Archimédova zákonu zjistil, že v koruně opravdu příměs byla. Jak na to mohl přijít?</a:t>
            </a:r>
          </a:p>
        </p:txBody>
      </p:sp>
      <p:sp>
        <p:nvSpPr>
          <p:cNvPr id="36872" name="Obdélník 13"/>
          <p:cNvSpPr>
            <a:spLocks noChangeArrowheads="1"/>
          </p:cNvSpPr>
          <p:nvPr/>
        </p:nvSpPr>
        <p:spPr bwMode="auto">
          <a:xfrm>
            <a:off x="684213" y="4292600"/>
            <a:ext cx="5256212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Ponořil postupně do vody danou hmotnost čistého zlata a korunu. Objem vody, která vytekla, byl pokaždé jiný, z čehož vyvodil, že obě tělesa měla rozdílnou hustotu a tedy i jiné složení.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Mimochodem, zlatník byl podle legendy popraven.</a:t>
            </a:r>
          </a:p>
        </p:txBody>
      </p:sp>
      <p:pic>
        <p:nvPicPr>
          <p:cNvPr id="36873" name="Picture 2" descr="Soubor:Archimedes water balanc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04025" y="3860800"/>
            <a:ext cx="151288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4" name="Obdélník 16"/>
          <p:cNvSpPr>
            <a:spLocks noChangeArrowheads="1"/>
          </p:cNvSpPr>
          <p:nvPr/>
        </p:nvSpPr>
        <p:spPr bwMode="auto">
          <a:xfrm>
            <a:off x="5867400" y="5732463"/>
            <a:ext cx="37099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>
                <a:latin typeface="Calibri" pitchFamily="34" charset="0"/>
              </a:rPr>
              <a:t>Obr. 4: Alternativa pokusu s korunou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1D17234E-FABF-4B01-A05B-99559071606D}" type="slidenum">
              <a:rPr lang="cs-CZ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891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68413"/>
            <a:ext cx="73453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Další z Archimédových objevů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8920" name="Obdélník 10"/>
          <p:cNvSpPr>
            <a:spLocks noChangeArrowheads="1"/>
          </p:cNvSpPr>
          <p:nvPr/>
        </p:nvSpPr>
        <p:spPr bwMode="auto">
          <a:xfrm>
            <a:off x="1116013" y="4652963"/>
            <a:ext cx="36417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5: Princip páky, jež využíváme např. při otevírání plechovky</a:t>
            </a:r>
          </a:p>
        </p:txBody>
      </p:sp>
      <p:pic>
        <p:nvPicPr>
          <p:cNvPr id="38921" name="Picture 2" descr="Soubor:Drinking can ring-pull ta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58888" y="2636838"/>
            <a:ext cx="2971800" cy="197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2" name="Picture 4" descr="Soubor:Archimedes-screw one-screw-threads with-ball 3D-view animated small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51500" y="2924175"/>
            <a:ext cx="190500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3" name="Obdélník 13"/>
          <p:cNvSpPr>
            <a:spLocks noChangeArrowheads="1"/>
          </p:cNvSpPr>
          <p:nvPr/>
        </p:nvSpPr>
        <p:spPr bwMode="auto">
          <a:xfrm>
            <a:off x="5508625" y="4365625"/>
            <a:ext cx="29511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6: Archimédův šroub, který čerpá vodu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EAE7919-B1AE-448D-AF56-5AAF3E219FD7}" type="slidenum">
              <a:rPr lang="cs-CZ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09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7" name="TextovéPole 4"/>
          <p:cNvSpPr txBox="1">
            <a:spLocks noChangeArrowheads="1"/>
          </p:cNvSpPr>
          <p:nvPr/>
        </p:nvSpPr>
        <p:spPr bwMode="auto">
          <a:xfrm>
            <a:off x="777875" y="1484313"/>
            <a:ext cx="8186738" cy="480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Použité zdroje: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Obr.1: AUTOR NEUVEDEN. </a:t>
            </a:r>
            <a:r>
              <a:rPr lang="cs-CZ" i="1">
                <a:latin typeface="Calibri" pitchFamily="34" charset="0"/>
              </a:rPr>
              <a:t>Nature Of Mathematics</a:t>
            </a:r>
            <a:r>
              <a:rPr lang="cs-CZ">
                <a:latin typeface="Calibri" pitchFamily="34" charset="0"/>
              </a:rPr>
              <a:t> [online]. [cit. 22.8.2013]. Dostupný na WWW: http://natureofmathematics.wordpress.com/lecture-notes/archimedes/ </a:t>
            </a:r>
          </a:p>
          <a:p>
            <a:r>
              <a:rPr lang="cs-CZ">
                <a:latin typeface="Calibri" pitchFamily="34" charset="0"/>
              </a:rPr>
              <a:t>Obr. 2: AUTOR NEZNÁMÝ. wikipedia [online]. [cit. 25.8.2013]. Dostupný na WWW: http://cs.wikipedia.org/wiki/Soubor:Dead_sea_newspaper.jpg</a:t>
            </a:r>
          </a:p>
          <a:p>
            <a:r>
              <a:rPr lang="cs-CZ">
                <a:latin typeface="Calibri" pitchFamily="34" charset="0"/>
              </a:rPr>
              <a:t>Obr. 3: RINDAHL, Finn. </a:t>
            </a:r>
            <a:r>
              <a:rPr lang="cs-CZ" i="1">
                <a:latin typeface="Calibri" pitchFamily="34" charset="0"/>
              </a:rPr>
              <a:t>Wikipedia.cz</a:t>
            </a:r>
            <a:r>
              <a:rPr lang="cs-CZ">
                <a:latin typeface="Calibri" pitchFamily="34" charset="0"/>
              </a:rPr>
              <a:t> [online]. [cit. 22.8.2013]. Dostupný na WWW: http://cs.wikipedia.org/wiki/Soubor:Archimedovo_tepelne_zaruzeni_2.png </a:t>
            </a:r>
          </a:p>
          <a:p>
            <a:r>
              <a:rPr lang="cs-CZ">
                <a:latin typeface="Calibri" pitchFamily="34" charset="0"/>
              </a:rPr>
              <a:t>Obr. 4: AUTOR NEUVEDEN. </a:t>
            </a:r>
            <a:r>
              <a:rPr lang="cs-CZ" i="1">
                <a:latin typeface="Calibri" pitchFamily="34" charset="0"/>
              </a:rPr>
              <a:t>Wikipedia.cz</a:t>
            </a:r>
            <a:r>
              <a:rPr lang="cs-CZ">
                <a:latin typeface="Calibri" pitchFamily="34" charset="0"/>
              </a:rPr>
              <a:t> [online]. [cit. 22.8.2013]. Dostupný na WWW: http://cs.wikipedia.org/wiki/Soubor:Archimedes_water_balance.gif </a:t>
            </a:r>
          </a:p>
          <a:p>
            <a:r>
              <a:rPr lang="cs-CZ">
                <a:latin typeface="Calibri" pitchFamily="34" charset="0"/>
              </a:rPr>
              <a:t>Obr. 5: ANDRÉ, Marcos. </a:t>
            </a:r>
            <a:r>
              <a:rPr lang="cs-CZ" i="1">
                <a:latin typeface="Calibri" pitchFamily="34" charset="0"/>
              </a:rPr>
              <a:t>Wikipedia.cz</a:t>
            </a:r>
            <a:r>
              <a:rPr lang="cs-CZ">
                <a:latin typeface="Calibri" pitchFamily="34" charset="0"/>
              </a:rPr>
              <a:t> [online]. [cit. 22.8.2013]. Dostupný na WWW: http://cs.wikipedia.org/wiki/Soubor:Drinking_can_ring-pull_tab.jpg </a:t>
            </a:r>
          </a:p>
          <a:p>
            <a:r>
              <a:rPr lang="cs-CZ">
                <a:latin typeface="Calibri" pitchFamily="34" charset="0"/>
              </a:rPr>
              <a:t>Obr.6: AUTOR NEUVEDEN. </a:t>
            </a:r>
            <a:r>
              <a:rPr lang="cs-CZ" i="1">
                <a:latin typeface="Calibri" pitchFamily="34" charset="0"/>
              </a:rPr>
              <a:t>Wikipedia.cz</a:t>
            </a:r>
            <a:r>
              <a:rPr lang="cs-CZ">
                <a:latin typeface="Calibri" pitchFamily="34" charset="0"/>
              </a:rPr>
              <a:t> [online]. [cit. 22.8.2013]. Dostupný na WWW: http://cs.wikipedia.org/wiki/Soubor:Archimedes-screw_one-screw-threads_with-ball_3D-view_animated_small.gif 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8EF94374-373F-471A-AE56-E44427A98606}" type="slidenum">
              <a:rPr lang="cs-CZ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9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1" name="TextovéPole 4"/>
          <p:cNvSpPr txBox="1">
            <a:spLocks noChangeArrowheads="1"/>
          </p:cNvSpPr>
          <p:nvPr/>
        </p:nvSpPr>
        <p:spPr bwMode="auto">
          <a:xfrm>
            <a:off x="777875" y="1484313"/>
            <a:ext cx="8186738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Použité zdroje: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SVOBODA, E. a kol. </a:t>
            </a:r>
            <a:r>
              <a:rPr lang="cs-CZ" i="1">
                <a:latin typeface="Calibri" pitchFamily="34" charset="0"/>
              </a:rPr>
              <a:t>Přehled středoškolské fyziky</a:t>
            </a:r>
            <a:r>
              <a:rPr lang="cs-CZ">
                <a:latin typeface="Calibri" pitchFamily="34" charset="0"/>
              </a:rPr>
              <a:t>. Praha: Prometheus, 1996, ISBN 80-7196-006-3. </a:t>
            </a:r>
          </a:p>
          <a:p>
            <a:r>
              <a:rPr lang="cs-CZ">
                <a:latin typeface="Calibri" pitchFamily="34" charset="0"/>
              </a:rPr>
              <a:t>AUTOR NEUVEDEN. </a:t>
            </a:r>
            <a:r>
              <a:rPr lang="cs-CZ" i="1">
                <a:latin typeface="Calibri" pitchFamily="34" charset="0"/>
              </a:rPr>
              <a:t>Archimédés</a:t>
            </a:r>
            <a:r>
              <a:rPr lang="cs-CZ">
                <a:latin typeface="Calibri" pitchFamily="34" charset="0"/>
              </a:rPr>
              <a:t> [online]. [cit. 23.8.2013]. Dostupný na WWW: http://cs.wikipedia.org/wiki/Archim%C3%A9d%C3%A9s </a:t>
            </a:r>
          </a:p>
          <a:p>
            <a:r>
              <a:rPr lang="cs-CZ">
                <a:latin typeface="Calibri" pitchFamily="34" charset="0"/>
              </a:rPr>
              <a:t>AUTOR NEUVEDEN. </a:t>
            </a:r>
            <a:r>
              <a:rPr lang="cs-CZ" i="1">
                <a:latin typeface="Calibri" pitchFamily="34" charset="0"/>
              </a:rPr>
              <a:t>Pí (číslo)</a:t>
            </a:r>
            <a:r>
              <a:rPr lang="cs-CZ">
                <a:latin typeface="Calibri" pitchFamily="34" charset="0"/>
              </a:rPr>
              <a:t> [online]. [cit. 23.8.2013]. Dostupný na WWW: http://cs.wikipedia.org/wiki/P%C3%AD_%28%C4%8D%C3%ADslo%29 </a:t>
            </a:r>
          </a:p>
          <a:p>
            <a:r>
              <a:rPr lang="cs-CZ">
                <a:latin typeface="Calibri" pitchFamily="34" charset="0"/>
              </a:rPr>
              <a:t>AUTOR NEUVEDEN. </a:t>
            </a:r>
            <a:r>
              <a:rPr lang="cs-CZ" i="1">
                <a:latin typeface="Calibri" pitchFamily="34" charset="0"/>
              </a:rPr>
              <a:t>Archimédův zákon</a:t>
            </a:r>
            <a:r>
              <a:rPr lang="cs-CZ">
                <a:latin typeface="Calibri" pitchFamily="34" charset="0"/>
              </a:rPr>
              <a:t> [online]. [cit. 23.8.2013]. Dostupný na WWW: http://cs.wikipedia.org/wiki/Archim%C3%A9d%C5%AFv_z%C3%A1kon 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1520</TotalTime>
  <Words>1181</Words>
  <Application>Microsoft Office PowerPoint</Application>
  <PresentationFormat>On-screen Show (4:3)</PresentationFormat>
  <Paragraphs>161</Paragraphs>
  <Slides>16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Calibri</vt:lpstr>
      <vt:lpstr>Arial</vt:lpstr>
      <vt:lpstr>Times New Roman</vt:lpstr>
      <vt:lpstr>Book Antiqua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197</cp:revision>
  <dcterms:created xsi:type="dcterms:W3CDTF">2010-11-01T23:40:31Z</dcterms:created>
  <dcterms:modified xsi:type="dcterms:W3CDTF">2013-09-17T17:23:36Z</dcterms:modified>
</cp:coreProperties>
</file>