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70" r:id="rId5"/>
    <p:sldId id="273" r:id="rId6"/>
    <p:sldId id="281" r:id="rId7"/>
    <p:sldId id="271" r:id="rId8"/>
    <p:sldId id="275" r:id="rId9"/>
    <p:sldId id="274" r:id="rId10"/>
    <p:sldId id="278" r:id="rId11"/>
    <p:sldId id="277" r:id="rId12"/>
    <p:sldId id="280" r:id="rId13"/>
    <p:sldId id="279" r:id="rId14"/>
    <p:sldId id="269" r:id="rId15"/>
    <p:sldId id="282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2283F"/>
    <a:srgbClr val="EA851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05B0AAE-7741-415D-88AA-C74B056D502E}" type="datetimeFigureOut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202571C-B186-4A7C-A129-1424E8A448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Sir Isaac Newton</a:t>
            </a:r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92B6312-B5B7-4E00-BA02-B62AC48F093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Difuze přes polopropustnou membránu</a:t>
            </a:r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EB54390-F380-4DE3-90CE-FC49F7DD520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Difuze přes polopropustnou membránu</a:t>
            </a:r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76D7E89-9113-4C43-A10E-A753904146A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2: Pohyb vody při osmóze</a:t>
            </a:r>
          </a:p>
        </p:txBody>
      </p:sp>
      <p:sp>
        <p:nvSpPr>
          <p:cNvPr id="2355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6672B94-4985-4ECC-A9F7-DC9644C4CC5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2: Simulace Brownova pohybu pěti částic</a:t>
            </a:r>
          </a:p>
        </p:txBody>
      </p:sp>
      <p:sp>
        <p:nvSpPr>
          <p:cNvPr id="2560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B261D6E-9026-4526-AE10-D0532BF28BC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2: Simulace Brownova pohybu pěti částic</a:t>
            </a:r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60A4405-4FCD-40DD-94AF-393226F15D6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Difuze přes polopropustnou membránu</a:t>
            </a:r>
          </a:p>
        </p:txBody>
      </p:sp>
      <p:sp>
        <p:nvSpPr>
          <p:cNvPr id="2969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3177002-C3B6-4F8F-AFD3-662176DA02E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174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53CE4B8-2E84-4510-876E-E4BB4F21B78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379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2E38AB8-B65F-4487-B26D-C6AF365819A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584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3DBCE4E-67B4-47C6-AB3A-147AA94FDCD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789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8F00B21-94A5-4D54-A3F6-85C7B33306F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378BB-5D3D-44D0-85DE-FDD2DA4C9765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D5DB1-1A14-4BFC-A550-299AD06EE7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59B49-DB5E-41FD-878E-6FD5B013B238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C3288-5EED-4508-B1E4-DEB2771CA1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45D6E-E845-4E03-B9AE-F1A78CB150BA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E7FEE-EE7A-49FF-91DA-D0D740B287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C2DB2-B0A2-4AF3-B848-DF63D6D75E73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D718D-B913-44D8-935E-B1321A28D7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23159-36A5-4A22-ADB0-08102829A45B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40002-783E-4FE9-BDDA-4045DBE8E0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C0924-2B42-45B0-ADF1-616CCB990B90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42FF8-BAEF-49D5-94F2-A706D19507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8E5E3-8785-454E-A7EB-DAB5F95F5AF0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CBCD1-184C-460E-9271-60D662E5A4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C63F7-514A-489E-B52C-E55B9F63EFC9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96003-F256-4BB0-8527-F363249864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2DEA6-A112-4934-BCEB-6EF4764E1754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80C4C-9725-4CE4-856B-DCC27B6BA4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AEE00-1362-4484-BF2A-190631C45553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23181-2885-483F-B1AA-A54DFCF24E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C5DD1-4AD4-4432-834C-B9452B73955D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3B2C4-9CA9-4FF2-B2EE-4A0FF3994F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DC5B13-2D75-414A-87EC-5947475BED55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A14723-5B31-419E-80D1-DBACB56F85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0888" y="2060575"/>
          <a:ext cx="7559675" cy="3671888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Prezentace objasňuje pohyb částic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Brownův pohyb, difuze, osmóza, viskozita, částice látky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Fyzika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Ing. Ivana Gajdošová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prezentace, doplňování myšlenkové mapy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15 – 16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nebo materiály SŠST Ústí nad Labem, Čelakovského 5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Tepelný pohyb částic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3D412E4A-3911-491D-872A-59C1CB0D2D4A}" type="slidenum">
              <a:rPr lang="cs-CZ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4398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VY_32_INOVACE_11_212</a:t>
            </a:r>
          </a:p>
        </p:txBody>
      </p:sp>
      <p:pic>
        <p:nvPicPr>
          <p:cNvPr id="1439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0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DF8B841F-8559-4290-A3BE-79B24876AE11}" type="slidenum">
              <a:rPr lang="cs-CZ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536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TextovéPole 2"/>
          <p:cNvSpPr txBox="1">
            <a:spLocks noChangeArrowheads="1"/>
          </p:cNvSpPr>
          <p:nvPr/>
        </p:nvSpPr>
        <p:spPr bwMode="auto">
          <a:xfrm>
            <a:off x="2124075" y="2708275"/>
            <a:ext cx="4535488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400" b="1">
                <a:solidFill>
                  <a:srgbClr val="002060"/>
                </a:solidFill>
                <a:latin typeface="Calibri" pitchFamily="34" charset="0"/>
              </a:rPr>
              <a:t>Tepelný pohyb částic</a:t>
            </a:r>
            <a:endParaRPr lang="cs-CZ" sz="44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FDC8BC56-0E52-4605-AB5C-6BB9E6D3E7DC}" type="slidenum">
              <a:rPr lang="cs-CZ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6389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187450" y="1285875"/>
            <a:ext cx="54721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Tepelný pohyb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392" name="TextovéPole 3"/>
          <p:cNvSpPr txBox="1">
            <a:spLocks noChangeArrowheads="1"/>
          </p:cNvSpPr>
          <p:nvPr/>
        </p:nvSpPr>
        <p:spPr bwMode="auto">
          <a:xfrm>
            <a:off x="755650" y="2276475"/>
            <a:ext cx="76327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molekuly, atomy i ionty se </a:t>
            </a:r>
            <a:r>
              <a:rPr lang="cs-CZ" sz="2400">
                <a:solidFill>
                  <a:srgbClr val="002060"/>
                </a:solidFill>
                <a:latin typeface="Calibri" pitchFamily="34" charset="0"/>
              </a:rPr>
              <a:t>neustále chaoticky pohybují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tento typ pohybu nazýváme tepelný pohyb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rychlost pohybu částic je závislá na teplotě – </a:t>
            </a:r>
            <a:r>
              <a:rPr lang="cs-CZ" sz="2400">
                <a:solidFill>
                  <a:srgbClr val="002060"/>
                </a:solidFill>
                <a:latin typeface="Calibri" pitchFamily="34" charset="0"/>
              </a:rPr>
              <a:t>při absolutní nule (– 273,15 °C) pohyb zcela ustává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některé z jevů svědčících o těchto pohybech jsou:</a:t>
            </a:r>
          </a:p>
          <a:p>
            <a:pPr lvl="1"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difuze</a:t>
            </a:r>
          </a:p>
          <a:p>
            <a:pPr lvl="1"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osmóza</a:t>
            </a:r>
          </a:p>
          <a:p>
            <a:pPr lvl="1"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Brownův pohyb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0D1B0CE-C8CA-4C78-81F5-DD17CEE92C3B}" type="slidenum">
              <a:rPr lang="cs-CZ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8437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187450" y="1285875"/>
            <a:ext cx="54721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Difuze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440" name="TextovéPole 3"/>
          <p:cNvSpPr txBox="1">
            <a:spLocks noChangeArrowheads="1"/>
          </p:cNvSpPr>
          <p:nvPr/>
        </p:nvSpPr>
        <p:spPr bwMode="auto">
          <a:xfrm>
            <a:off x="574675" y="1773238"/>
            <a:ext cx="4860925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samovolné pronikání částic jedné látky do látky druhé, jsou-li látky ve styku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</a:t>
            </a:r>
            <a:r>
              <a:rPr lang="cs-CZ" sz="2400">
                <a:solidFill>
                  <a:srgbClr val="002060"/>
                </a:solidFill>
                <a:latin typeface="Calibri" pitchFamily="34" charset="0"/>
              </a:rPr>
              <a:t>látky mají tendenci přecházet </a:t>
            </a:r>
            <a:r>
              <a:rPr lang="cs-CZ" sz="2400">
                <a:solidFill>
                  <a:srgbClr val="002060"/>
                </a:solidFill>
              </a:rPr>
              <a:t>                     </a:t>
            </a:r>
            <a:r>
              <a:rPr lang="cs-CZ" sz="2400">
                <a:solidFill>
                  <a:srgbClr val="002060"/>
                </a:solidFill>
                <a:latin typeface="Calibri" pitchFamily="34" charset="0"/>
              </a:rPr>
              <a:t>z prostředí se svou vyšší koncentrací do prostředí s nižší koncentrací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u plynů velmi rychlá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u kapalin pomalejší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u pevných látek extrémně pomalá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rychlost se zvyšuje při </a:t>
            </a:r>
            <a:r>
              <a:rPr lang="cs-CZ" sz="2400">
                <a:solidFill>
                  <a:srgbClr val="002060"/>
                </a:solidFill>
                <a:latin typeface="Calibri" pitchFamily="34" charset="0"/>
              </a:rPr>
              <a:t>zvýšení teploty</a:t>
            </a:r>
          </a:p>
        </p:txBody>
      </p:sp>
      <p:pic>
        <p:nvPicPr>
          <p:cNvPr id="18441" name="Picture 2" descr="http://3pol.cz/img/pic/0/2008/04/osmoza_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95938" y="1773238"/>
            <a:ext cx="3548062" cy="159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2" name="Obdélník 12"/>
          <p:cNvSpPr>
            <a:spLocks noChangeArrowheads="1"/>
          </p:cNvSpPr>
          <p:nvPr/>
        </p:nvSpPr>
        <p:spPr bwMode="auto">
          <a:xfrm>
            <a:off x="5740400" y="3429000"/>
            <a:ext cx="3403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1: Difuze přes polopropustnou membránu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295A7689-CAA9-499D-B051-FE094A1A007E}" type="slidenum">
              <a:rPr lang="cs-CZ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485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187450" y="1285875"/>
            <a:ext cx="54721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Osmóza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0488" name="TextovéPole 3"/>
          <p:cNvSpPr txBox="1">
            <a:spLocks noChangeArrowheads="1"/>
          </p:cNvSpPr>
          <p:nvPr/>
        </p:nvSpPr>
        <p:spPr bwMode="auto">
          <a:xfrm>
            <a:off x="468313" y="2492375"/>
            <a:ext cx="795655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osmóza je difuze probíhající přes </a:t>
            </a:r>
            <a:r>
              <a:rPr lang="cs-CZ" sz="2400">
                <a:solidFill>
                  <a:srgbClr val="002060"/>
                </a:solidFill>
                <a:latin typeface="Calibri" pitchFamily="34" charset="0"/>
              </a:rPr>
              <a:t>polopropustnou membránu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klasickým příkladem osmózy je látková výměna mezi buňkou a vnějším prostředím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voda se přesouvá z místa s vyšší koncentrací osmoticky aktivních látek do míst s jejich nižší koncentrací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tím se nastolí v koncentracích rovnováha, dochází však ke změně objemu v buňce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B6964C1-B2DD-480E-B083-0C88F0923858}" type="slidenum">
              <a:rPr lang="cs-CZ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2533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12825" y="1271588"/>
            <a:ext cx="7124700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6" name="Obdélník 13"/>
          <p:cNvSpPr>
            <a:spLocks noChangeArrowheads="1"/>
          </p:cNvSpPr>
          <p:nvPr/>
        </p:nvSpPr>
        <p:spPr bwMode="auto">
          <a:xfrm>
            <a:off x="3059113" y="5157788"/>
            <a:ext cx="3019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 2: Pohyb vody při osmóze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81FF83A4-41C3-46BC-9B7C-93AE3EFBCF62}" type="slidenum">
              <a:rPr lang="cs-CZ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4581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187450" y="1285875"/>
            <a:ext cx="54721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Brownův pohyb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4584" name="TextovéPole 3"/>
          <p:cNvSpPr txBox="1">
            <a:spLocks noChangeArrowheads="1"/>
          </p:cNvSpPr>
          <p:nvPr/>
        </p:nvSpPr>
        <p:spPr bwMode="auto">
          <a:xfrm>
            <a:off x="574675" y="1773238"/>
            <a:ext cx="4860925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chaotický neustálý pohyb částic vznášejících se v tekutinách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takové částice o průměru několika mikrometrů a menší se nazývají </a:t>
            </a:r>
            <a:r>
              <a:rPr lang="cs-CZ" sz="2400">
                <a:solidFill>
                  <a:srgbClr val="002060"/>
                </a:solidFill>
                <a:latin typeface="Calibri" pitchFamily="34" charset="0"/>
              </a:rPr>
              <a:t>Brownovy částice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jejich pohyby jsou vzájemně nezávislé</a:t>
            </a:r>
          </a:p>
          <a:p>
            <a:endParaRPr lang="cs-CZ" sz="2400">
              <a:latin typeface="Calibri" pitchFamily="34" charset="0"/>
            </a:endParaRPr>
          </a:p>
        </p:txBody>
      </p:sp>
      <p:sp>
        <p:nvSpPr>
          <p:cNvPr id="24585" name="Obdélník 12"/>
          <p:cNvSpPr>
            <a:spLocks noChangeArrowheads="1"/>
          </p:cNvSpPr>
          <p:nvPr/>
        </p:nvSpPr>
        <p:spPr bwMode="auto">
          <a:xfrm>
            <a:off x="5867400" y="4724400"/>
            <a:ext cx="316865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3: Brownův pohyb poprvé zaznamenal britský biolog  Robert Brown při pozorování pylových zrn ve vodě</a:t>
            </a:r>
          </a:p>
        </p:txBody>
      </p:sp>
      <p:pic>
        <p:nvPicPr>
          <p:cNvPr id="24586" name="Picture 4" descr="http://upload.wikimedia.org/wikipedia/commons/thumb/3/32/Robert_Brown_%28botanist%29.jpg/220px-Robert_Brown_%28botanist%2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0425" y="1412875"/>
            <a:ext cx="2663825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6628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187450" y="1285875"/>
            <a:ext cx="54721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Brownův pohyb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6631" name="TextovéPole 3"/>
          <p:cNvSpPr txBox="1">
            <a:spLocks noChangeArrowheads="1"/>
          </p:cNvSpPr>
          <p:nvPr/>
        </p:nvSpPr>
        <p:spPr bwMode="auto">
          <a:xfrm>
            <a:off x="323850" y="1773238"/>
            <a:ext cx="87122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rychlost Brownova pohybu vzrůstá s</a:t>
            </a:r>
            <a:r>
              <a:rPr lang="cs-CZ" sz="2400"/>
              <a:t>:</a:t>
            </a:r>
          </a:p>
          <a:p>
            <a:endParaRPr lang="cs-CZ" sz="2400">
              <a:latin typeface="Calibri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teplotou okolí</a:t>
            </a:r>
          </a:p>
          <a:p>
            <a:pPr lvl="1">
              <a:buFont typeface="Arial" charset="0"/>
              <a:buChar char="•"/>
            </a:pPr>
            <a:endParaRPr lang="cs-CZ" sz="2400">
              <a:latin typeface="Calibri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zmenšováním viskozity tekutiny</a:t>
            </a:r>
          </a:p>
          <a:p>
            <a:pPr lvl="1">
              <a:buFont typeface="Arial" charset="0"/>
              <a:buChar char="•"/>
            </a:pPr>
            <a:endParaRPr lang="cs-CZ" sz="2400">
              <a:latin typeface="Calibri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zmenšováním rozměru Brownových částic</a:t>
            </a:r>
          </a:p>
          <a:p>
            <a:pPr>
              <a:buFont typeface="Arial" charset="0"/>
              <a:buChar char="•"/>
            </a:pPr>
            <a:endParaRPr lang="cs-CZ" sz="2400">
              <a:latin typeface="Calibri" pitchFamily="34" charset="0"/>
            </a:endParaRPr>
          </a:p>
          <a:p>
            <a:r>
              <a:rPr lang="cs-CZ" sz="2400">
                <a:latin typeface="Calibri" pitchFamily="34" charset="0"/>
              </a:rPr>
              <a:t>poslední dvě podmínky mají za následek zmenšení odporu částic při pohybu</a:t>
            </a:r>
          </a:p>
          <a:p>
            <a:endParaRPr lang="cs-CZ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179186F8-2649-43CC-A3FB-8098006BBE7D}" type="slidenum">
              <a:rPr lang="cs-CZ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8677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187450" y="1285875"/>
            <a:ext cx="54721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Brownův pohyb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8680" name="TextovéPole 3"/>
          <p:cNvSpPr txBox="1">
            <a:spLocks noChangeArrowheads="1"/>
          </p:cNvSpPr>
          <p:nvPr/>
        </p:nvSpPr>
        <p:spPr bwMode="auto">
          <a:xfrm>
            <a:off x="574675" y="1773238"/>
            <a:ext cx="536575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pohyb je zapříčiněn tím, že do Brownových částic vrážejí molekuly tekutiny v důsledku tepelného pohybu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povrch Brownových částic je malý, na každou z nich proto zřídkakdy působí najednou více molekul najednou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částice tak s každým dalším nárazem mění směr</a:t>
            </a:r>
          </a:p>
        </p:txBody>
      </p:sp>
      <p:pic>
        <p:nvPicPr>
          <p:cNvPr id="28681" name="Picture 2" descr="File:Brownianmotion5particles150frame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02288" y="1125538"/>
            <a:ext cx="3313112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2" name="Obdélník 11"/>
          <p:cNvSpPr>
            <a:spLocks noChangeArrowheads="1"/>
          </p:cNvSpPr>
          <p:nvPr/>
        </p:nvSpPr>
        <p:spPr bwMode="auto">
          <a:xfrm>
            <a:off x="6227763" y="4437063"/>
            <a:ext cx="26654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4: Simulace Brownova pohybu pěti částic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1F56646F-9558-4FB5-8A23-A80EC4B8CFC3}" type="slidenum">
              <a:rPr lang="cs-CZ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25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2" descr="Motion of Molecul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5963" y="3357563"/>
            <a:ext cx="2857500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8" name="Obdélník 12"/>
          <p:cNvSpPr>
            <a:spLocks noChangeArrowheads="1"/>
          </p:cNvSpPr>
          <p:nvPr/>
        </p:nvSpPr>
        <p:spPr bwMode="auto">
          <a:xfrm>
            <a:off x="539750" y="1196975"/>
            <a:ext cx="81359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Na obrázku je diagram Brownova pohybu za určitý časový interval. Jak by se pozorování změnilo v případě, že by bylo provedeno za vyšší teploty?</a:t>
            </a:r>
          </a:p>
        </p:txBody>
      </p:sp>
      <p:sp>
        <p:nvSpPr>
          <p:cNvPr id="30729" name="Obdélník 9"/>
          <p:cNvSpPr>
            <a:spLocks noChangeArrowheads="1"/>
          </p:cNvSpPr>
          <p:nvPr/>
        </p:nvSpPr>
        <p:spPr bwMode="auto">
          <a:xfrm>
            <a:off x="5743575" y="5732463"/>
            <a:ext cx="3400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 5: Diagram Brownova pohybu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DB409D3-CFC5-4AC9-BE3F-7F9EDBF2D89E}" type="slidenum">
              <a:rPr lang="cs-CZ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2773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2" descr="Motion of Molecul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5963" y="3357563"/>
            <a:ext cx="2857500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6" name="Obdélník 12"/>
          <p:cNvSpPr>
            <a:spLocks noChangeArrowheads="1"/>
          </p:cNvSpPr>
          <p:nvPr/>
        </p:nvSpPr>
        <p:spPr bwMode="auto">
          <a:xfrm>
            <a:off x="539750" y="1196975"/>
            <a:ext cx="81359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Na obrázku je diagram Brownova pohybu za určitý časový interval. Jak by se pozorování změnilo v případě, že by bylo provedeno za vyšší teploty?</a:t>
            </a:r>
          </a:p>
        </p:txBody>
      </p:sp>
      <p:sp>
        <p:nvSpPr>
          <p:cNvPr id="32777" name="Obdélník 9"/>
          <p:cNvSpPr>
            <a:spLocks noChangeArrowheads="1"/>
          </p:cNvSpPr>
          <p:nvPr/>
        </p:nvSpPr>
        <p:spPr bwMode="auto">
          <a:xfrm>
            <a:off x="611188" y="3429000"/>
            <a:ext cx="4572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solidFill>
                  <a:srgbClr val="002060"/>
                </a:solidFill>
                <a:latin typeface="Calibri" pitchFamily="34" charset="0"/>
              </a:rPr>
              <a:t>Částice by se posunuly o větší vzdálenost, šipky by tedy byly delší. Také by došlo</a:t>
            </a:r>
            <a:r>
              <a:rPr lang="cs-CZ" sz="2000">
                <a:solidFill>
                  <a:srgbClr val="002060"/>
                </a:solidFill>
              </a:rPr>
              <a:t>               </a:t>
            </a:r>
            <a:r>
              <a:rPr lang="cs-CZ" sz="2000">
                <a:solidFill>
                  <a:srgbClr val="002060"/>
                </a:solidFill>
                <a:latin typeface="Calibri" pitchFamily="34" charset="0"/>
              </a:rPr>
              <a:t> k více nárazům molekul do částic, takže by pravděpodobně víckrát změnily směr.</a:t>
            </a:r>
          </a:p>
        </p:txBody>
      </p:sp>
      <p:sp>
        <p:nvSpPr>
          <p:cNvPr id="32778" name="Obdélník 10"/>
          <p:cNvSpPr>
            <a:spLocks noChangeArrowheads="1"/>
          </p:cNvSpPr>
          <p:nvPr/>
        </p:nvSpPr>
        <p:spPr bwMode="auto">
          <a:xfrm>
            <a:off x="5743575" y="5732463"/>
            <a:ext cx="3400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 5: Diagram Brownova pohybu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1E0AE551-4B93-4EA4-9562-FAF920067085}" type="slidenum">
              <a:rPr lang="cs-CZ"/>
              <a:pPr>
                <a:defRPr/>
              </a:pPr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4821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3" name="Obdélník 12"/>
          <p:cNvSpPr>
            <a:spLocks noChangeArrowheads="1"/>
          </p:cNvSpPr>
          <p:nvPr/>
        </p:nvSpPr>
        <p:spPr bwMode="auto">
          <a:xfrm>
            <a:off x="539750" y="1196975"/>
            <a:ext cx="81359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Jestliže do nádoby s vodou vhodíme krystalek látky, která ve vodě vytváří zbarvený roztok, zanechá krystalek při svém pohybu stopu, která se postupně rozšiřuje. Čím je tento jev způsoben?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96033639-FF10-4E90-B765-BF65B458C291}" type="slidenum">
              <a:rPr lang="cs-CZ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6869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1" name="Obdélník 12"/>
          <p:cNvSpPr>
            <a:spLocks noChangeArrowheads="1"/>
          </p:cNvSpPr>
          <p:nvPr/>
        </p:nvSpPr>
        <p:spPr bwMode="auto">
          <a:xfrm>
            <a:off x="539750" y="1196975"/>
            <a:ext cx="81359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Na obrázku je diagram Brownova pohybu za určitý časový interval. Jak by se pozorování změnilo v případě, že by bylo provedeno za vyšší teploty?</a:t>
            </a:r>
          </a:p>
        </p:txBody>
      </p:sp>
      <p:sp>
        <p:nvSpPr>
          <p:cNvPr id="36872" name="Obdélník 9"/>
          <p:cNvSpPr>
            <a:spLocks noChangeArrowheads="1"/>
          </p:cNvSpPr>
          <p:nvPr/>
        </p:nvSpPr>
        <p:spPr bwMode="auto">
          <a:xfrm>
            <a:off x="611188" y="3429000"/>
            <a:ext cx="76327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002060"/>
                </a:solidFill>
                <a:latin typeface="Calibri" pitchFamily="34" charset="0"/>
              </a:rPr>
              <a:t>Příčinou rozšiřování stopy je difuze.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4C0D1578-81E2-4414-AA8E-B87F6D8ACA4F}" type="slidenum">
              <a:rPr lang="cs-CZ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891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9" name="TextovéPole 4"/>
          <p:cNvSpPr txBox="1">
            <a:spLocks noChangeArrowheads="1"/>
          </p:cNvSpPr>
          <p:nvPr/>
        </p:nvSpPr>
        <p:spPr bwMode="auto">
          <a:xfrm>
            <a:off x="684213" y="1125538"/>
            <a:ext cx="8186737" cy="535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Použité zdroje: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Obr. 1: </a:t>
            </a:r>
            <a:r>
              <a:rPr lang="pt-BR">
                <a:latin typeface="Calibri" pitchFamily="34" charset="0"/>
              </a:rPr>
              <a:t>AUTOR NEUVEDEN. </a:t>
            </a:r>
            <a:r>
              <a:rPr lang="pt-BR" i="1">
                <a:latin typeface="Calibri" pitchFamily="34" charset="0"/>
              </a:rPr>
              <a:t>3pól</a:t>
            </a:r>
            <a:r>
              <a:rPr lang="pt-BR">
                <a:latin typeface="Calibri" pitchFamily="34" charset="0"/>
              </a:rPr>
              <a:t> [online]. [cit. 25.8.2013]. Dostupný na WWW: http://3pol.cz/658/ </a:t>
            </a:r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Obr. 2: AUTOR NEUVEDEN. </a:t>
            </a:r>
            <a:r>
              <a:rPr lang="cs-CZ" i="1">
                <a:latin typeface="Calibri" pitchFamily="34" charset="0"/>
              </a:rPr>
              <a:t>Posterus.sk</a:t>
            </a:r>
            <a:r>
              <a:rPr lang="cs-CZ">
                <a:latin typeface="Calibri" pitchFamily="34" charset="0"/>
              </a:rPr>
              <a:t> [online]. [cit. 26.8.2013]. Dostupný na WWW: http://www.posterus.sk/?p=4843 </a:t>
            </a:r>
          </a:p>
          <a:p>
            <a:r>
              <a:rPr lang="cs-CZ">
                <a:latin typeface="Calibri" pitchFamily="34" charset="0"/>
              </a:rPr>
              <a:t>Obr. 3: MAULL; POLYBLANK. </a:t>
            </a:r>
            <a:r>
              <a:rPr lang="cs-CZ" i="1">
                <a:latin typeface="Calibri" pitchFamily="34" charset="0"/>
              </a:rPr>
              <a:t>Wikipedia.cz</a:t>
            </a:r>
            <a:r>
              <a:rPr lang="cs-CZ">
                <a:latin typeface="Calibri" pitchFamily="34" charset="0"/>
              </a:rPr>
              <a:t> [online]. [cit. 25.8.2013]. Dostupný na WWW: http://cs.wikipedia.org/wiki/Soubor:Robert_Brown_%28botanist%29.jpg</a:t>
            </a:r>
          </a:p>
          <a:p>
            <a:r>
              <a:rPr lang="cs-CZ">
                <a:latin typeface="Calibri" pitchFamily="34" charset="0"/>
              </a:rPr>
              <a:t>Obr. 4: ESQUEMBRE, Francisco. </a:t>
            </a:r>
            <a:r>
              <a:rPr lang="cs-CZ" i="1">
                <a:latin typeface="Calibri" pitchFamily="34" charset="0"/>
              </a:rPr>
              <a:t>Wikipedia.cz</a:t>
            </a:r>
            <a:r>
              <a:rPr lang="cs-CZ">
                <a:latin typeface="Calibri" pitchFamily="34" charset="0"/>
              </a:rPr>
              <a:t> [online]. [cit. 25.8.2013]. Dostupný na WWW: http://en.wikipedia.org/wiki/File:Brownianmotion5particles150frame.gif </a:t>
            </a:r>
          </a:p>
          <a:p>
            <a:r>
              <a:rPr lang="cs-CZ">
                <a:latin typeface="Calibri" pitchFamily="34" charset="0"/>
              </a:rPr>
              <a:t>Obr. 5: AUTOR NEUVEDEN. </a:t>
            </a:r>
            <a:r>
              <a:rPr lang="cs-CZ" i="1">
                <a:latin typeface="Calibri" pitchFamily="34" charset="0"/>
              </a:rPr>
              <a:t>QuantumFreak</a:t>
            </a:r>
            <a:r>
              <a:rPr lang="cs-CZ">
                <a:latin typeface="Calibri" pitchFamily="34" charset="0"/>
              </a:rPr>
              <a:t> [online]. [cit. 26.8.2013]. Dostupný na WWW: http://quantumfreak.com/motion-of-molecules/  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SVOBODA, E.. </a:t>
            </a:r>
            <a:r>
              <a:rPr lang="cs-CZ" i="1">
                <a:latin typeface="Calibri" pitchFamily="34" charset="0"/>
              </a:rPr>
              <a:t>Přehled středoškolské fyziky</a:t>
            </a:r>
            <a:r>
              <a:rPr lang="cs-CZ">
                <a:latin typeface="Calibri" pitchFamily="34" charset="0"/>
              </a:rPr>
              <a:t>. Praha: Prometheus, 1996, ISBN 80-7196-006-3. </a:t>
            </a:r>
          </a:p>
          <a:p>
            <a:r>
              <a:rPr lang="cs-CZ">
                <a:latin typeface="Calibri" pitchFamily="34" charset="0"/>
              </a:rPr>
              <a:t>LEPIL, Oldřich; BEDNAŘÍK, Milan; HÝBLOVÁ, Radmila. </a:t>
            </a:r>
            <a:r>
              <a:rPr lang="cs-CZ" i="1">
                <a:latin typeface="Calibri" pitchFamily="34" charset="0"/>
              </a:rPr>
              <a:t>Fyzika pro střední školy</a:t>
            </a:r>
            <a:r>
              <a:rPr lang="cs-CZ">
                <a:latin typeface="Calibri" pitchFamily="34" charset="0"/>
              </a:rPr>
              <a:t>. Praha: Prometheus, 1992, ISBN 80-85849-05-4. </a:t>
            </a: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39E709C1-48D7-40A2-A57F-FEEB94FD767A}" type="slidenum">
              <a:rPr lang="cs-CZ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9941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3" name="TextovéPole 4"/>
          <p:cNvSpPr txBox="1">
            <a:spLocks noChangeArrowheads="1"/>
          </p:cNvSpPr>
          <p:nvPr/>
        </p:nvSpPr>
        <p:spPr bwMode="auto">
          <a:xfrm>
            <a:off x="684213" y="1125538"/>
            <a:ext cx="8186737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Použité zdroje: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AUTOR NEUVEDEN. </a:t>
            </a:r>
            <a:r>
              <a:rPr lang="cs-CZ" i="1">
                <a:latin typeface="Calibri" pitchFamily="34" charset="0"/>
              </a:rPr>
              <a:t>Difuze</a:t>
            </a:r>
            <a:r>
              <a:rPr lang="cs-CZ">
                <a:latin typeface="Calibri" pitchFamily="34" charset="0"/>
              </a:rPr>
              <a:t> [online]. [cit. 26.8.2013]. Dostupný na WWW: http://cs.wikipedia.org/wiki/Difuze </a:t>
            </a:r>
          </a:p>
          <a:p>
            <a:r>
              <a:rPr lang="cs-CZ">
                <a:latin typeface="Calibri" pitchFamily="34" charset="0"/>
              </a:rPr>
              <a:t>AUTOR NEUVEDEN. </a:t>
            </a:r>
            <a:r>
              <a:rPr lang="cs-CZ" i="1">
                <a:latin typeface="Calibri" pitchFamily="34" charset="0"/>
              </a:rPr>
              <a:t>Brownův pohyb</a:t>
            </a:r>
            <a:r>
              <a:rPr lang="cs-CZ">
                <a:latin typeface="Calibri" pitchFamily="34" charset="0"/>
              </a:rPr>
              <a:t> [online]. [cit. 26.8.2013]. Dostupný na WWW: http://cs.wikipedia.org/wiki/Brown%C5%AFv_pohyb 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1795</TotalTime>
  <Words>936</Words>
  <Application>Microsoft Office PowerPoint</Application>
  <PresentationFormat>On-screen Show (4:3)</PresentationFormat>
  <Paragraphs>148</Paragraphs>
  <Slides>15</Slides>
  <Notes>11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Calibri</vt:lpstr>
      <vt:lpstr>Arial</vt:lpstr>
      <vt:lpstr>Times New Roman</vt:lpstr>
      <vt:lpstr>Book Antiqua</vt:lpstr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237</cp:revision>
  <dcterms:created xsi:type="dcterms:W3CDTF">2010-11-01T23:40:31Z</dcterms:created>
  <dcterms:modified xsi:type="dcterms:W3CDTF">2013-09-17T17:20:39Z</dcterms:modified>
</cp:coreProperties>
</file>