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56" r:id="rId3"/>
    <p:sldId id="260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300" r:id="rId12"/>
    <p:sldId id="299" r:id="rId13"/>
    <p:sldId id="25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75" autoAdjust="0"/>
  </p:normalViewPr>
  <p:slideViewPr>
    <p:cSldViewPr>
      <p:cViewPr>
        <p:scale>
          <a:sx n="90" d="100"/>
          <a:sy n="90" d="100"/>
        </p:scale>
        <p:origin x="-489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607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29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377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38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78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2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16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7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13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8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39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46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B4C38-7F32-48C9-9C92-F4B9A8293E1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112131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BA0D32-9748-456A-801C-3D25AC8B1C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22603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224439-6A83-41BD-9088-D369F26083E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868298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F6E5C-6150-4D1F-A07D-0A56A18CD7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836477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3DFAB2-33DF-4D4C-A39F-4505AC92BEA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927037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1CB2E-40A8-4A68-BCBA-7BE6CDBF5D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415496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932CF6-5554-419A-811A-110776C22D1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964432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0AC0D-FBF0-4483-8477-E615A9092F2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580425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C80CC-8E7F-44CC-A4AA-2C4FC9FBB38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057218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F10D0A-7EBF-46F9-82F8-A6BD3DCAA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092024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B27F5-06CB-4813-856F-90399397E36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73956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A06714-59AF-4E87-9292-6FABFD435A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491212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BDCB3-6BC2-472D-8D11-05662CA01E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723506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C8AF2-5286-416D-9E51-EFA1EEE72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461458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A54ACA-155F-4B04-A39F-7A886DF13D0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30381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08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 smtClean="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fld id="{AE3B5770-EAF9-4F3B-9792-7B02C57E4842}" type="slidenum">
              <a:rPr lang="cs-CZ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3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570682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CNC, Technologie, Stroje,  Počítač,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ovládací panel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 ročník, žáci 17–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19 let,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Řídící systém CNC strojů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VY_32_INOVACE_39_783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CNC stroje</a:t>
            </a:r>
            <a:endParaRPr lang="cs-CZ" sz="7200" dirty="0">
              <a:solidFill>
                <a:schemeClr val="accent2">
                  <a:lumMod val="75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ŘÍDÍCÍ SYSTÉM</a:t>
            </a:r>
          </a:p>
        </p:txBody>
      </p:sp>
      <p:sp>
        <p:nvSpPr>
          <p:cNvPr id="276483" name="Text Box 3"/>
          <p:cNvSpPr txBox="1">
            <a:spLocks noChangeArrowheads="1"/>
          </p:cNvSpPr>
          <p:nvPr/>
        </p:nvSpPr>
        <p:spPr bwMode="auto">
          <a:xfrm>
            <a:off x="1239838" y="3300413"/>
            <a:ext cx="67881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7200" b="1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CNC STROJŮ</a:t>
            </a:r>
          </a:p>
        </p:txBody>
      </p:sp>
    </p:spTree>
    <p:extLst>
      <p:ext uri="{BB962C8B-B14F-4D97-AF65-F5344CB8AC3E}">
        <p14:creationId xmlns:p14="http://schemas.microsoft.com/office/powerpoint/2010/main" val="31890301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523162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SLOŽENÍ -  ŘS</a:t>
            </a:r>
          </a:p>
        </p:txBody>
      </p:sp>
      <p:sp>
        <p:nvSpPr>
          <p:cNvPr id="277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Složení ŘS CNC strojů</a:t>
            </a:r>
            <a:r>
              <a:rPr lang="cs-CZ" smtClean="0"/>
              <a:t> – řídící systém CNC stroje je složen z jednotlivých modulů, vzájemně se lišících svou funkcí. </a:t>
            </a:r>
          </a:p>
        </p:txBody>
      </p:sp>
    </p:spTree>
    <p:extLst>
      <p:ext uri="{BB962C8B-B14F-4D97-AF65-F5344CB8AC3E}">
        <p14:creationId xmlns:p14="http://schemas.microsoft.com/office/powerpoint/2010/main" val="25095134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50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523162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ŘÍDÍCÍ SYSTÉMY CNC OBRÁBĚCÍCH STROJŮ</a:t>
            </a:r>
          </a:p>
        </p:txBody>
      </p:sp>
      <p:sp>
        <p:nvSpPr>
          <p:cNvPr id="278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848600" cy="46974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>
                <a:solidFill>
                  <a:srgbClr val="990000"/>
                </a:solidFill>
              </a:rPr>
              <a:t>CPU</a:t>
            </a:r>
            <a:r>
              <a:rPr lang="cs-CZ" sz="2000" b="1" smtClean="0"/>
              <a:t> </a:t>
            </a:r>
            <a:r>
              <a:rPr lang="cs-CZ" sz="2000" smtClean="0"/>
              <a:t>( Central Procesor Unit ), základní  výpočetní jednotka, která potřebuje ke své činnosti informace dostupné v některé z pamětí: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PM</a:t>
            </a:r>
            <a:r>
              <a:rPr lang="cs-CZ" sz="2000" smtClean="0">
                <a:solidFill>
                  <a:schemeClr val="hlink"/>
                </a:solidFill>
              </a:rPr>
              <a:t> </a:t>
            </a:r>
            <a:r>
              <a:rPr lang="cs-CZ" sz="1600" smtClean="0"/>
              <a:t>(Program Memory),</a:t>
            </a:r>
            <a:r>
              <a:rPr lang="cs-CZ" sz="2000" smtClean="0"/>
              <a:t> </a:t>
            </a:r>
            <a:r>
              <a:rPr lang="cs-CZ" sz="2000" b="1" smtClean="0"/>
              <a:t>paměť pro hlavní program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MM</a:t>
            </a:r>
            <a:r>
              <a:rPr lang="cs-CZ" sz="2000" b="1" smtClean="0"/>
              <a:t> </a:t>
            </a:r>
            <a:r>
              <a:rPr lang="cs-CZ" sz="1600" smtClean="0"/>
              <a:t>(Macro Memory),</a:t>
            </a:r>
            <a:r>
              <a:rPr lang="cs-CZ" sz="2000" smtClean="0"/>
              <a:t> </a:t>
            </a:r>
            <a:r>
              <a:rPr lang="cs-CZ" sz="2000" b="1" smtClean="0"/>
              <a:t>paměť maker = </a:t>
            </a:r>
            <a:r>
              <a:rPr lang="cs-CZ" sz="2000" smtClean="0"/>
              <a:t>makra speciální programy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TM</a:t>
            </a:r>
            <a:r>
              <a:rPr lang="cs-CZ" sz="2000" b="1" smtClean="0"/>
              <a:t>  </a:t>
            </a:r>
            <a:r>
              <a:rPr lang="cs-CZ" sz="1600" smtClean="0"/>
              <a:t>(Tool Memory),</a:t>
            </a:r>
            <a:r>
              <a:rPr lang="cs-CZ" sz="2000" smtClean="0"/>
              <a:t> </a:t>
            </a:r>
            <a:r>
              <a:rPr lang="cs-CZ" sz="2000" b="1" smtClean="0"/>
              <a:t>paměť nástrojů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CM</a:t>
            </a:r>
            <a:r>
              <a:rPr lang="cs-CZ" sz="2000" b="1" smtClean="0">
                <a:solidFill>
                  <a:schemeClr val="hlink"/>
                </a:solidFill>
              </a:rPr>
              <a:t> </a:t>
            </a:r>
            <a:r>
              <a:rPr lang="cs-CZ" sz="1600" smtClean="0"/>
              <a:t>(Control Memory),</a:t>
            </a:r>
            <a:r>
              <a:rPr lang="cs-CZ" sz="2000" smtClean="0"/>
              <a:t> </a:t>
            </a:r>
            <a:r>
              <a:rPr lang="cs-CZ" sz="2000" b="1" smtClean="0"/>
              <a:t>paměť strojních konstant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NPM</a:t>
            </a:r>
            <a:r>
              <a:rPr lang="cs-CZ" sz="2000" b="1" smtClean="0"/>
              <a:t> </a:t>
            </a:r>
            <a:r>
              <a:rPr lang="cs-CZ" sz="1600" smtClean="0"/>
              <a:t>(Null Point Memory),</a:t>
            </a:r>
            <a:r>
              <a:rPr lang="cs-CZ" sz="2000" smtClean="0"/>
              <a:t> </a:t>
            </a:r>
            <a:r>
              <a:rPr lang="cs-CZ" sz="2000" b="1" smtClean="0"/>
              <a:t>paměť posunu nulového bodu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PTM</a:t>
            </a:r>
            <a:r>
              <a:rPr lang="cs-CZ" sz="2000" b="1" smtClean="0"/>
              <a:t> </a:t>
            </a:r>
            <a:r>
              <a:rPr lang="cs-CZ" sz="1600" smtClean="0"/>
              <a:t>(Point Memory),</a:t>
            </a:r>
            <a:r>
              <a:rPr lang="cs-CZ" sz="2000" smtClean="0"/>
              <a:t> </a:t>
            </a:r>
            <a:r>
              <a:rPr lang="cs-CZ" sz="2000" b="1" smtClean="0"/>
              <a:t>paměť bodů 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>
                <a:solidFill>
                  <a:schemeClr val="hlink"/>
                </a:solidFill>
              </a:rPr>
              <a:t>TCM</a:t>
            </a:r>
            <a:r>
              <a:rPr lang="cs-CZ" sz="2000" b="1" smtClean="0"/>
              <a:t> </a:t>
            </a:r>
            <a:r>
              <a:rPr lang="cs-CZ" sz="1600" smtClean="0"/>
              <a:t>(Technologic Memory),</a:t>
            </a:r>
            <a:r>
              <a:rPr lang="cs-CZ" sz="2000" smtClean="0"/>
              <a:t> </a:t>
            </a:r>
            <a:r>
              <a:rPr lang="cs-CZ" sz="2000" b="1" smtClean="0"/>
              <a:t>paměť technologických dat</a:t>
            </a:r>
          </a:p>
        </p:txBody>
      </p:sp>
    </p:spTree>
    <p:extLst>
      <p:ext uri="{BB962C8B-B14F-4D97-AF65-F5344CB8AC3E}">
        <p14:creationId xmlns:p14="http://schemas.microsoft.com/office/powerpoint/2010/main" val="16397274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853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Rozdělení ŘS CNC strojů</a:t>
            </a:r>
          </a:p>
        </p:txBody>
      </p:sp>
      <p:sp>
        <p:nvSpPr>
          <p:cNvPr id="279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b="1" smtClean="0"/>
              <a:t>podle použití zpětné vazby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/>
              <a:t>podle pohybu v souřadnicích</a:t>
            </a:r>
          </a:p>
          <a:p>
            <a:pPr eaLnBrk="1" hangingPunct="1">
              <a:buFont typeface="Wingdings" pitchFamily="2" charset="2"/>
              <a:buNone/>
            </a:pPr>
            <a:endParaRPr lang="cs-CZ" b="1" smtClean="0"/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/>
              <a:t>podle způsobu programování</a:t>
            </a:r>
          </a:p>
        </p:txBody>
      </p:sp>
    </p:spTree>
    <p:extLst>
      <p:ext uri="{BB962C8B-B14F-4D97-AF65-F5344CB8AC3E}">
        <p14:creationId xmlns:p14="http://schemas.microsoft.com/office/powerpoint/2010/main" val="21927897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955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Podle použití zpětné vazby</a:t>
            </a:r>
          </a:p>
        </p:txBody>
      </p:sp>
      <p:sp>
        <p:nvSpPr>
          <p:cNvPr id="280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bez zpětné vazby</a:t>
            </a:r>
            <a:r>
              <a:rPr lang="cs-CZ" smtClean="0"/>
              <a:t> – zadávaný signál je převeden na pohyb, přičemž není zpětné hlášení o poloze a rychlosti nástroje.</a:t>
            </a:r>
          </a:p>
          <a:p>
            <a:pPr eaLnBrk="1" hangingPunct="1"/>
            <a:r>
              <a:rPr lang="cs-CZ" b="1" smtClean="0"/>
              <a:t>se zpětnou vazbou – </a:t>
            </a:r>
            <a:r>
              <a:rPr lang="cs-CZ" smtClean="0"/>
              <a:t>signál je stále porovnáván se zpětnovazebním signálem a zjištěné odchylky převáděny na pohyb. </a:t>
            </a:r>
          </a:p>
        </p:txBody>
      </p:sp>
    </p:spTree>
    <p:extLst>
      <p:ext uri="{BB962C8B-B14F-4D97-AF65-F5344CB8AC3E}">
        <p14:creationId xmlns:p14="http://schemas.microsoft.com/office/powerpoint/2010/main" val="1701740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0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80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80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78" grpId="0"/>
      <p:bldP spid="28057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Podle pohybu v souřadnicích</a:t>
            </a:r>
          </a:p>
        </p:txBody>
      </p:sp>
      <p:sp>
        <p:nvSpPr>
          <p:cNvPr id="281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70013" y="1827213"/>
            <a:ext cx="4641850" cy="4114800"/>
          </a:xfrm>
        </p:spPr>
        <p:txBody>
          <a:bodyPr/>
          <a:lstStyle/>
          <a:p>
            <a:pPr eaLnBrk="1" hangingPunct="1"/>
            <a:r>
              <a:rPr lang="cs-CZ" sz="2500" b="1" dirty="0" smtClean="0"/>
              <a:t>pravoúhlé – </a:t>
            </a:r>
            <a:r>
              <a:rPr lang="cs-CZ" sz="2500" dirty="0" smtClean="0"/>
              <a:t>postupně se vykonává pohyb v jednotlivých osách (jsou zastaralé a dnes už málo používané)</a:t>
            </a:r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 bwMode="auto">
          <a:xfrm>
            <a:off x="6300788" y="5300663"/>
            <a:ext cx="485775" cy="976312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7092950" y="4941888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8316913" y="4149725"/>
            <a:ext cx="485775" cy="976313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3449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 build="p"/>
      <p:bldP spid="48132" grpId="0" animBg="1"/>
      <p:bldP spid="48133" grpId="0" animBg="1"/>
      <p:bldP spid="481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Podle pohybu v souřadnicích</a:t>
            </a:r>
          </a:p>
        </p:txBody>
      </p:sp>
      <p:sp>
        <p:nvSpPr>
          <p:cNvPr id="282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1916113"/>
            <a:ext cx="5113338" cy="4681537"/>
          </a:xfrm>
        </p:spPr>
        <p:txBody>
          <a:bodyPr/>
          <a:lstStyle/>
          <a:p>
            <a:pPr eaLnBrk="1" hangingPunct="1"/>
            <a:r>
              <a:rPr lang="cs-CZ" sz="2100" b="1" dirty="0" smtClean="0"/>
              <a:t>souvislé řízení –</a:t>
            </a:r>
            <a:r>
              <a:rPr lang="cs-CZ" sz="2100" dirty="0" smtClean="0"/>
              <a:t> současně ve dvou osách </a:t>
            </a:r>
          </a:p>
          <a:p>
            <a:pPr lvl="1" eaLnBrk="1" hangingPunct="1"/>
            <a:r>
              <a:rPr lang="cs-CZ" sz="1900" dirty="0" smtClean="0"/>
              <a:t>Souvislé řízení 2D – provádí lineární nebo rotační pohyb ve dvou osách : </a:t>
            </a:r>
          </a:p>
          <a:p>
            <a:pPr lvl="2" eaLnBrk="1" hangingPunct="1"/>
            <a:r>
              <a:rPr lang="cs-CZ" sz="1800" dirty="0" smtClean="0"/>
              <a:t>x – z pro soustružení ( zaoblení rádius )</a:t>
            </a:r>
          </a:p>
          <a:p>
            <a:pPr lvl="2" eaLnBrk="1" hangingPunct="1"/>
            <a:r>
              <a:rPr lang="cs-CZ" sz="1800" dirty="0" smtClean="0"/>
              <a:t>x – y pro frézování, vrtačky  nástrojová osa (z) – pro přísuv do materiálu</a:t>
            </a:r>
          </a:p>
          <a:p>
            <a:pPr lvl="1" eaLnBrk="1" hangingPunct="1"/>
            <a:r>
              <a:rPr lang="cs-CZ" sz="1900" dirty="0" smtClean="0"/>
              <a:t>Souvislé řízení 3D  umožňuje frézkám lineární interpolaci ve všech osách (</a:t>
            </a:r>
            <a:r>
              <a:rPr lang="cs-CZ" sz="1900" dirty="0" err="1" smtClean="0"/>
              <a:t>x,y,z</a:t>
            </a:r>
            <a:r>
              <a:rPr lang="cs-CZ" sz="1900" dirty="0" smtClean="0"/>
              <a:t>) . Pro kruhovou interpolaci platí pohyb po šroubovici.</a:t>
            </a:r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6877050" y="4437063"/>
            <a:ext cx="1214438" cy="1214437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2160 w 21600"/>
              <a:gd name="T13" fmla="*/ 8640 h 21600"/>
              <a:gd name="T14" fmla="*/ 19440 w 21600"/>
              <a:gd name="T15" fmla="*/ 1296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6480" y="4320"/>
                </a:lnTo>
                <a:lnTo>
                  <a:pt x="8640" y="4320"/>
                </a:lnTo>
                <a:lnTo>
                  <a:pt x="8640" y="8640"/>
                </a:lnTo>
                <a:lnTo>
                  <a:pt x="4320" y="8640"/>
                </a:lnTo>
                <a:lnTo>
                  <a:pt x="4320" y="6480"/>
                </a:lnTo>
                <a:lnTo>
                  <a:pt x="0" y="10800"/>
                </a:lnTo>
                <a:lnTo>
                  <a:pt x="4320" y="15120"/>
                </a:lnTo>
                <a:lnTo>
                  <a:pt x="4320" y="12960"/>
                </a:lnTo>
                <a:lnTo>
                  <a:pt x="8640" y="12960"/>
                </a:lnTo>
                <a:lnTo>
                  <a:pt x="8640" y="17280"/>
                </a:lnTo>
                <a:lnTo>
                  <a:pt x="6480" y="17280"/>
                </a:lnTo>
                <a:lnTo>
                  <a:pt x="10800" y="21600"/>
                </a:lnTo>
                <a:lnTo>
                  <a:pt x="15120" y="17280"/>
                </a:lnTo>
                <a:lnTo>
                  <a:pt x="12960" y="17280"/>
                </a:lnTo>
                <a:lnTo>
                  <a:pt x="12960" y="12960"/>
                </a:lnTo>
                <a:lnTo>
                  <a:pt x="17280" y="12960"/>
                </a:lnTo>
                <a:lnTo>
                  <a:pt x="17280" y="15120"/>
                </a:lnTo>
                <a:lnTo>
                  <a:pt x="21600" y="10800"/>
                </a:lnTo>
                <a:lnTo>
                  <a:pt x="17280" y="6480"/>
                </a:lnTo>
                <a:lnTo>
                  <a:pt x="17280" y="8640"/>
                </a:lnTo>
                <a:lnTo>
                  <a:pt x="12960" y="8640"/>
                </a:lnTo>
                <a:lnTo>
                  <a:pt x="12960" y="4320"/>
                </a:lnTo>
                <a:lnTo>
                  <a:pt x="15120" y="4320"/>
                </a:lnTo>
                <a:lnTo>
                  <a:pt x="10800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 bwMode="auto">
          <a:xfrm rot="1984241">
            <a:off x="6659563" y="5661025"/>
            <a:ext cx="485775" cy="976313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 rot="-1775000">
            <a:off x="7740650" y="5661025"/>
            <a:ext cx="485775" cy="976313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49159" name="AutoShape 7"/>
          <p:cNvSpPr>
            <a:spLocks noChangeArrowheads="1"/>
          </p:cNvSpPr>
          <p:nvPr/>
        </p:nvSpPr>
        <p:spPr bwMode="auto">
          <a:xfrm>
            <a:off x="8172450" y="4437063"/>
            <a:ext cx="733425" cy="1214437"/>
          </a:xfrm>
          <a:prstGeom prst="curvedLeftArrow">
            <a:avLst>
              <a:gd name="adj1" fmla="val 33117"/>
              <a:gd name="adj2" fmla="val 66234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  <p:sp>
        <p:nvSpPr>
          <p:cNvPr id="49160" name="AutoShape 8"/>
          <p:cNvSpPr>
            <a:spLocks noChangeArrowheads="1"/>
          </p:cNvSpPr>
          <p:nvPr/>
        </p:nvSpPr>
        <p:spPr bwMode="auto">
          <a:xfrm>
            <a:off x="6084888" y="4437063"/>
            <a:ext cx="733425" cy="1214437"/>
          </a:xfrm>
          <a:prstGeom prst="curvedRightArrow">
            <a:avLst>
              <a:gd name="adj1" fmla="val 33117"/>
              <a:gd name="adj2" fmla="val 66234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sz="29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516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2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82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82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82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82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9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9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2627" grpId="0" build="p"/>
      <p:bldP spid="49156" grpId="0" animBg="1"/>
      <p:bldP spid="49157" grpId="0" animBg="1"/>
      <p:bldP spid="49158" grpId="0" animBg="1"/>
      <p:bldP spid="49159" grpId="0" animBg="1"/>
      <p:bldP spid="4916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Podle způsobu programování</a:t>
            </a:r>
          </a:p>
        </p:txBody>
      </p:sp>
      <p:sp>
        <p:nvSpPr>
          <p:cNvPr id="283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567612" cy="45545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b="1" dirty="0" smtClean="0"/>
              <a:t>G 90 – absolutní programování: </a:t>
            </a:r>
            <a:r>
              <a:rPr lang="cs-CZ" sz="2400" dirty="0" smtClean="0"/>
              <a:t>popisuje cílový bod pojezdu nástroje vztažný k předem zvolenému počátku souřadnic – k nulovému bodu obrobku </a:t>
            </a:r>
            <a:r>
              <a:rPr lang="cs-CZ" sz="2400" b="1" dirty="0" smtClean="0"/>
              <a:t>W</a:t>
            </a:r>
            <a:r>
              <a:rPr lang="cs-CZ" sz="2400" dirty="0" smtClean="0"/>
              <a:t>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b="1" dirty="0" smtClean="0"/>
              <a:t>G91 – přírůstkové </a:t>
            </a:r>
            <a:r>
              <a:rPr lang="cs-CZ" sz="2400" dirty="0" smtClean="0"/>
              <a:t>(inkrementální) </a:t>
            </a:r>
            <a:r>
              <a:rPr lang="cs-CZ" sz="2400" b="1" dirty="0" smtClean="0"/>
              <a:t>programování: </a:t>
            </a:r>
            <a:r>
              <a:rPr lang="cs-CZ" sz="2400" dirty="0" smtClean="0"/>
              <a:t>souřadnice všech bodů se udávají vzhledem k hodnotám předchozího bodu. Zapisují se souřadnice, o kolik se posune nástroj od startovacího do cílového bodu. </a:t>
            </a: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340758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6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Podle způsobu programování</a:t>
            </a:r>
          </a:p>
        </p:txBody>
      </p:sp>
      <p:sp>
        <p:nvSpPr>
          <p:cNvPr id="283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567612" cy="45545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b="1" dirty="0" smtClean="0"/>
              <a:t>Programování v kartézských souřadnicích – </a:t>
            </a:r>
            <a:r>
              <a:rPr lang="cs-CZ" sz="2400" dirty="0" smtClean="0"/>
              <a:t>poloha bodu je určena vzdáleností bodu od nulového bodu souřadného systému W na jednotlivých osách.</a:t>
            </a: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b="1" dirty="0" smtClean="0"/>
              <a:t>Programování pomocí polárních souřadnic –</a:t>
            </a:r>
            <a:r>
              <a:rPr lang="cs-CZ" sz="2400" dirty="0" smtClean="0"/>
              <a:t> cíl je popsán vzdáleností a úhlem.</a:t>
            </a: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b="1" dirty="0" smtClean="0"/>
              <a:t>Programování pomocí parametrů –</a:t>
            </a:r>
            <a:r>
              <a:rPr lang="cs-CZ" sz="2400" dirty="0" smtClean="0"/>
              <a:t> Rozměrová část je v programu nahrazena parametry. </a:t>
            </a:r>
          </a:p>
        </p:txBody>
      </p:sp>
    </p:spTree>
    <p:extLst>
      <p:ext uri="{BB962C8B-B14F-4D97-AF65-F5344CB8AC3E}">
        <p14:creationId xmlns:p14="http://schemas.microsoft.com/office/powerpoint/2010/main" val="14917939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65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632848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</a:t>
            </a:r>
          </a:p>
          <a:p>
            <a:endParaRPr lang="cs-CZ" sz="2000" dirty="0"/>
          </a:p>
          <a:p>
            <a:r>
              <a:rPr lang="cs-CZ" sz="2000" dirty="0" smtClean="0"/>
              <a:t>Složení ŘS  CNC strojů</a:t>
            </a:r>
          </a:p>
          <a:p>
            <a:r>
              <a:rPr lang="cs-CZ" sz="2000" dirty="0" smtClean="0"/>
              <a:t>Způsob programování G90 </a:t>
            </a:r>
          </a:p>
          <a:p>
            <a:r>
              <a:rPr lang="cs-CZ" sz="2000" dirty="0" smtClean="0"/>
              <a:t>Základní rozdělení ŘS CNC strojů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5085"/>
            <a:ext cx="657571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Základy CNC obráběcích strojů</a:t>
            </a:r>
          </a:p>
          <a:p>
            <a:r>
              <a:rPr lang="cs-CZ" sz="2000" dirty="0" smtClean="0"/>
              <a:t>Vlastimil Bartoš, Mojmír Král, Roman Minárik, Miloslav Štulpa</a:t>
            </a:r>
          </a:p>
          <a:p>
            <a:r>
              <a:rPr lang="cs-CZ" sz="2000" dirty="0" smtClean="0"/>
              <a:t>FRAGMENT  Pujmanové 1220, 140 00 Praha 4.</a:t>
            </a:r>
          </a:p>
          <a:p>
            <a:r>
              <a:rPr lang="cs-CZ" sz="2000" dirty="0" smtClean="0"/>
              <a:t>ISBN 80-7200-296-3</a:t>
            </a:r>
          </a:p>
          <a:p>
            <a:endParaRPr lang="cs-CZ" sz="2000" dirty="0" smtClean="0"/>
          </a:p>
          <a:p>
            <a:r>
              <a:rPr lang="cs-CZ" sz="2000" b="1" dirty="0" smtClean="0"/>
              <a:t>CNC  Obráběcí stroje a jejich programování</a:t>
            </a:r>
          </a:p>
          <a:p>
            <a:r>
              <a:rPr lang="cs-CZ" sz="2000" dirty="0" smtClean="0"/>
              <a:t>Miloslav Štulpa</a:t>
            </a:r>
          </a:p>
          <a:p>
            <a:r>
              <a:rPr lang="cs-CZ" sz="2000" dirty="0" smtClean="0"/>
              <a:t>BEN – technická literatura, Praha </a:t>
            </a:r>
          </a:p>
          <a:p>
            <a:r>
              <a:rPr lang="cs-CZ" sz="2000" dirty="0" smtClean="0"/>
              <a:t>ISBN 978- 80-7300-207-7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5468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1084</TotalTime>
  <Words>386</Words>
  <Application>Microsoft Office PowerPoint</Application>
  <PresentationFormat>Předvádění na obrazovce (4:3)</PresentationFormat>
  <Paragraphs>100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Zatmění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ŘÍDÍCÍ SYSTÉM</vt:lpstr>
      <vt:lpstr>SLOŽENÍ -  ŘS</vt:lpstr>
      <vt:lpstr>ŘÍDÍCÍ SYSTÉMY CNC OBRÁBĚCÍCH STROJŮ</vt:lpstr>
      <vt:lpstr>Rozdělení ŘS CNC strojů</vt:lpstr>
      <vt:lpstr>Podle použití zpětné vazby</vt:lpstr>
      <vt:lpstr>Podle pohybu v souřadnicích</vt:lpstr>
      <vt:lpstr>Podle pohybu v souřadnicích</vt:lpstr>
      <vt:lpstr>Podle způsobu programování</vt:lpstr>
      <vt:lpstr>Podle způsobu programování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Sindelar</cp:lastModifiedBy>
  <cp:revision>89</cp:revision>
  <dcterms:created xsi:type="dcterms:W3CDTF">2010-11-01T23:40:31Z</dcterms:created>
  <dcterms:modified xsi:type="dcterms:W3CDTF">2013-09-05T21:20:15Z</dcterms:modified>
</cp:coreProperties>
</file>