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57224" y="4000504"/>
            <a:ext cx="7772400" cy="903534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R="9144" algn="l">
              <a:defRPr sz="36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857224" y="5143512"/>
            <a:ext cx="7772400" cy="651504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altLang="ja-JP" smtClean="0"/>
              <a:t>Kliknutím lze upravit styl předlohy.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8429652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8" name="Rectangle 17"/>
          <p:cNvSpPr/>
          <p:nvPr/>
        </p:nvSpPr>
        <p:spPr>
          <a:xfrm>
            <a:off x="7286644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Rectangle 18"/>
          <p:cNvSpPr/>
          <p:nvPr/>
        </p:nvSpPr>
        <p:spPr>
          <a:xfrm>
            <a:off x="7286644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0" name="Rectangle 19"/>
          <p:cNvSpPr/>
          <p:nvPr/>
        </p:nvSpPr>
        <p:spPr>
          <a:xfrm>
            <a:off x="7572396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1" name="Rectangle 20"/>
          <p:cNvSpPr/>
          <p:nvPr/>
        </p:nvSpPr>
        <p:spPr>
          <a:xfrm>
            <a:off x="7572396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2" name="Rectangle 21"/>
          <p:cNvSpPr/>
          <p:nvPr/>
        </p:nvSpPr>
        <p:spPr>
          <a:xfrm>
            <a:off x="7858148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3" name="Rectangle 22"/>
          <p:cNvSpPr/>
          <p:nvPr/>
        </p:nvSpPr>
        <p:spPr>
          <a:xfrm>
            <a:off x="7858148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4" name="Rectangle 23"/>
          <p:cNvSpPr/>
          <p:nvPr/>
        </p:nvSpPr>
        <p:spPr>
          <a:xfrm>
            <a:off x="8429652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5" name="Rectangle 24"/>
          <p:cNvSpPr/>
          <p:nvPr/>
        </p:nvSpPr>
        <p:spPr>
          <a:xfrm>
            <a:off x="8143900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6" name="Rectangle 25"/>
          <p:cNvSpPr/>
          <p:nvPr/>
        </p:nvSpPr>
        <p:spPr>
          <a:xfrm>
            <a:off x="8143900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7" name="Rectangle 26"/>
          <p:cNvSpPr/>
          <p:nvPr/>
        </p:nvSpPr>
        <p:spPr>
          <a:xfrm>
            <a:off x="7572396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0" name="Rectangle 29"/>
          <p:cNvSpPr/>
          <p:nvPr/>
        </p:nvSpPr>
        <p:spPr>
          <a:xfrm>
            <a:off x="7858148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1" name="Rectangle 30"/>
          <p:cNvSpPr/>
          <p:nvPr/>
        </p:nvSpPr>
        <p:spPr>
          <a:xfrm>
            <a:off x="8429652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Rectangle 32"/>
          <p:cNvSpPr/>
          <p:nvPr/>
        </p:nvSpPr>
        <p:spPr>
          <a:xfrm>
            <a:off x="8143900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7" name="Rectangle 36"/>
          <p:cNvSpPr/>
          <p:nvPr/>
        </p:nvSpPr>
        <p:spPr>
          <a:xfrm>
            <a:off x="7286644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4214818"/>
            <a:ext cx="5718048" cy="977486"/>
          </a:xfrm>
        </p:spPr>
        <p:txBody>
          <a:bodyPr lIns="82296" tIns="45720" bIns="0" anchor="t"/>
          <a:lstStyle>
            <a:lvl1pPr marL="374904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366404"/>
            <a:ext cx="8156448" cy="777240"/>
          </a:xfrm>
        </p:spPr>
        <p:txBody>
          <a:bodyPr tIns="64008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>
              <a:buNone/>
              <a:defRPr sz="38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714348" y="5277543"/>
            <a:ext cx="7500990" cy="158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2528878" cy="1162050"/>
          </a:xfrm>
        </p:spPr>
        <p:txBody>
          <a:bodyPr anchor="ctr"/>
          <a:lstStyle>
            <a:lvl1pPr algn="l">
              <a:buNone/>
              <a:defRPr sz="20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28878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285728"/>
            <a:ext cx="5486400" cy="57213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914400" y="4941829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357166"/>
            <a:ext cx="6858048" cy="4286280"/>
          </a:xfrm>
          <a:noFill/>
          <a:ln w="12700">
            <a:noFill/>
          </a:ln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lang="cs-CZ" altLang="ja-JP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914400" y="5643578"/>
            <a:ext cx="6858000" cy="428628"/>
          </a:xfrm>
        </p:spPr>
        <p:txBody>
          <a:bodyPr>
            <a:normAutofit/>
          </a:bodyPr>
          <a:lstStyle>
            <a:lvl1pPr marL="27432" indent="0">
              <a:spcBef>
                <a:spcPts val="0"/>
              </a:spcBef>
              <a:buNone/>
              <a:defRPr sz="11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-1"/>
            <a:ext cx="214282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571612"/>
            <a:ext cx="7772400" cy="4783948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21461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100">
                <a:solidFill>
                  <a:schemeClr val="tx2"/>
                </a:solidFill>
              </a:defRPr>
            </a:lvl1pPr>
            <a:extLst/>
          </a:lstStyle>
          <a:p>
            <a:fld id="{49E35AD5-C445-40B1-81B2-CCAFFA2E00EC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21461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21461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200">
                <a:solidFill>
                  <a:schemeClr val="tx2"/>
                </a:solidFill>
              </a:defRPr>
            </a:lvl1pPr>
            <a:extLst/>
          </a:lstStyle>
          <a:p>
            <a:fld id="{4F4922BF-0486-45CF-9662-7F1F3C502607}" type="slidenum">
              <a:rPr lang="cs-CZ" smtClean="0"/>
              <a:t>‹#›</a:t>
            </a:fld>
            <a:endParaRPr lang="cs-CZ"/>
          </a:p>
        </p:txBody>
      </p:sp>
      <p:cxnSp>
        <p:nvCxnSpPr>
          <p:cNvPr id="20" name="Straight Connector 19"/>
          <p:cNvCxnSpPr/>
          <p:nvPr/>
        </p:nvCxnSpPr>
        <p:spPr>
          <a:xfrm rot="5400000">
            <a:off x="-3293075" y="342900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-3243408" y="342823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-3185349" y="3428230"/>
            <a:ext cx="6858000" cy="1588"/>
          </a:xfrm>
          <a:prstGeom prst="line">
            <a:avLst/>
          </a:prstGeom>
          <a:ln w="31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5699724" y="3428182"/>
            <a:ext cx="6858000" cy="1588"/>
          </a:xfrm>
          <a:prstGeom prst="line">
            <a:avLst/>
          </a:prstGeom>
          <a:ln w="285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1" sz="4000" b="1" kern="1200" cap="none" spc="0" baseline="0">
          <a:ln/>
          <a:gradFill>
            <a:gsLst>
              <a:gs pos="0">
                <a:schemeClr val="tx2">
                  <a:lumMod val="90000"/>
                </a:schemeClr>
              </a:gs>
              <a:gs pos="50000">
                <a:schemeClr val="tx2">
                  <a:lumMod val="50000"/>
                </a:schemeClr>
              </a:gs>
              <a:gs pos="100000">
                <a:schemeClr val="tx2">
                  <a:lumMod val="2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accent2">
            <a:lumMod val="75000"/>
          </a:schemeClr>
        </a:buClr>
        <a:buSzPct val="85000"/>
        <a:buFont typeface="Wingdings 2" pitchFamily="18" charset="2"/>
        <a:buChar char=""/>
        <a:defRPr kumimoji="1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>
            <a:lumMod val="60000"/>
            <a:lumOff val="40000"/>
          </a:schemeClr>
        </a:buClr>
        <a:buSzPct val="80000"/>
        <a:buFont typeface="Wingdings" pitchFamily="2" charset="2"/>
        <a:buChar char="l"/>
        <a:defRPr kumimoji="1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>
            <a:lumMod val="40000"/>
            <a:lumOff val="60000"/>
          </a:schemeClr>
        </a:buClr>
        <a:buSzPct val="65000"/>
        <a:buFont typeface="Wingdings 2" pitchFamily="18" charset="2"/>
        <a:buChar char="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2">
            <a:lumMod val="20000"/>
            <a:lumOff val="80000"/>
          </a:schemeClr>
        </a:buClr>
        <a:buSzPct val="100000"/>
        <a:buFont typeface="Arial" pitchFamily="34" charset="0"/>
        <a:buChar char="•"/>
        <a:defRPr kumimoji="1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2">
            <a:lumMod val="75000"/>
          </a:schemeClr>
        </a:buClr>
        <a:buSzPct val="50000"/>
        <a:buFont typeface="Wingding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5.wdp"/><Relationship Id="rId3" Type="http://schemas.openxmlformats.org/officeDocument/2006/relationships/image" Target="../media/image11.pn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dpress.sk/hrabalovi/frh_laponec.jpg" TargetMode="External"/><Relationship Id="rId2" Type="http://schemas.openxmlformats.org/officeDocument/2006/relationships/hyperlink" Target="http://www.alaska-in-pictures.com/autumn-bull-moose-1573-pictur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monalisa.bloguje.cz/Eskimobabi_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542" y="404664"/>
            <a:ext cx="4492458" cy="368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772400" cy="1368152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Šablona III/2</a:t>
            </a:r>
            <a:r>
              <a:rPr lang="cs-CZ" u="sng" dirty="0" smtClean="0">
                <a:solidFill>
                  <a:srgbClr val="FFFF00"/>
                </a:solidFill>
              </a:rPr>
              <a:t/>
            </a:r>
            <a:br>
              <a:rPr lang="cs-CZ" u="sng" dirty="0" smtClean="0">
                <a:solidFill>
                  <a:srgbClr val="FFFF00"/>
                </a:solidFill>
              </a:rPr>
            </a:br>
            <a:r>
              <a:rPr lang="cs-CZ" sz="4400" u="sng" dirty="0" smtClean="0">
                <a:solidFill>
                  <a:srgbClr val="FFFF00"/>
                </a:solidFill>
              </a:rPr>
              <a:t>Tundra a </a:t>
            </a:r>
            <a:r>
              <a:rPr lang="cs-CZ" sz="4400" u="sng" dirty="0" err="1" smtClean="0">
                <a:solidFill>
                  <a:srgbClr val="FFFF00"/>
                </a:solidFill>
              </a:rPr>
              <a:t>lesotundra</a:t>
            </a:r>
            <a:endParaRPr lang="cs-CZ" sz="4400" u="sng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7772400" cy="1213888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sz="3400" b="1" dirty="0" smtClean="0"/>
          </a:p>
          <a:p>
            <a:r>
              <a:rPr lang="cs-CZ" sz="9600" b="1" dirty="0" smtClean="0">
                <a:solidFill>
                  <a:srgbClr val="FFFF00"/>
                </a:solidFill>
              </a:rPr>
              <a:t>Mgr. Lenka Nováková – 1. ZŠ Horní Slavkov</a:t>
            </a:r>
          </a:p>
          <a:p>
            <a:endParaRPr lang="cs-CZ" sz="9600" b="1" dirty="0" smtClean="0">
              <a:solidFill>
                <a:srgbClr val="FFFF00"/>
              </a:solidFill>
            </a:endParaRPr>
          </a:p>
          <a:p>
            <a:r>
              <a:rPr lang="cs-CZ" sz="9600" b="1" dirty="0" smtClean="0">
                <a:solidFill>
                  <a:srgbClr val="FFFF00"/>
                </a:solidFill>
              </a:rPr>
              <a:t>VY_32_INOVACE_14_TUNDRA A LESOTUNDRA-Z</a:t>
            </a:r>
            <a:endParaRPr lang="cs-CZ" sz="9600" b="1" dirty="0">
              <a:solidFill>
                <a:srgbClr val="FFFF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113" y="4437112"/>
            <a:ext cx="7044859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902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811" y="4149080"/>
            <a:ext cx="3367189" cy="2671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novale\AppData\Local\Microsoft\Windows\Temporary Internet Files\Content.IE5\S7687CZ2\MP9004308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2736304" cy="3367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>
                <a:solidFill>
                  <a:srgbClr val="FFFF00"/>
                </a:solidFill>
              </a:rPr>
              <a:t>Co je tundra?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cs-CZ" sz="3200" b="1" u="sng" dirty="0" err="1" smtClean="0">
                <a:solidFill>
                  <a:srgbClr val="FF0000"/>
                </a:solidFill>
              </a:rPr>
              <a:t>Lesotundra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– </a:t>
            </a:r>
            <a:r>
              <a:rPr lang="cs-CZ" sz="2800" b="1" dirty="0" smtClean="0">
                <a:solidFill>
                  <a:srgbClr val="FFFF00"/>
                </a:solidFill>
              </a:rPr>
              <a:t>v jižní část Arktidy, nad  </a:t>
            </a:r>
          </a:p>
          <a:p>
            <a:pPr marL="68580" indent="0" algn="just">
              <a:buNone/>
            </a:pPr>
            <a:r>
              <a:rPr lang="cs-CZ" sz="2800" b="1" dirty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</a:rPr>
              <a:t>                               severní hranicí tajgy</a:t>
            </a:r>
          </a:p>
          <a:p>
            <a:pPr algn="just">
              <a:buFontTx/>
              <a:buChar char="-"/>
            </a:pPr>
            <a:endParaRPr lang="cs-CZ" sz="2800" b="1" dirty="0" smtClean="0">
              <a:solidFill>
                <a:srgbClr val="FFFF00"/>
              </a:solidFill>
            </a:endParaRPr>
          </a:p>
          <a:p>
            <a:pPr algn="just">
              <a:buFontTx/>
              <a:buChar char="-"/>
            </a:pPr>
            <a:endParaRPr lang="cs-CZ" sz="2800" b="1" dirty="0">
              <a:solidFill>
                <a:srgbClr val="FFFF00"/>
              </a:solidFill>
            </a:endParaRPr>
          </a:p>
          <a:p>
            <a:pPr algn="just">
              <a:buFontTx/>
              <a:buChar char="-"/>
            </a:pPr>
            <a:r>
              <a:rPr lang="cs-CZ" sz="2800" b="1" dirty="0" smtClean="0">
                <a:solidFill>
                  <a:srgbClr val="FFFF00"/>
                </a:solidFill>
              </a:rPr>
              <a:t>řídký porost, lesíky bříz, vrb, borovice, smrk, modřín</a:t>
            </a:r>
          </a:p>
          <a:p>
            <a:pPr algn="just">
              <a:buFontTx/>
              <a:buChar char="-"/>
            </a:pPr>
            <a:r>
              <a:rPr lang="cs-CZ" sz="2800" b="1" dirty="0" smtClean="0">
                <a:solidFill>
                  <a:srgbClr val="FFFF00"/>
                </a:solidFill>
              </a:rPr>
              <a:t>mrtvé lesy ?</a:t>
            </a:r>
          </a:p>
          <a:p>
            <a:pPr algn="just">
              <a:buFontTx/>
              <a:buChar char="-"/>
            </a:pPr>
            <a:r>
              <a:rPr lang="cs-CZ" sz="2800" b="1" dirty="0" smtClean="0">
                <a:solidFill>
                  <a:srgbClr val="FFFF00"/>
                </a:solidFill>
              </a:rPr>
              <a:t>směrem k severu stromy ubývají</a:t>
            </a:r>
          </a:p>
          <a:p>
            <a:pPr algn="just">
              <a:buFontTx/>
              <a:buChar char="-"/>
            </a:pPr>
            <a:r>
              <a:rPr lang="cs-CZ" sz="2800" b="1" dirty="0" smtClean="0">
                <a:solidFill>
                  <a:srgbClr val="FFFF00"/>
                </a:solidFill>
              </a:rPr>
              <a:t>lišejníky, mechy, trávy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8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novale\AppData\Local\Microsoft\Windows\Temporary Internet Files\Content.IE5\AM1I8PN9\MP9004036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080" y="4149080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buFontTx/>
              <a:buChar char="-"/>
            </a:pPr>
            <a:r>
              <a:rPr lang="cs-CZ" sz="3500" b="1" u="sng" dirty="0">
                <a:solidFill>
                  <a:srgbClr val="FF0000"/>
                </a:solidFill>
              </a:rPr>
              <a:t>T</a:t>
            </a:r>
            <a:r>
              <a:rPr lang="cs-CZ" sz="3500" b="1" u="sng" dirty="0" smtClean="0">
                <a:solidFill>
                  <a:srgbClr val="FF0000"/>
                </a:solidFill>
              </a:rPr>
              <a:t>undra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– severně od </a:t>
            </a:r>
            <a:r>
              <a:rPr lang="cs-CZ" b="1" dirty="0" err="1" smtClean="0">
                <a:solidFill>
                  <a:srgbClr val="FFFF00"/>
                </a:solidFill>
              </a:rPr>
              <a:t>lesotundry</a:t>
            </a:r>
            <a:r>
              <a:rPr lang="cs-CZ" b="1" dirty="0" smtClean="0">
                <a:solidFill>
                  <a:srgbClr val="FFFF00"/>
                </a:solidFill>
              </a:rPr>
              <a:t>, podél pobřeží   </a:t>
            </a:r>
          </a:p>
          <a:p>
            <a:pPr algn="just">
              <a:buFontTx/>
              <a:buChar char="-"/>
            </a:pPr>
            <a:r>
              <a:rPr lang="cs-CZ" b="1" dirty="0" smtClean="0">
                <a:solidFill>
                  <a:srgbClr val="FFFF00"/>
                </a:solidFill>
              </a:rPr>
              <a:t>Evropy, Asie,  Severní  Ameriky</a:t>
            </a:r>
          </a:p>
          <a:p>
            <a:pPr algn="just">
              <a:buFontTx/>
              <a:buChar char="-"/>
            </a:pPr>
            <a:r>
              <a:rPr lang="cs-CZ" b="1" dirty="0" smtClean="0">
                <a:solidFill>
                  <a:srgbClr val="FFFF00"/>
                </a:solidFill>
              </a:rPr>
              <a:t>za severním polárním kruhem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                                         ( proč ne na jižní polokouli ?)</a:t>
            </a:r>
          </a:p>
          <a:p>
            <a:pPr algn="just">
              <a:buFontTx/>
              <a:buChar char="-"/>
            </a:pPr>
            <a:r>
              <a:rPr lang="cs-CZ" b="1" dirty="0" smtClean="0">
                <a:solidFill>
                  <a:srgbClr val="FFFF00"/>
                </a:solidFill>
              </a:rPr>
              <a:t>bažiny a močály, většinu roku zamrzlé</a:t>
            </a:r>
          </a:p>
          <a:p>
            <a:pPr algn="just">
              <a:buFontTx/>
              <a:buChar char="-"/>
            </a:pPr>
            <a:r>
              <a:rPr lang="cs-CZ" b="1" dirty="0" smtClean="0">
                <a:solidFill>
                  <a:srgbClr val="FFFF00"/>
                </a:solidFill>
              </a:rPr>
              <a:t>bez stromů, chudé rostlinstvo, málo živočichů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 nízké teploty, silné větry – nemohou </a:t>
            </a:r>
            <a:r>
              <a:rPr lang="cs-CZ" b="1" dirty="0" smtClean="0">
                <a:solidFill>
                  <a:srgbClr val="FF0000"/>
                </a:solidFill>
              </a:rPr>
              <a:t>růst stromy</a:t>
            </a:r>
          </a:p>
          <a:p>
            <a:pPr algn="just">
              <a:buFontTx/>
              <a:buChar char="-"/>
            </a:pPr>
            <a:r>
              <a:rPr lang="cs-CZ" b="1" dirty="0">
                <a:solidFill>
                  <a:srgbClr val="FFFF00"/>
                </a:solidFill>
              </a:rPr>
              <a:t>d</a:t>
            </a:r>
            <a:r>
              <a:rPr lang="cs-CZ" b="1" dirty="0" smtClean="0">
                <a:solidFill>
                  <a:srgbClr val="FFFF00"/>
                </a:solidFill>
              </a:rPr>
              <a:t>louhá a drsná zima – 9-10 měsíců, </a:t>
            </a:r>
            <a:r>
              <a:rPr lang="cs-CZ" b="1" dirty="0" smtClean="0">
                <a:solidFill>
                  <a:srgbClr val="FF0000"/>
                </a:solidFill>
              </a:rPr>
              <a:t>léto krátké, </a:t>
            </a:r>
            <a:r>
              <a:rPr lang="cs-CZ" b="1" dirty="0" smtClean="0">
                <a:solidFill>
                  <a:srgbClr val="FFFF00"/>
                </a:solidFill>
              </a:rPr>
              <a:t>studené -2-3 měsíce</a:t>
            </a:r>
          </a:p>
          <a:p>
            <a:pPr algn="just">
              <a:buFontTx/>
              <a:buChar char="-"/>
            </a:pPr>
            <a:r>
              <a:rPr lang="cs-CZ" b="1" dirty="0">
                <a:solidFill>
                  <a:srgbClr val="FFFF00"/>
                </a:solidFill>
              </a:rPr>
              <a:t>s</a:t>
            </a:r>
            <a:r>
              <a:rPr lang="cs-CZ" b="1" dirty="0" smtClean="0">
                <a:solidFill>
                  <a:srgbClr val="FFFF00"/>
                </a:solidFill>
              </a:rPr>
              <a:t>třídání polárního dne a noci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13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novale\AppData\Local\Microsoft\Windows\Temporary Internet Files\Content.IE5\S7687CZ2\MC90043690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0120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novale\AppData\Local\Microsoft\Windows\Temporary Internet Files\Content.IE5\S7687CZ2\MC9004363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286" y="4571857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cs-CZ" b="1" dirty="0" smtClean="0">
                <a:solidFill>
                  <a:srgbClr val="FFFF00"/>
                </a:solidFill>
              </a:rPr>
              <a:t> - dlouhodobě zmrzlá půda – permafrost –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po  celý rok méně než 0° C,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rozmrzá pouze  na povrchu do několika  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centimetrů         bahno, močál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- nejdál na severu chybí rostlinstvo, jsou tu   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pouze mechy a lišejníky, nízká vrba bylinná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- v jižních částech tundry kvetou máky, 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 </a:t>
            </a:r>
            <a:r>
              <a:rPr lang="cs-CZ" b="1" dirty="0" smtClean="0">
                <a:solidFill>
                  <a:srgbClr val="FFFF00"/>
                </a:solidFill>
              </a:rPr>
              <a:t>  keříčky borůvek a brusinek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3302433" y="3343797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4" name="Picture 4" descr="C:\Users\novale\AppData\Local\Microsoft\Windows\Temporary Internet Files\Content.IE5\AM1I8PN9\MP9004224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170" y="0"/>
            <a:ext cx="1347614" cy="1796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869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1511300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32556"/>
            <a:ext cx="2157413" cy="274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-367952"/>
            <a:ext cx="4462463" cy="299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00808"/>
            <a:ext cx="3494087" cy="232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7417" y="1520974"/>
            <a:ext cx="7772400" cy="5076378"/>
          </a:xfrm>
        </p:spPr>
        <p:txBody>
          <a:bodyPr/>
          <a:lstStyle/>
          <a:p>
            <a:pPr marL="68580" indent="0" algn="just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- ptáci – kachny, husy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- polární lišky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- soby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- pižmoni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- komáři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- lidé zde žijí zřídka, původní obyvatelé  –  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Eskymáci, </a:t>
            </a:r>
            <a:r>
              <a:rPr lang="cs-CZ" b="1" dirty="0" err="1" smtClean="0">
                <a:solidFill>
                  <a:srgbClr val="FFFF00"/>
                </a:solidFill>
              </a:rPr>
              <a:t>Inuité</a:t>
            </a:r>
            <a:r>
              <a:rPr lang="cs-CZ" b="1" dirty="0" smtClean="0">
                <a:solidFill>
                  <a:srgbClr val="FFFF00"/>
                </a:solidFill>
              </a:rPr>
              <a:t>, Laponci – živí se sobím </a:t>
            </a:r>
          </a:p>
          <a:p>
            <a:pPr marL="68580" indent="0" algn="just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masem, mlékem, zpracovávají kůže, kosti </a:t>
            </a:r>
          </a:p>
          <a:p>
            <a:pPr marL="68580" indent="0" algn="just">
              <a:buNone/>
            </a:pP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385" y="-387424"/>
            <a:ext cx="3280413" cy="2183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73202"/>
            <a:ext cx="2200492" cy="1463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 descr="C:\Users\novale\AppData\Local\Microsoft\Windows\Temporary Internet Files\Content.IE5\AM1I8PN9\MP90042527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812" y="5321577"/>
            <a:ext cx="2951188" cy="1966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43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404664"/>
            <a:ext cx="7772400" cy="4499374"/>
          </a:xfrm>
        </p:spPr>
        <p:txBody>
          <a:bodyPr/>
          <a:lstStyle/>
          <a:p>
            <a:r>
              <a:rPr lang="cs-CZ" sz="2000" u="sng" dirty="0" smtClean="0"/>
              <a:t>Zdroj obrázků:</a:t>
            </a:r>
            <a:br>
              <a:rPr lang="cs-CZ" sz="2000" u="sng" dirty="0" smtClean="0"/>
            </a:br>
            <a:r>
              <a:rPr lang="cs-CZ" sz="2000" dirty="0" smtClean="0"/>
              <a:t>http</a:t>
            </a:r>
            <a:r>
              <a:rPr lang="cs-CZ" sz="2000" dirty="0"/>
              <a:t>://images.google.com/images?hl=cs&amp;source=hp&amp;biw=816&amp;bih=403&amp;q=pi%C5%BEmo%C5%88&amp;gbv=2&amp;aq=f&amp;aqi=g2&amp;aql=&amp;oq=</a:t>
            </a:r>
            <a:br>
              <a:rPr lang="cs-CZ" sz="2000" dirty="0"/>
            </a:b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www.alaska-in-pictures.com/autumn-bull-moose-1573-pictures.htm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1000" dirty="0" smtClean="0"/>
              <a:t>a=1&amp;q=kom%C3%A1r&amp;aq=</a:t>
            </a:r>
            <a:r>
              <a:rPr lang="cs-CZ" sz="1000" dirty="0" err="1" smtClean="0"/>
              <a:t>f&amp;aqi</a:t>
            </a:r>
            <a:r>
              <a:rPr lang="cs-CZ" sz="1000" dirty="0" smtClean="0"/>
              <a:t>=g9&amp;aql</a:t>
            </a:r>
            <a:r>
              <a:rPr lang="cs-CZ" sz="1000" dirty="0"/>
              <a:t>=&amp;</a:t>
            </a:r>
            <a:r>
              <a:rPr lang="cs-CZ" sz="1000" dirty="0" err="1"/>
              <a:t>oq</a:t>
            </a:r>
            <a:r>
              <a:rPr lang="cs-CZ" sz="1000" dirty="0"/>
              <a:t>=http://images.google.com/imgres?imgurl=http://kvacek.cz/upload/komar.jpg&amp;imgrefurl=http://kvacek.cz/komar&amp;usg=__0Tao33MpJtkqLIrQdcaNG7gEqp8=&amp;h=600&amp;w=900&amp;sz=162&amp;hl=cs&amp;start=0&amp;zoom=1&amp;tbnid=L2a5GtPB4numxM:&amp;tbnh=130&amp;tbnw=179&amp;ei=IfWSTd6BK8vXsgbAvNnRBg&amp;prev=/</a:t>
            </a:r>
            <a:r>
              <a:rPr lang="cs-CZ" sz="1000" dirty="0" smtClean="0"/>
              <a:t>images%3Fq%3Dkom%25C3%25A1r%26hl%3Dcs%26biw%3D816%26bih%3D403%26gbv%3D2%26tbm%3Disch&amp;itbs=1&amp;iact=hc&amp;vpx=315&amp;vpy=79&amp;dur=1342&amp;hovh=183&amp;hovw=275&amp;tx=155&amp;ty=158&amp;oei=IfWSTd6BK8vXsgbAvNnRBg&amp;page=1&amp;ndsp=6&amp;ved=1t:429,r:1,s:0</a:t>
            </a:r>
            <a:br>
              <a:rPr lang="cs-CZ" sz="1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www.cadpress.sk/hrabalovi/frh_laponec.jpg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hlinkClick r:id="rId4"/>
              </a:rPr>
              <a:t>http://monalisa.bloguje.cz/Eskimobabi_.</a:t>
            </a:r>
            <a:r>
              <a:rPr lang="cs-CZ" sz="2000" dirty="0" smtClean="0">
                <a:hlinkClick r:id="rId4"/>
              </a:rPr>
              <a:t>jpg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Microsoft Office 2011-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61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Twilight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0" t="100000" r="5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0" t="100000" r="50000" b="10000"/>
          </a:path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0000"/>
                <a:satMod val="200000"/>
              </a:schemeClr>
            </a:duotone>
          </a:blip>
          <a:tile tx="0" ty="0" sx="120000" sy="12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TC010219415[[fn=Motiv stmívání]]</Template>
  <TotalTime>66</TotalTime>
  <Words>247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Twilight</vt:lpstr>
      <vt:lpstr>Šablona III/2 Tundra a lesotundra</vt:lpstr>
      <vt:lpstr>Co je tundra?</vt:lpstr>
      <vt:lpstr>Prezentace aplikace PowerPoint</vt:lpstr>
      <vt:lpstr>Prezentace aplikace PowerPoint</vt:lpstr>
      <vt:lpstr>Prezentace aplikace PowerPoint</vt:lpstr>
      <vt:lpstr>Zdroj obrázků: http://images.google.com/images?hl=cs&amp;source=hp&amp;biw=816&amp;bih=403&amp;q=pi%C5%BEmo%C5%88&amp;gbv=2&amp;aq=f&amp;aqi=g2&amp;aql=&amp;oq= http://www.alaska-in-pictures.com/autumn-bull-moose-1573-pictures.htm   a=1&amp;q=kom%C3%A1r&amp;aq=f&amp;aqi=g9&amp;aql=&amp;oq=http://images.google.com/imgres?imgurl=http://kvacek.cz/upload/komar.jpg&amp;imgrefurl=http://kvacek.cz/komar&amp;usg=__0Tao33MpJtkqLIrQdcaNG7gEqp8=&amp;h=600&amp;w=900&amp;sz=162&amp;hl=cs&amp;start=0&amp;zoom=1&amp;tbnid=L2a5GtPB4numxM:&amp;tbnh=130&amp;tbnw=179&amp;ei=IfWSTd6BK8vXsgbAvNnRBg&amp;prev=/images%3Fq%3Dkom%25C3%25A1r%26hl%3Dcs%26biw%3D816%26bih%3D403%26gbv%3D2%26tbm%3Disch&amp;itbs=1&amp;iact=hc&amp;vpx=315&amp;vpy=79&amp;dur=1342&amp;hovh=183&amp;hovw=275&amp;tx=155&amp;ty=158&amp;oei=IfWSTd6BK8vXsgbAvNnRBg&amp;page=1&amp;ndsp=6&amp;ved=1t:429,r:1,s:0  http://www.cadpress.sk/hrabalovi/frh_laponec.jpg http://monalisa.bloguje.cz/Eskimobabi_.jpg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Tundra a lesotundra</dc:title>
  <dc:creator>Nováková Lenka</dc:creator>
  <cp:lastModifiedBy>Nováková Lenka</cp:lastModifiedBy>
  <cp:revision>9</cp:revision>
  <dcterms:created xsi:type="dcterms:W3CDTF">2011-03-28T18:52:36Z</dcterms:created>
  <dcterms:modified xsi:type="dcterms:W3CDTF">2011-03-30T09:39:15Z</dcterms:modified>
</cp:coreProperties>
</file>