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88" r:id="rId2"/>
    <p:sldMasterId id="2147483700" r:id="rId3"/>
  </p:sldMasterIdLst>
  <p:notesMasterIdLst>
    <p:notesMasterId r:id="rId21"/>
  </p:notesMasterIdLst>
  <p:sldIdLst>
    <p:sldId id="348" r:id="rId4"/>
    <p:sldId id="327" r:id="rId5"/>
    <p:sldId id="256" r:id="rId6"/>
    <p:sldId id="284" r:id="rId7"/>
    <p:sldId id="302" r:id="rId8"/>
    <p:sldId id="299" r:id="rId9"/>
    <p:sldId id="303" r:id="rId10"/>
    <p:sldId id="308" r:id="rId11"/>
    <p:sldId id="304" r:id="rId12"/>
    <p:sldId id="305" r:id="rId13"/>
    <p:sldId id="306" r:id="rId14"/>
    <p:sldId id="257" r:id="rId15"/>
    <p:sldId id="286" r:id="rId16"/>
    <p:sldId id="261" r:id="rId17"/>
    <p:sldId id="287" r:id="rId18"/>
    <p:sldId id="349" r:id="rId19"/>
    <p:sldId id="350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8000"/>
    <a:srgbClr val="000000"/>
    <a:srgbClr val="FFFF00"/>
    <a:srgbClr val="996633"/>
    <a:srgbClr val="CC0000"/>
    <a:srgbClr val="FF505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05" autoAdjust="0"/>
  </p:normalViewPr>
  <p:slideViewPr>
    <p:cSldViewPr>
      <p:cViewPr>
        <p:scale>
          <a:sx n="90" d="100"/>
          <a:sy n="90" d="100"/>
        </p:scale>
        <p:origin x="-2238" y="-4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01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06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47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47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47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9CA9D9F7-3D20-4943-8AD1-59CE9E00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5960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0307B4D-4329-4ABB-BB68-66CB15C0C960}" type="slidenum">
              <a:rPr lang="cs-CZ" altLang="cs-CZ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16</a:t>
            </a:fld>
            <a:endParaRPr lang="cs-CZ" alt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8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9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CEAD2-E253-4DFB-8415-2E7DEF9A38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905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ADF9BC-FD62-45A4-B238-E3CE6F9E0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938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4FB0C-1F32-49FD-8625-75803FD7C0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0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4E05D-1764-4FA6-A6C3-43B800045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55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DE65B-79C4-48B2-81A0-69F4A10C8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126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ABB80-5144-4117-BC7B-2A849C2B0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799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C906FF-4BA9-43E0-A459-9F5778AAE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783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4A1F27-2443-4488-A0A8-2240CA33D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234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D6E03E-338A-4890-9270-644848D7F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414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997FAC-49A8-4765-83FF-E22A3F46B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115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503FE9-57BE-4CAF-A125-86BA2F2BA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06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3238FF-A175-4B3E-90ED-3B66C2B34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4374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B1A64EF-E174-49C2-9212-5A492606EDD4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DFE15C44-6098-4AB8-BE3E-A57916572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6546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D2F6F92-5249-460A-B727-B1032DD4B196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8C2A241-D152-4329-AC8A-A808F33FFC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9850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D1A44F5-E764-4EE0-86B8-9151E8D7312D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CD30ECE-3902-4367-A9E3-F4EC41C1C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822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3BEE774-714D-4067-B844-0639DBBC03D5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A288FB6B-90AE-43C6-B9DB-49A0F44DC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9032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21C6F239-AABE-4073-98EA-3545B98BF1CD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ED6B439-A814-44B7-AFAB-0409530BC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9043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2D4A2B5-146B-4093-BCDC-5B0C767A4E07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9A4CE71-93EB-446C-9733-36C11FD66C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541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B211AA95-C666-4A6B-B57D-89B42C4E7871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4B2EA88-97E7-45E9-8EEA-08AF485EA5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5738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A7317D9-5501-4BC2-B7C8-CB8DD1C85D71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55A2D60-280D-442F-9EEB-1679352F49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6438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9B7E01B-F8F3-4CBD-ACCD-1AAE13851B3D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3A38261-396B-42EE-A003-B8889DC83D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6849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9BA0582F-A767-4355-AF1B-75DA58F31464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1AD92CF2-B8DC-4479-9BE9-6CF6FEB55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7340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E54C205-31D8-4927-A73B-5FECBCB28F62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19797858-CFA1-4885-8A26-F4BA2A3930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813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C21F13F-18A2-41CB-A935-109B54D5FA25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CFDF0D9-FF74-4C86-991A-61052D5A3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92350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6720573-0D77-4797-B87E-9C0EEA7746D0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31590500-D83E-423F-9272-D6D5CBADF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671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F0F4174-CD20-42AD-87C8-63A8E6B7619E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114A809-26A6-4379-AF0C-9CCB0FF92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39736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D1B81647-1BDF-4DDC-83FF-309157FFB2B7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ECD4165-17B5-496D-99E7-A870CAC396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28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C1D01459-3319-4AA5-ADD0-0E08AA80BE77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1409C10-310A-44A6-A66C-D860D8DD40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69236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5C3208D-F610-4FE0-92E1-5214AED8C1F9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34BB105-B4BB-40DC-B0D5-911766B8C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2481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1728858-5703-47E3-A52F-1D50F81B90B7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E770BC2F-F52C-48E5-A649-89B07A7A3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2293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5908C8F8-0C4F-45C7-AB14-64F47ECE344A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1B78C887-54B1-42B2-993C-0EFC2224C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0565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7E7DACD9-8992-411E-885D-034240B9CA80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8425E30A-B320-4C43-931A-BE49779D3F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10697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9788726-0A31-439D-B39F-DE8B21A9CBE8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66062236-294E-4FC3-8FC8-1A9C67A2AE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3514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F8A12C82-717A-40D8-93F9-94C23529F7E1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itchFamily="34" charset="0"/>
              </a:defRPr>
            </a:lvl1pPr>
          </a:lstStyle>
          <a:p>
            <a:pPr>
              <a:defRPr/>
            </a:pPr>
            <a:fld id="{0EFDFD61-33FF-456D-A7CD-77FAC083D4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758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3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116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16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B46D7C4-A06D-40E2-9834-43675CF94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WordArt 11"/>
          <p:cNvSpPr>
            <a:spLocks noChangeArrowheads="1" noChangeShapeType="1" noTextEdit="1"/>
          </p:cNvSpPr>
          <p:nvPr userDrawn="1"/>
        </p:nvSpPr>
        <p:spPr bwMode="auto">
          <a:xfrm>
            <a:off x="8855075" y="6580188"/>
            <a:ext cx="180975" cy="161925"/>
          </a:xfrm>
          <a:prstGeom prst="rect">
            <a:avLst/>
          </a:prstGeom>
        </p:spPr>
        <p:txBody>
          <a:bodyPr spcFirstLastPara="1" wrap="none" fromWordArt="1">
            <a:prstTxWarp prst="textArchUp">
              <a:avLst>
                <a:gd name="adj" fmla="val 10800000"/>
              </a:avLst>
            </a:prstTxWarp>
          </a:bodyPr>
          <a:lstStyle/>
          <a:p>
            <a:pPr algn="ctr"/>
            <a:r>
              <a:rPr lang="cs-CZ" sz="9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tx1">
                    <a:alpha val="70195"/>
                  </a:schemeClr>
                </a:solidFill>
                <a:latin typeface="Arial Black"/>
              </a:rPr>
              <a:t>šin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2" r:id="rId1"/>
    <p:sldLayoutId id="2147483931" r:id="rId2"/>
    <p:sldLayoutId id="2147483932" r:id="rId3"/>
    <p:sldLayoutId id="2147483933" r:id="rId4"/>
    <p:sldLayoutId id="2147483934" r:id="rId5"/>
    <p:sldLayoutId id="2147483935" r:id="rId6"/>
    <p:sldLayoutId id="2147483936" r:id="rId7"/>
    <p:sldLayoutId id="2147483937" r:id="rId8"/>
    <p:sldLayoutId id="2147483938" r:id="rId9"/>
    <p:sldLayoutId id="2147483939" r:id="rId10"/>
    <p:sldLayoutId id="2147483940" r:id="rId11"/>
    <p:sldLayoutId id="2147483941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5F8498F3-9170-47EB-81DA-AB7D3E44D95E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92802CC6-9AEC-497F-BBFF-7D7756DAE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45" r:id="rId3"/>
    <p:sldLayoutId id="2147483946" r:id="rId4"/>
    <p:sldLayoutId id="2147483947" r:id="rId5"/>
    <p:sldLayoutId id="2147483948" r:id="rId6"/>
    <p:sldLayoutId id="2147483949" r:id="rId7"/>
    <p:sldLayoutId id="2147483950" r:id="rId8"/>
    <p:sldLayoutId id="2147483951" r:id="rId9"/>
    <p:sldLayoutId id="2147483952" r:id="rId10"/>
    <p:sldLayoutId id="214748395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1300CA8F-57A9-4CD8-BA06-BBBE1B349E39}" type="datetime1">
              <a:rPr lang="cs-CZ"/>
              <a:pPr>
                <a:defRPr/>
              </a:pPr>
              <a:t>11.9.2013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3B6B2E8-1293-4537-B2C6-5DE4F9FA2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39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Výuka CNC strojů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CNC, Stroje,  Počítač,  ovládací panel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Programování CNC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Josef Šindelář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stroje CNC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3. ročník, žáci 17– 19 let, </a:t>
                      </a: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Mechanik seřizovač , 2.ročník Obráběč kovů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7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Řídící systém Mikroprog - 1</a:t>
            </a: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7710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69B14317-91B2-4334-9802-67393A7F3D9D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sp>
        <p:nvSpPr>
          <p:cNvPr id="277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000000"/>
                </a:solidFill>
              </a:rPr>
              <a:t>VY_32_INOVACE_39_784</a:t>
            </a:r>
          </a:p>
        </p:txBody>
      </p:sp>
      <p:pic>
        <p:nvPicPr>
          <p:cNvPr id="277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7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000" b="1" smtClean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 Obecná část</a:t>
            </a:r>
          </a:p>
        </p:txBody>
      </p:sp>
      <p:sp>
        <p:nvSpPr>
          <p:cNvPr id="28675" name="WordArt 4"/>
          <p:cNvSpPr>
            <a:spLocks noChangeArrowheads="1" noChangeShapeType="1" noTextEdit="1"/>
          </p:cNvSpPr>
          <p:nvPr/>
        </p:nvSpPr>
        <p:spPr bwMode="auto">
          <a:xfrm>
            <a:off x="468313" y="2852738"/>
            <a:ext cx="7999412" cy="28813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9"/>
              </a:avLst>
            </a:prstTxWarp>
          </a:bodyPr>
          <a:lstStyle/>
          <a:p>
            <a:pPr algn="ctr"/>
            <a:r>
              <a:rPr lang="cs-CZ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   MIKROPROG </a:t>
            </a:r>
          </a:p>
          <a:p>
            <a:pPr algn="ctr"/>
            <a:r>
              <a:rPr lang="cs-CZ" kern="10">
                <a:ln w="22225">
                  <a:solidFill>
                    <a:srgbClr val="99CCFF"/>
                  </a:solidFill>
                  <a:round/>
                  <a:headEnd/>
                  <a:tailEnd/>
                </a:ln>
                <a:solidFill>
                  <a:schemeClr val="hlink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Impact"/>
              </a:rPr>
              <a:t>      řídící systém  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/>
            </a:r>
            <a:br>
              <a:rPr lang="cs-CZ" altLang="cs-CZ" sz="3200" smtClean="0"/>
            </a:br>
            <a:r>
              <a:rPr lang="cs-CZ" altLang="cs-CZ" sz="4000" smtClean="0"/>
              <a:t>Řídící systém CNC</a:t>
            </a:r>
            <a:r>
              <a:rPr lang="cs-CZ" altLang="cs-CZ" sz="3200" smtClean="0"/>
              <a:t/>
            </a:r>
            <a:br>
              <a:rPr lang="cs-CZ" altLang="cs-CZ" sz="3200" smtClean="0"/>
            </a:br>
            <a:endParaRPr lang="cs-CZ" altLang="cs-CZ" sz="3200" smtClean="0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971550" y="1827213"/>
            <a:ext cx="7921625" cy="46259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100" smtClean="0"/>
              <a:t>	</a:t>
            </a:r>
            <a:r>
              <a:rPr lang="cs-CZ" sz="20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Obecná část  - pro všechny typy řídících systémů MIKROPROG  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00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smtClean="0"/>
              <a:t>Řídící systémy MIKROPROG  vyvinuté a dodávané firmou Mikronex s.r.o. jsou určeny pro řízení strojů používajících krokové servopohony. K dispozici jsou čtyři softwarové varianty.</a:t>
            </a:r>
            <a:endParaRPr lang="cs-CZ" sz="2000" b="1" smtClean="0"/>
          </a:p>
          <a:p>
            <a:pPr eaLnBrk="1" hangingPunct="1">
              <a:lnSpc>
                <a:spcPct val="80000"/>
              </a:lnSpc>
              <a:defRPr/>
            </a:pPr>
            <a:endParaRPr lang="cs-CZ" sz="2000" b="1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b="1" smtClean="0"/>
              <a:t>1) </a:t>
            </a:r>
            <a:r>
              <a:rPr lang="cs-CZ" sz="1800" b="1" smtClean="0">
                <a:solidFill>
                  <a:schemeClr val="hlink"/>
                </a:solidFill>
              </a:rPr>
              <a:t>MIKROPROG  S</a:t>
            </a:r>
            <a:r>
              <a:rPr lang="cs-CZ" sz="1800" b="1" smtClean="0">
                <a:solidFill>
                  <a:srgbClr val="33CC33"/>
                </a:solidFill>
              </a:rPr>
              <a:t> </a:t>
            </a:r>
            <a:r>
              <a:rPr lang="cs-CZ" sz="1800" smtClean="0"/>
              <a:t>- určený pro stroje dvěma řízenými osami a odměřovaným vřetenem ( nejčastěji soustruh )</a:t>
            </a:r>
            <a:endParaRPr lang="cs-CZ" sz="1800" b="1" smtClean="0"/>
          </a:p>
          <a:p>
            <a:pPr eaLnBrk="1" hangingPunct="1">
              <a:lnSpc>
                <a:spcPct val="80000"/>
              </a:lnSpc>
              <a:defRPr/>
            </a:pPr>
            <a:endParaRPr lang="cs-CZ" sz="1800" b="1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1800" b="1" smtClean="0"/>
              <a:t>2) </a:t>
            </a:r>
            <a:r>
              <a:rPr lang="cs-CZ" sz="1800" b="1" smtClean="0">
                <a:solidFill>
                  <a:schemeClr val="hlink"/>
                </a:solidFill>
              </a:rPr>
              <a:t>MIKROPROG  F</a:t>
            </a:r>
            <a:r>
              <a:rPr lang="cs-CZ" sz="1800" b="1" smtClean="0">
                <a:solidFill>
                  <a:srgbClr val="33CC33"/>
                </a:solidFill>
              </a:rPr>
              <a:t> </a:t>
            </a:r>
            <a:r>
              <a:rPr lang="cs-CZ" sz="1800" smtClean="0"/>
              <a:t>-  určený pro stroje čtyřmi řízenými osami ( nejčastěji frézky )</a:t>
            </a:r>
            <a:endParaRPr lang="cs-CZ" sz="1800" b="1" smtClean="0"/>
          </a:p>
          <a:p>
            <a:pPr eaLnBrk="1" hangingPunct="1">
              <a:lnSpc>
                <a:spcPct val="80000"/>
              </a:lnSpc>
              <a:defRPr/>
            </a:pPr>
            <a:endParaRPr lang="cs-CZ" sz="1300" b="1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1300" b="1" smtClean="0"/>
              <a:t>3) </a:t>
            </a:r>
            <a:r>
              <a:rPr lang="cs-CZ" sz="1400" b="1" smtClean="0"/>
              <a:t>MIKROPROG  P</a:t>
            </a:r>
            <a:r>
              <a:rPr lang="cs-CZ" sz="1400" smtClean="0"/>
              <a:t> - určený pro řezací a pálící stroje se třemi řízenými osami ( třetí osa přímo nebo závisle řízená )</a:t>
            </a:r>
            <a:endParaRPr lang="cs-CZ" sz="1400" b="1" smtClean="0"/>
          </a:p>
          <a:p>
            <a:pPr eaLnBrk="1" hangingPunct="1">
              <a:lnSpc>
                <a:spcPct val="80000"/>
              </a:lnSpc>
              <a:defRPr/>
            </a:pPr>
            <a:endParaRPr lang="cs-CZ" sz="1400" b="1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1400" b="1" smtClean="0"/>
              <a:t>4) MIKROPROG  B</a:t>
            </a:r>
            <a:r>
              <a:rPr lang="cs-CZ" sz="1400" smtClean="0"/>
              <a:t> - určený pro brousící stroje se čtyřmi řízenými osami.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  <p:bldP spid="205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7" descr="Soustruh SMT 160 CNC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1916113"/>
            <a:ext cx="7777163" cy="4729162"/>
          </a:xfrm>
          <a:prstGeom prst="rect">
            <a:avLst/>
          </a:prstGeom>
          <a:noFill/>
          <a:ln>
            <a:noFill/>
          </a:ln>
          <a:effectLst>
            <a:outerShdw dist="107763" dir="189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267" name="Rectangle 1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/>
              <a:t>Soustruh SMT 160 CNC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6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800" smtClean="0"/>
              <a:t>Frézka FCM 16 CNC</a:t>
            </a:r>
            <a:r>
              <a:rPr lang="cs-CZ" altLang="cs-CZ" smtClean="0"/>
              <a:t> </a:t>
            </a:r>
          </a:p>
        </p:txBody>
      </p:sp>
      <p:pic>
        <p:nvPicPr>
          <p:cNvPr id="31747" name="Picture 5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1700213"/>
            <a:ext cx="6769100" cy="5075237"/>
          </a:xfrm>
          <a:noFill/>
          <a:effectLst>
            <a:outerShdw dist="107763" dir="18900000" algn="ctr" rotWithShape="0">
              <a:schemeClr val="bg2">
                <a:alpha val="50000"/>
              </a:scheme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Pracovní prostor stroje - soustruh</a:t>
            </a:r>
          </a:p>
        </p:txBody>
      </p:sp>
      <p:pic>
        <p:nvPicPr>
          <p:cNvPr id="32771" name="Picture 8" descr="Soustruh pracovní prostor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0" y="1844675"/>
            <a:ext cx="6473825" cy="4856163"/>
          </a:xfrm>
          <a:noFill/>
          <a:effectLst>
            <a:outerShdw dist="107763" dir="18900000" algn="ctr" rotWithShape="0">
              <a:srgbClr val="80808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Pracovní prostor stroje - frézka</a:t>
            </a:r>
          </a:p>
        </p:txBody>
      </p:sp>
      <p:pic>
        <p:nvPicPr>
          <p:cNvPr id="33795" name="Picture 5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0038" y="1628775"/>
            <a:ext cx="6553200" cy="4913313"/>
          </a:xfrm>
          <a:noFill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Ovládací panel</a:t>
            </a:r>
          </a:p>
        </p:txBody>
      </p:sp>
      <p:pic>
        <p:nvPicPr>
          <p:cNvPr id="34819" name="Picture 5" descr="klavesnice FC16-manual"/>
          <p:cNvPicPr>
            <a:picLocks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989138"/>
            <a:ext cx="7777162" cy="4121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Ovládání – CNC soustruh</a:t>
            </a:r>
          </a:p>
        </p:txBody>
      </p:sp>
      <p:pic>
        <p:nvPicPr>
          <p:cNvPr id="35843" name="Picture 5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70038" y="1700213"/>
            <a:ext cx="6602412" cy="4949825"/>
          </a:xfrm>
          <a:noFill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Ovládání – CNC frézka</a:t>
            </a:r>
          </a:p>
        </p:txBody>
      </p:sp>
      <p:pic>
        <p:nvPicPr>
          <p:cNvPr id="36867" name="Picture 5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1773238"/>
            <a:ext cx="6408738" cy="4805362"/>
          </a:xfrm>
          <a:noFill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042988" y="301625"/>
            <a:ext cx="7850187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 Režimy práce řídícího systému /ŘS/</a:t>
            </a:r>
          </a:p>
        </p:txBody>
      </p:sp>
      <p:sp>
        <p:nvSpPr>
          <p:cNvPr id="159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827213"/>
            <a:ext cx="8066087" cy="4481512"/>
          </a:xfrm>
        </p:spPr>
        <p:txBody>
          <a:bodyPr/>
          <a:lstStyle/>
          <a:p>
            <a:pPr eaLnBrk="1" hangingPunct="1"/>
            <a:r>
              <a:rPr lang="cs-CZ" altLang="cs-CZ" smtClean="0"/>
              <a:t>Pro komunikaci s uživatelem má řídící systém vytvořeno několik specifických</a:t>
            </a:r>
            <a:r>
              <a:rPr lang="cs-CZ" altLang="cs-CZ" b="1" smtClean="0"/>
              <a:t> obrazů</a:t>
            </a:r>
            <a:r>
              <a:rPr lang="cs-CZ" altLang="cs-CZ" smtClean="0"/>
              <a:t> určených vždy pro určité</a:t>
            </a:r>
            <a:r>
              <a:rPr lang="cs-CZ" altLang="cs-CZ" b="1" smtClean="0"/>
              <a:t> režimy</a:t>
            </a:r>
            <a:r>
              <a:rPr lang="cs-CZ" altLang="cs-CZ" smtClean="0"/>
              <a:t> práce. Přechod do jiného režimu se uskuteční stisknutím některého z  tlačítek podle výběru nabízeného ve spodním řádku nastaveného obrazu.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9746" grpId="0"/>
      <p:bldP spid="15974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Základní význam jednotlivý režimů</a:t>
            </a:r>
            <a:r>
              <a:rPr lang="cs-CZ" altLang="cs-CZ" sz="3200" smtClean="0"/>
              <a:t>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921625" cy="46974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Hlavní panel</a:t>
            </a:r>
            <a:r>
              <a:rPr lang="cs-CZ" altLang="cs-CZ" sz="1600" b="1" smtClean="0"/>
              <a:t> </a:t>
            </a:r>
            <a:r>
              <a:rPr lang="cs-CZ" altLang="cs-CZ" sz="1600" smtClean="0"/>
              <a:t>- Úvodní obraz, který se zobrazí vždy po zapnutí systému a informuje o verzi řídícího systému.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Archiv NC programů</a:t>
            </a:r>
            <a:r>
              <a:rPr lang="cs-CZ" altLang="cs-CZ" sz="1600" smtClean="0"/>
              <a:t> - Obsahuje seznam NC programů uložených v paměti, náhled NC programů a umožňuje operace s nimi.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Editor</a:t>
            </a:r>
            <a:r>
              <a:rPr lang="cs-CZ" altLang="cs-CZ" sz="1600" smtClean="0"/>
              <a:t> - Režim pro tvorbu a editaci NC programů.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Simulace</a:t>
            </a:r>
            <a:r>
              <a:rPr lang="cs-CZ" altLang="cs-CZ" sz="1600" smtClean="0"/>
              <a:t> - Režim grafické simulace obrábění pro kontrolu správnosti programů.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CNC</a:t>
            </a:r>
            <a:r>
              <a:rPr lang="cs-CZ" altLang="cs-CZ" sz="1800" b="1" smtClean="0"/>
              <a:t> </a:t>
            </a:r>
            <a:r>
              <a:rPr lang="cs-CZ" altLang="cs-CZ" sz="2000" b="1" smtClean="0"/>
              <a:t>režim</a:t>
            </a:r>
            <a:r>
              <a:rPr lang="cs-CZ" altLang="cs-CZ" sz="1600" smtClean="0"/>
              <a:t> - Režim, ve kterém je možné spuštění automatického běhu stroje.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Tabulka</a:t>
            </a:r>
            <a:r>
              <a:rPr lang="cs-CZ" altLang="cs-CZ" sz="1800" b="1" smtClean="0"/>
              <a:t> </a:t>
            </a:r>
            <a:r>
              <a:rPr lang="cs-CZ" altLang="cs-CZ" sz="2000" b="1" smtClean="0"/>
              <a:t>nástrojů</a:t>
            </a:r>
            <a:r>
              <a:rPr lang="cs-CZ" altLang="cs-CZ" sz="1600" smtClean="0"/>
              <a:t> - Obsahuje seznam používaných nástrojů a jejich korekcí.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Nastavení</a:t>
            </a:r>
            <a:r>
              <a:rPr lang="cs-CZ" altLang="cs-CZ" sz="1800" b="1" smtClean="0"/>
              <a:t> </a:t>
            </a:r>
            <a:r>
              <a:rPr lang="cs-CZ" altLang="cs-CZ" sz="2000" b="1" smtClean="0"/>
              <a:t>systému</a:t>
            </a:r>
            <a:r>
              <a:rPr lang="cs-CZ" altLang="cs-CZ" sz="1600" b="1" smtClean="0"/>
              <a:t> </a:t>
            </a:r>
            <a:r>
              <a:rPr lang="cs-CZ" altLang="cs-CZ" sz="1600" smtClean="0"/>
              <a:t>-</a:t>
            </a:r>
            <a:r>
              <a:rPr lang="cs-CZ" altLang="cs-CZ" sz="1600" b="1" smtClean="0"/>
              <a:t> </a:t>
            </a:r>
            <a:r>
              <a:rPr lang="cs-CZ" altLang="cs-CZ" sz="1600" smtClean="0"/>
              <a:t>Umožňuje individuální nastavení všech režimů řídícího systému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Servisní</a:t>
            </a:r>
            <a:r>
              <a:rPr lang="cs-CZ" altLang="cs-CZ" sz="1800" b="1" smtClean="0"/>
              <a:t> </a:t>
            </a:r>
            <a:r>
              <a:rPr lang="cs-CZ" altLang="cs-CZ" sz="2000" b="1" smtClean="0"/>
              <a:t>režim</a:t>
            </a:r>
            <a:r>
              <a:rPr lang="cs-CZ" altLang="cs-CZ" sz="1600" b="1" smtClean="0"/>
              <a:t> </a:t>
            </a:r>
            <a:r>
              <a:rPr lang="cs-CZ" altLang="cs-CZ" sz="1600" smtClean="0"/>
              <a:t>- Určený pro testování funkčnosti systému</a:t>
            </a:r>
            <a:r>
              <a:rPr lang="cs-CZ" altLang="cs-CZ" sz="1600" i="1" smtClean="0"/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Uživatelské</a:t>
            </a:r>
            <a:r>
              <a:rPr lang="cs-CZ" altLang="cs-CZ" sz="18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b="1" smtClean="0"/>
              <a:t>menu</a:t>
            </a:r>
            <a:r>
              <a:rPr lang="cs-CZ" altLang="cs-CZ" sz="1600" smtClean="0"/>
              <a:t> - Zvláštní režim pro snadné používání stroje např. v sériové výrobě méně kvalifikovanou obsluhou.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Nastavení</a:t>
            </a:r>
            <a:r>
              <a:rPr lang="cs-CZ" altLang="cs-CZ" sz="1600" b="1" smtClean="0">
                <a:solidFill>
                  <a:schemeClr val="folHlink"/>
                </a:solidFill>
              </a:rPr>
              <a:t> </a:t>
            </a:r>
            <a:r>
              <a:rPr lang="cs-CZ" altLang="cs-CZ" sz="2000" b="1" smtClean="0"/>
              <a:t>uživatele</a:t>
            </a:r>
            <a:r>
              <a:rPr lang="cs-CZ" altLang="cs-CZ" sz="1600" smtClean="0"/>
              <a:t> - Umožňuje nastavení uživatelských práv.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SCHÉMA PRACOVNÍCH REŽIMŮ</a:t>
            </a:r>
          </a:p>
        </p:txBody>
      </p:sp>
      <p:grpSp>
        <p:nvGrpSpPr>
          <p:cNvPr id="39939" name="Group 65"/>
          <p:cNvGrpSpPr>
            <a:grpSpLocks/>
          </p:cNvGrpSpPr>
          <p:nvPr/>
        </p:nvGrpSpPr>
        <p:grpSpPr bwMode="auto">
          <a:xfrm>
            <a:off x="639763" y="1698625"/>
            <a:ext cx="7821612" cy="4610100"/>
            <a:chOff x="403" y="1070"/>
            <a:chExt cx="4927" cy="2904"/>
          </a:xfrm>
        </p:grpSpPr>
        <p:sp>
          <p:nvSpPr>
            <p:cNvPr id="39953" name="Rectangle 5"/>
            <p:cNvSpPr>
              <a:spLocks noChangeArrowheads="1"/>
            </p:cNvSpPr>
            <p:nvPr/>
          </p:nvSpPr>
          <p:spPr bwMode="auto">
            <a:xfrm>
              <a:off x="403" y="1115"/>
              <a:ext cx="908" cy="499"/>
            </a:xfrm>
            <a:prstGeom prst="rect">
              <a:avLst/>
            </a:prstGeom>
            <a:solidFill>
              <a:schemeClr val="accent1"/>
            </a:solidFill>
            <a:ln w="9525" algn="ctr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charset="0"/>
                </a:rPr>
                <a:t>NASTAVENÍ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charset="0"/>
                </a:rPr>
                <a:t>SYSTÉMU</a:t>
              </a:r>
            </a:p>
          </p:txBody>
        </p:sp>
        <p:sp>
          <p:nvSpPr>
            <p:cNvPr id="39954" name="Rectangle 6"/>
            <p:cNvSpPr>
              <a:spLocks noChangeArrowheads="1"/>
            </p:cNvSpPr>
            <p:nvPr/>
          </p:nvSpPr>
          <p:spPr bwMode="auto">
            <a:xfrm>
              <a:off x="4422" y="2704"/>
              <a:ext cx="908" cy="499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charset="0"/>
                </a:rPr>
                <a:t>NASTAVENÍ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800">
                  <a:latin typeface="Arial" charset="0"/>
                </a:rPr>
                <a:t>UŽIVATELE</a:t>
              </a:r>
            </a:p>
          </p:txBody>
        </p:sp>
        <p:sp>
          <p:nvSpPr>
            <p:cNvPr id="39955" name="Rectangle 7"/>
            <p:cNvSpPr>
              <a:spLocks noChangeArrowheads="1"/>
            </p:cNvSpPr>
            <p:nvPr/>
          </p:nvSpPr>
          <p:spPr bwMode="auto">
            <a:xfrm>
              <a:off x="4394" y="1115"/>
              <a:ext cx="908" cy="499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SERVISNÍ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REŽIM</a:t>
              </a:r>
            </a:p>
          </p:txBody>
        </p:sp>
        <p:sp>
          <p:nvSpPr>
            <p:cNvPr id="39956" name="Rectangle 8"/>
            <p:cNvSpPr>
              <a:spLocks noChangeArrowheads="1"/>
            </p:cNvSpPr>
            <p:nvPr/>
          </p:nvSpPr>
          <p:spPr bwMode="auto">
            <a:xfrm>
              <a:off x="1692" y="1901"/>
              <a:ext cx="908" cy="499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ARCHIV</a:t>
              </a:r>
            </a:p>
          </p:txBody>
        </p:sp>
        <p:sp>
          <p:nvSpPr>
            <p:cNvPr id="39957" name="Rectangle 9"/>
            <p:cNvSpPr>
              <a:spLocks noChangeArrowheads="1"/>
            </p:cNvSpPr>
            <p:nvPr/>
          </p:nvSpPr>
          <p:spPr bwMode="auto">
            <a:xfrm>
              <a:off x="1692" y="2687"/>
              <a:ext cx="908" cy="499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EDITOR</a:t>
              </a:r>
            </a:p>
          </p:txBody>
        </p:sp>
        <p:sp>
          <p:nvSpPr>
            <p:cNvPr id="39958" name="Rectangle 10"/>
            <p:cNvSpPr>
              <a:spLocks noChangeArrowheads="1"/>
            </p:cNvSpPr>
            <p:nvPr/>
          </p:nvSpPr>
          <p:spPr bwMode="auto">
            <a:xfrm>
              <a:off x="1692" y="3474"/>
              <a:ext cx="908" cy="499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CNC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REŽIM</a:t>
              </a:r>
            </a:p>
          </p:txBody>
        </p:sp>
        <p:sp>
          <p:nvSpPr>
            <p:cNvPr id="39959" name="Rectangle 11"/>
            <p:cNvSpPr>
              <a:spLocks noChangeArrowheads="1"/>
            </p:cNvSpPr>
            <p:nvPr/>
          </p:nvSpPr>
          <p:spPr bwMode="auto">
            <a:xfrm>
              <a:off x="3082" y="3475"/>
              <a:ext cx="908" cy="49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 b="1">
                  <a:solidFill>
                    <a:srgbClr val="000000"/>
                  </a:solidFill>
                  <a:latin typeface="Arial" charset="0"/>
                </a:rPr>
                <a:t>TABULKA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 b="1">
                  <a:solidFill>
                    <a:srgbClr val="000000"/>
                  </a:solidFill>
                  <a:latin typeface="Arial" charset="0"/>
                </a:rPr>
                <a:t>NÁSTROJŮ</a:t>
              </a:r>
            </a:p>
          </p:txBody>
        </p:sp>
        <p:sp>
          <p:nvSpPr>
            <p:cNvPr id="39960" name="Rectangle 12"/>
            <p:cNvSpPr>
              <a:spLocks noChangeArrowheads="1"/>
            </p:cNvSpPr>
            <p:nvPr/>
          </p:nvSpPr>
          <p:spPr bwMode="auto">
            <a:xfrm>
              <a:off x="3078" y="2687"/>
              <a:ext cx="908" cy="49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 b="1">
                  <a:solidFill>
                    <a:srgbClr val="000000"/>
                  </a:solidFill>
                  <a:latin typeface="Arial" charset="0"/>
                </a:rPr>
                <a:t>SIMULACE</a:t>
              </a:r>
            </a:p>
          </p:txBody>
        </p:sp>
        <p:sp>
          <p:nvSpPr>
            <p:cNvPr id="39961" name="Rectangle 13"/>
            <p:cNvSpPr>
              <a:spLocks noChangeArrowheads="1"/>
            </p:cNvSpPr>
            <p:nvPr/>
          </p:nvSpPr>
          <p:spPr bwMode="auto">
            <a:xfrm>
              <a:off x="4394" y="1933"/>
              <a:ext cx="908" cy="499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600" b="1">
                  <a:latin typeface="Arial" charset="0"/>
                </a:rPr>
                <a:t>UŽIVATELSKÉ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1600" b="1">
                  <a:latin typeface="Arial" charset="0"/>
                </a:rPr>
                <a:t>MENU</a:t>
              </a:r>
              <a:r>
                <a:rPr lang="cs-CZ" altLang="cs-CZ" sz="1800">
                  <a:latin typeface="Arial" charset="0"/>
                </a:rPr>
                <a:t> </a:t>
              </a:r>
            </a:p>
          </p:txBody>
        </p:sp>
        <p:sp>
          <p:nvSpPr>
            <p:cNvPr id="39962" name="Text Box 14"/>
            <p:cNvSpPr txBox="1">
              <a:spLocks noChangeArrowheads="1"/>
            </p:cNvSpPr>
            <p:nvPr/>
          </p:nvSpPr>
          <p:spPr bwMode="auto">
            <a:xfrm>
              <a:off x="1718" y="1070"/>
              <a:ext cx="907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charset="0"/>
              </a:endParaRP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charset="0"/>
              </a:endParaRP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charset="0"/>
              </a:endParaRPr>
            </a:p>
          </p:txBody>
        </p:sp>
        <p:sp>
          <p:nvSpPr>
            <p:cNvPr id="39963" name="Text Box 15"/>
            <p:cNvSpPr txBox="1">
              <a:spLocks noChangeArrowheads="1"/>
            </p:cNvSpPr>
            <p:nvPr/>
          </p:nvSpPr>
          <p:spPr bwMode="auto">
            <a:xfrm>
              <a:off x="3338" y="2579"/>
              <a:ext cx="116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cs-CZ" altLang="cs-CZ" sz="1800">
                <a:latin typeface="Arial" charset="0"/>
              </a:endParaRPr>
            </a:p>
          </p:txBody>
        </p:sp>
        <p:sp>
          <p:nvSpPr>
            <p:cNvPr id="39964" name="Rectangle 16"/>
            <p:cNvSpPr>
              <a:spLocks noChangeArrowheads="1"/>
            </p:cNvSpPr>
            <p:nvPr/>
          </p:nvSpPr>
          <p:spPr bwMode="auto">
            <a:xfrm>
              <a:off x="1692" y="1115"/>
              <a:ext cx="908" cy="499"/>
            </a:xfrm>
            <a:prstGeom prst="rect">
              <a:avLst/>
            </a:prstGeom>
            <a:solidFill>
              <a:srgbClr val="CC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lr>
                  <a:schemeClr val="tx2"/>
                </a:buClr>
                <a:buSzPct val="70000"/>
                <a:buFont typeface="Wingdings" pitchFamily="2" charset="2"/>
                <a:buChar char="¡"/>
                <a:defRPr sz="2900"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2500"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lr>
                  <a:schemeClr val="tx2"/>
                </a:buClr>
                <a:buSzPct val="65000"/>
                <a:buFont typeface="Wingdings" pitchFamily="2" charset="2"/>
                <a:buChar char="¡"/>
                <a:defRPr sz="2200"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itchFamily="2" charset="2"/>
                <a:buChar char="l"/>
                <a:defRPr sz="1900"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tx2"/>
                </a:buClr>
                <a:buSzPct val="60000"/>
                <a:buFont typeface="Wingdings" pitchFamily="2" charset="2"/>
                <a:buChar char="¡"/>
                <a:defRPr sz="1900"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HLAVNÍ</a:t>
              </a:r>
            </a:p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cs-CZ" altLang="cs-CZ" sz="2000">
                  <a:latin typeface="Arial" charset="0"/>
                </a:rPr>
                <a:t>PANEL</a:t>
              </a:r>
            </a:p>
          </p:txBody>
        </p:sp>
        <p:cxnSp>
          <p:nvCxnSpPr>
            <p:cNvPr id="39965" name="AutoShape 17"/>
            <p:cNvCxnSpPr>
              <a:cxnSpLocks noChangeShapeType="1"/>
              <a:stCxn id="39953" idx="3"/>
              <a:endCxn id="39964" idx="1"/>
            </p:cNvCxnSpPr>
            <p:nvPr/>
          </p:nvCxnSpPr>
          <p:spPr bwMode="auto">
            <a:xfrm>
              <a:off x="1311" y="1365"/>
              <a:ext cx="381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9966" name="AutoShape 20"/>
            <p:cNvCxnSpPr>
              <a:cxnSpLocks noChangeShapeType="1"/>
              <a:stCxn id="39964" idx="2"/>
              <a:endCxn id="39956" idx="0"/>
            </p:cNvCxnSpPr>
            <p:nvPr/>
          </p:nvCxnSpPr>
          <p:spPr bwMode="auto">
            <a:xfrm>
              <a:off x="2146" y="1614"/>
              <a:ext cx="0" cy="28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9967" name="AutoShape 21"/>
            <p:cNvCxnSpPr>
              <a:cxnSpLocks noChangeShapeType="1"/>
              <a:stCxn id="39956" idx="2"/>
              <a:endCxn id="39957" idx="0"/>
            </p:cNvCxnSpPr>
            <p:nvPr/>
          </p:nvCxnSpPr>
          <p:spPr bwMode="auto">
            <a:xfrm>
              <a:off x="2146" y="2400"/>
              <a:ext cx="0" cy="28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9968" name="AutoShape 22"/>
            <p:cNvCxnSpPr>
              <a:cxnSpLocks noChangeShapeType="1"/>
              <a:stCxn id="39957" idx="2"/>
              <a:endCxn id="39958" idx="0"/>
            </p:cNvCxnSpPr>
            <p:nvPr/>
          </p:nvCxnSpPr>
          <p:spPr bwMode="auto">
            <a:xfrm>
              <a:off x="2146" y="3186"/>
              <a:ext cx="0" cy="2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39969" name="AutoShape 23"/>
            <p:cNvCxnSpPr>
              <a:cxnSpLocks noChangeShapeType="1"/>
              <a:stCxn id="39957" idx="3"/>
              <a:endCxn id="39960" idx="1"/>
            </p:cNvCxnSpPr>
            <p:nvPr/>
          </p:nvCxnSpPr>
          <p:spPr bwMode="auto">
            <a:xfrm>
              <a:off x="2600" y="2937"/>
              <a:ext cx="478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cxnSp>
        <p:nvCxnSpPr>
          <p:cNvPr id="39940" name="AutoShape 28"/>
          <p:cNvCxnSpPr>
            <a:cxnSpLocks noChangeShapeType="1"/>
            <a:stCxn id="39960" idx="2"/>
            <a:endCxn id="39959" idx="0"/>
          </p:cNvCxnSpPr>
          <p:nvPr/>
        </p:nvCxnSpPr>
        <p:spPr bwMode="auto">
          <a:xfrm>
            <a:off x="5607050" y="5057775"/>
            <a:ext cx="6350" cy="4587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1" name="AutoShape 30"/>
          <p:cNvCxnSpPr>
            <a:cxnSpLocks noChangeShapeType="1"/>
            <a:stCxn id="39964" idx="1"/>
          </p:cNvCxnSpPr>
          <p:nvPr/>
        </p:nvCxnSpPr>
        <p:spPr bwMode="auto">
          <a:xfrm rot="10800000" flipV="1">
            <a:off x="2339975" y="2166938"/>
            <a:ext cx="346075" cy="450215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2" name="AutoShape 37"/>
          <p:cNvCxnSpPr>
            <a:cxnSpLocks noChangeShapeType="1"/>
            <a:stCxn id="39956" idx="1"/>
          </p:cNvCxnSpPr>
          <p:nvPr/>
        </p:nvCxnSpPr>
        <p:spPr bwMode="auto">
          <a:xfrm flipH="1">
            <a:off x="2339975" y="3414713"/>
            <a:ext cx="3460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3" name="AutoShape 38"/>
          <p:cNvCxnSpPr>
            <a:cxnSpLocks noChangeShapeType="1"/>
            <a:stCxn id="39957" idx="1"/>
          </p:cNvCxnSpPr>
          <p:nvPr/>
        </p:nvCxnSpPr>
        <p:spPr bwMode="auto">
          <a:xfrm flipH="1">
            <a:off x="2339975" y="4662488"/>
            <a:ext cx="3460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4" name="AutoShape 39"/>
          <p:cNvCxnSpPr>
            <a:cxnSpLocks noChangeShapeType="1"/>
            <a:stCxn id="39958" idx="1"/>
          </p:cNvCxnSpPr>
          <p:nvPr/>
        </p:nvCxnSpPr>
        <p:spPr bwMode="auto">
          <a:xfrm flipH="1">
            <a:off x="2339975" y="5911850"/>
            <a:ext cx="3460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5" name="AutoShape 43"/>
          <p:cNvCxnSpPr>
            <a:cxnSpLocks noChangeShapeType="1"/>
            <a:endCxn id="39959" idx="2"/>
          </p:cNvCxnSpPr>
          <p:nvPr/>
        </p:nvCxnSpPr>
        <p:spPr bwMode="auto">
          <a:xfrm flipV="1">
            <a:off x="2339975" y="6308725"/>
            <a:ext cx="3273425" cy="360363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9946" name="Rectangle 46"/>
          <p:cNvSpPr>
            <a:spLocks noChangeArrowheads="1"/>
          </p:cNvSpPr>
          <p:nvPr/>
        </p:nvSpPr>
        <p:spPr bwMode="auto">
          <a:xfrm rot="10800000">
            <a:off x="827088" y="3860800"/>
            <a:ext cx="1058862" cy="23050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lvl1pPr eaLnBrk="0" hangingPunct="0">
              <a:spcBef>
                <a:spcPct val="20000"/>
              </a:spcBef>
              <a:buClr>
                <a:schemeClr val="tx2"/>
              </a:buClr>
              <a:buSzPct val="70000"/>
              <a:buFont typeface="Wingdings" pitchFamily="2" charset="2"/>
              <a:buChar char="¡"/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25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SzPct val="65000"/>
              <a:buFont typeface="Wingdings" pitchFamily="2" charset="2"/>
              <a:buChar char="¡"/>
              <a:defRPr sz="22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l"/>
              <a:defRPr sz="1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0000"/>
              <a:buFont typeface="Wingdings" pitchFamily="2" charset="2"/>
              <a:buChar char="¡"/>
              <a:defRPr sz="1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NASTAVENÍ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JEDNOTLIVÝCH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800">
                <a:latin typeface="Arial" charset="0"/>
              </a:rPr>
              <a:t>REŽÍMŮ</a:t>
            </a:r>
          </a:p>
        </p:txBody>
      </p:sp>
      <p:cxnSp>
        <p:nvCxnSpPr>
          <p:cNvPr id="39947" name="AutoShape 48"/>
          <p:cNvCxnSpPr>
            <a:cxnSpLocks noChangeShapeType="1"/>
            <a:stCxn id="39953" idx="2"/>
            <a:endCxn id="39946" idx="2"/>
          </p:cNvCxnSpPr>
          <p:nvPr/>
        </p:nvCxnSpPr>
        <p:spPr bwMode="auto">
          <a:xfrm flipH="1">
            <a:off x="1357313" y="2562225"/>
            <a:ext cx="3175" cy="1298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8" name="AutoShape 49"/>
          <p:cNvCxnSpPr>
            <a:cxnSpLocks noChangeShapeType="1"/>
            <a:stCxn id="39964" idx="3"/>
            <a:endCxn id="39955" idx="1"/>
          </p:cNvCxnSpPr>
          <p:nvPr/>
        </p:nvCxnSpPr>
        <p:spPr bwMode="auto">
          <a:xfrm>
            <a:off x="4127500" y="2166938"/>
            <a:ext cx="28479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49" name="AutoShape 58"/>
          <p:cNvCxnSpPr>
            <a:cxnSpLocks noChangeShapeType="1"/>
            <a:endCxn id="39961" idx="1"/>
          </p:cNvCxnSpPr>
          <p:nvPr/>
        </p:nvCxnSpPr>
        <p:spPr bwMode="auto">
          <a:xfrm rot="16200000" flipH="1">
            <a:off x="6187281" y="2677320"/>
            <a:ext cx="1260475" cy="31591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50" name="AutoShape 60"/>
          <p:cNvCxnSpPr>
            <a:cxnSpLocks noChangeShapeType="1"/>
            <a:endCxn id="39954" idx="1"/>
          </p:cNvCxnSpPr>
          <p:nvPr/>
        </p:nvCxnSpPr>
        <p:spPr bwMode="auto">
          <a:xfrm rot="16200000" flipH="1">
            <a:off x="6209506" y="3879057"/>
            <a:ext cx="1260475" cy="360362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51" name="AutoShape 62"/>
          <p:cNvCxnSpPr>
            <a:cxnSpLocks noChangeShapeType="1"/>
            <a:stCxn id="39960" idx="1"/>
            <a:endCxn id="39958" idx="3"/>
          </p:cNvCxnSpPr>
          <p:nvPr/>
        </p:nvCxnSpPr>
        <p:spPr bwMode="auto">
          <a:xfrm rot="10800000" flipV="1">
            <a:off x="4127500" y="4662488"/>
            <a:ext cx="758825" cy="1249362"/>
          </a:xfrm>
          <a:prstGeom prst="bent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9952" name="AutoShape 64"/>
          <p:cNvCxnSpPr>
            <a:cxnSpLocks noChangeShapeType="1"/>
            <a:stCxn id="39958" idx="2"/>
          </p:cNvCxnSpPr>
          <p:nvPr/>
        </p:nvCxnSpPr>
        <p:spPr bwMode="auto">
          <a:xfrm rot="5400000" flipH="1" flipV="1">
            <a:off x="3990182" y="5437981"/>
            <a:ext cx="285750" cy="1452563"/>
          </a:xfrm>
          <a:prstGeom prst="bentConnector4">
            <a:avLst>
              <a:gd name="adj1" fmla="val -79444"/>
              <a:gd name="adj2" fmla="val 74861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smtClean="0"/>
              <a:t>Hlavní panel – úvodní obraz systému</a:t>
            </a:r>
          </a:p>
        </p:txBody>
      </p:sp>
      <p:pic>
        <p:nvPicPr>
          <p:cNvPr id="40963" name="Picture 7"/>
          <p:cNvPicPr>
            <a:picLocks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31900" y="1600200"/>
            <a:ext cx="6762750" cy="50720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/>
              <a:t>Význam funkčních tlačítek v Hlavním panelu</a:t>
            </a:r>
            <a:r>
              <a:rPr lang="cs-CZ" altLang="cs-CZ" sz="3200" smtClean="0"/>
              <a:t> 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0013" y="1827213"/>
            <a:ext cx="7313612" cy="49149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000" b="1" smtClean="0">
                <a:solidFill>
                  <a:srgbClr val="0000CC"/>
                </a:solidFill>
              </a:rPr>
              <a:t>Esc</a:t>
            </a:r>
            <a:r>
              <a:rPr lang="cs-CZ" altLang="cs-CZ" sz="1400" b="1" smtClean="0"/>
              <a:t> </a:t>
            </a:r>
            <a:r>
              <a:rPr lang="cs-CZ" altLang="cs-CZ" sz="1400" smtClean="0"/>
              <a:t>– </a:t>
            </a:r>
            <a:r>
              <a:rPr lang="cs-CZ" altLang="cs-CZ" sz="1600" smtClean="0"/>
              <a:t>Ukončení činnosti</a:t>
            </a:r>
            <a:r>
              <a:rPr lang="cs-CZ" altLang="cs-CZ" sz="1400" smtClean="0"/>
              <a:t> 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F2</a:t>
            </a:r>
            <a:r>
              <a:rPr lang="cs-CZ" altLang="cs-CZ" sz="1400" smtClean="0">
                <a:solidFill>
                  <a:schemeClr val="folHlink"/>
                </a:solidFill>
              </a:rPr>
              <a:t> </a:t>
            </a:r>
            <a:r>
              <a:rPr lang="cs-CZ" altLang="cs-CZ" sz="1400" smtClean="0"/>
              <a:t>– </a:t>
            </a:r>
            <a:r>
              <a:rPr lang="cs-CZ" altLang="cs-CZ" sz="1600" smtClean="0"/>
              <a:t>Změna uživatele – umožňuje změnit uživatele systému bez restartu systému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F3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Nastavení systému – změna nebo nastavení vlastností jednotlivých režimů systému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F4</a:t>
            </a:r>
            <a:r>
              <a:rPr lang="cs-CZ" altLang="cs-CZ" sz="1400" b="1" smtClean="0">
                <a:solidFill>
                  <a:schemeClr val="folHlink"/>
                </a:solidFill>
              </a:rPr>
              <a:t> </a:t>
            </a:r>
            <a:r>
              <a:rPr lang="cs-CZ" altLang="cs-CZ" sz="1400" smtClean="0"/>
              <a:t>– </a:t>
            </a:r>
            <a:r>
              <a:rPr lang="cs-CZ" altLang="cs-CZ" sz="1600" smtClean="0"/>
              <a:t>Servisní režim – režim pro servisní prohlídky stroje a pro editaci a prohlížení dokumentace a systémových dat stroje a řídicího</a:t>
            </a:r>
            <a:r>
              <a:rPr lang="cs-CZ" altLang="cs-CZ" sz="14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F5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Uživatelské menu – režim pro snadný přístup k vybraným programům 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F6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Externí programy – možnost vyvolání speciálních uživatelských aplikací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F7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Možnosti Windows – skok do systému Windows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F8</a:t>
            </a:r>
            <a:r>
              <a:rPr lang="cs-CZ" altLang="cs-CZ" sz="1600" smtClean="0"/>
              <a:t> – Nastavení uživatelů – možnost nastavení více</a:t>
            </a:r>
            <a:r>
              <a:rPr lang="cs-CZ" altLang="cs-CZ" sz="1400" smtClean="0"/>
              <a:t> uživatelů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F9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Tabulka nástrojů – nastavení a výběr nástrojů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/>
              <a:t>F10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Rezervní tlačítko pro další funkce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000" b="1" smtClean="0">
                <a:solidFill>
                  <a:srgbClr val="0000CC"/>
                </a:solidFill>
              </a:rPr>
              <a:t>Enter</a:t>
            </a:r>
            <a:r>
              <a:rPr lang="cs-CZ" altLang="cs-CZ" sz="1400" smtClean="0"/>
              <a:t> – </a:t>
            </a:r>
            <a:r>
              <a:rPr lang="cs-CZ" altLang="cs-CZ" sz="1600" smtClean="0"/>
              <a:t>Archív NC programů</a:t>
            </a:r>
            <a:r>
              <a:rPr lang="cs-CZ" altLang="cs-CZ" sz="1400" smtClean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/>
      <p:bldP spid="6451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3013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5CFDFF1A-8D5F-4CEB-9F4B-484E54A500C9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3014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15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3016" name="TextovéPole 9"/>
          <p:cNvSpPr txBox="1">
            <a:spLocks noChangeArrowheads="1"/>
          </p:cNvSpPr>
          <p:nvPr/>
        </p:nvSpPr>
        <p:spPr bwMode="auto">
          <a:xfrm>
            <a:off x="3405188" y="1079500"/>
            <a:ext cx="2379662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>
                <a:solidFill>
                  <a:srgbClr val="000000"/>
                </a:solidFill>
              </a:rPr>
              <a:t>Souhrn učiva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27088" y="2492375"/>
            <a:ext cx="7632700" cy="19399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Otázky pro opakování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Druhy ŘS  </a:t>
            </a:r>
            <a:r>
              <a:rPr lang="cs-CZ" sz="2000" dirty="0" err="1">
                <a:solidFill>
                  <a:prstClr val="black"/>
                </a:solidFill>
              </a:rPr>
              <a:t>Mikroprog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Popiš ovládací panel stroje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</a:rPr>
              <a:t>Základní rozdělení pracovních režimů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44037" name="Zástupný symbol pro číslo snímku 14"/>
          <p:cNvSpPr>
            <a:spLocks noGrp="1"/>
          </p:cNvSpPr>
          <p:nvPr>
            <p:ph type="sldNum" sz="quarter" idx="12"/>
          </p:nvPr>
        </p:nvSpPr>
        <p:spPr bwMode="auto">
          <a:xfrm>
            <a:off x="6480175" y="6335713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fld id="{E5E3AE0E-5B92-4B1A-BEA9-2A2524259008}" type="slidenum">
              <a:rPr lang="cs-CZ" altLang="cs-CZ" sz="1200" smtClean="0">
                <a:solidFill>
                  <a:srgbClr val="898989"/>
                </a:solidFill>
                <a:latin typeface="Verdana" pitchFamily="34" charset="0"/>
              </a:rPr>
              <a:pPr eaLnBrk="1" hangingPunct="1">
                <a:spcBef>
                  <a:spcPct val="0"/>
                </a:spcBef>
                <a:buFontTx/>
                <a:buNone/>
              </a:pPr>
              <a:t>17</a:t>
            </a:fld>
            <a:endParaRPr lang="cs-CZ" altLang="cs-CZ" sz="1200" smtClean="0">
              <a:solidFill>
                <a:srgbClr val="898989"/>
              </a:solidFill>
              <a:latin typeface="Verdana" pitchFamily="34" charset="0"/>
            </a:endParaRPr>
          </a:p>
        </p:txBody>
      </p:sp>
      <p:pic>
        <p:nvPicPr>
          <p:cNvPr id="4403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4040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>
                <a:solidFill>
                  <a:srgbClr val="000000"/>
                </a:solidFill>
              </a:rPr>
              <a:t>Použité zdroje</a:t>
            </a:r>
          </a:p>
        </p:txBody>
      </p:sp>
      <p:sp>
        <p:nvSpPr>
          <p:cNvPr id="44041" name="TextovéPole 2"/>
          <p:cNvSpPr txBox="1">
            <a:spLocks noChangeArrowheads="1"/>
          </p:cNvSpPr>
          <p:nvPr/>
        </p:nvSpPr>
        <p:spPr bwMode="auto">
          <a:xfrm>
            <a:off x="1465263" y="2386013"/>
            <a:ext cx="5086350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</a:rPr>
              <a:t>Manuál k obsluze řídícého systému Mikroprog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>
                <a:solidFill>
                  <a:srgbClr val="000000"/>
                </a:solidFill>
              </a:rPr>
              <a:t>MIKROPROG verse 3 (Windows)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>
              <a:solidFill>
                <a:srgbClr val="000000"/>
              </a:solidFill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>
                <a:solidFill>
                  <a:srgbClr val="000000"/>
                </a:solidFill>
              </a:rPr>
              <a:t>Fotografie – vlastní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>
                <a:solidFill>
                  <a:srgbClr val="000000"/>
                </a:solidFill>
              </a:rPr>
              <a:t>Obrázky – program MIKROPROG S/F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eaVert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Eclipse</Template>
  <TotalTime>1897</TotalTime>
  <Words>351</Words>
  <Application>Microsoft Office PowerPoint</Application>
  <PresentationFormat>Předvádění na obrazovce (4:3)</PresentationFormat>
  <Paragraphs>125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17</vt:i4>
      </vt:variant>
    </vt:vector>
  </HeadingPairs>
  <TitlesOfParts>
    <vt:vector size="26" baseType="lpstr">
      <vt:lpstr>Verdana</vt:lpstr>
      <vt:lpstr>Arial</vt:lpstr>
      <vt:lpstr>Wingdings</vt:lpstr>
      <vt:lpstr>Calibri</vt:lpstr>
      <vt:lpstr>Times New Roman</vt:lpstr>
      <vt:lpstr>Book Antiqua</vt:lpstr>
      <vt:lpstr>Zatmění</vt:lpstr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1. Obecná část</vt:lpstr>
      <vt:lpstr> Řídící systém CNC </vt:lpstr>
      <vt:lpstr>Soustruh SMT 160 CNC</vt:lpstr>
      <vt:lpstr>Frézka FCM 16 CNC </vt:lpstr>
      <vt:lpstr>Pracovní prostor stroje - soustruh</vt:lpstr>
      <vt:lpstr>Pracovní prostor stroje - frézka</vt:lpstr>
      <vt:lpstr>Ovládací panel</vt:lpstr>
      <vt:lpstr>Ovládání – CNC soustruh</vt:lpstr>
      <vt:lpstr>Ovládání – CNC frézka</vt:lpstr>
      <vt:lpstr> Režimy práce řídícího systému /ŘS/</vt:lpstr>
      <vt:lpstr>Základní význam jednotlivý režimů </vt:lpstr>
      <vt:lpstr>SCHÉMA PRACOVNÍCH REŽIMŮ</vt:lpstr>
      <vt:lpstr>Hlavní panel – úvodní obraz systému</vt:lpstr>
      <vt:lpstr>Význam funkčních tlačítek v Hlavním panelu 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Řídící systém CNC</dc:title>
  <dc:creator>PEPÍNO</dc:creator>
  <cp:lastModifiedBy>administrator</cp:lastModifiedBy>
  <cp:revision>69</cp:revision>
  <dcterms:created xsi:type="dcterms:W3CDTF">2006-03-01T21:42:04Z</dcterms:created>
  <dcterms:modified xsi:type="dcterms:W3CDTF">2013-09-11T18:28:47Z</dcterms:modified>
</cp:coreProperties>
</file>