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701" r:id="rId2"/>
  </p:sldMasterIdLst>
  <p:notesMasterIdLst>
    <p:notesMasterId r:id="rId27"/>
  </p:notesMasterIdLst>
  <p:sldIdLst>
    <p:sldId id="347" r:id="rId3"/>
    <p:sldId id="327" r:id="rId4"/>
    <p:sldId id="288" r:id="rId5"/>
    <p:sldId id="258" r:id="rId6"/>
    <p:sldId id="289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83" r:id="rId15"/>
    <p:sldId id="307" r:id="rId16"/>
    <p:sldId id="274" r:id="rId17"/>
    <p:sldId id="275" r:id="rId18"/>
    <p:sldId id="276" r:id="rId19"/>
    <p:sldId id="291" r:id="rId20"/>
    <p:sldId id="290" r:id="rId21"/>
    <p:sldId id="292" r:id="rId22"/>
    <p:sldId id="293" r:id="rId23"/>
    <p:sldId id="294" r:id="rId24"/>
    <p:sldId id="348" r:id="rId25"/>
    <p:sldId id="349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8000"/>
    <a:srgbClr val="000000"/>
    <a:srgbClr val="FFFF00"/>
    <a:srgbClr val="996633"/>
    <a:srgbClr val="CC0000"/>
    <a:srgbClr val="FF5050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23" autoAdjust="0"/>
  </p:normalViewPr>
  <p:slideViewPr>
    <p:cSldViewPr>
      <p:cViewPr>
        <p:scale>
          <a:sx n="90" d="100"/>
          <a:sy n="90" d="100"/>
        </p:scale>
        <p:origin x="-2238" y="-4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761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994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47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747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47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D2AA08BB-3E13-40C0-A83E-2A2475BC3D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3249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09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66345E5-FC44-4479-B661-DE438A69EE7E}" type="slidenum">
              <a:rPr lang="cs-CZ" altLang="cs-CZ" smtClean="0"/>
              <a:pPr eaLnBrk="1" hangingPunct="1">
                <a:spcBef>
                  <a:spcPct val="0"/>
                </a:spcBef>
              </a:pPr>
              <a:t>2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FE9D031-7298-489B-BA70-79DB1BEA73C8}" type="slidenum">
              <a:rPr lang="cs-CZ" altLang="cs-CZ" smtClean="0"/>
              <a:pPr eaLnBrk="1" hangingPunct="1">
                <a:spcBef>
                  <a:spcPct val="0"/>
                </a:spcBef>
              </a:pPr>
              <a:t>19</a:t>
            </a:fld>
            <a:endParaRPr lang="cs-CZ" altLang="cs-CZ" smtClean="0"/>
          </a:p>
        </p:txBody>
      </p:sp>
      <p:sp>
        <p:nvSpPr>
          <p:cNvPr id="419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301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ECC16C8-D0DE-43AD-8EC5-B72B999071EF}" type="slidenum">
              <a:rPr lang="cs-CZ" altLang="cs-CZ" smtClean="0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23</a:t>
            </a:fld>
            <a:endParaRPr lang="cs-CZ" alt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44083 w 64000"/>
                <a:gd name="T28" fmla="*/ -29639 h 64000"/>
                <a:gd name="T29" fmla="*/ 44083 w 64000"/>
                <a:gd name="T30" fmla="*/ 29639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994 w 64000"/>
                <a:gd name="T28" fmla="*/ -25761 h 64000"/>
                <a:gd name="T29" fmla="*/ 50994 w 64000"/>
                <a:gd name="T30" fmla="*/ 25761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8" name="WordArt 11"/>
          <p:cNvSpPr>
            <a:spLocks noChangeArrowheads="1" noChangeShapeType="1" noTextEdit="1"/>
          </p:cNvSpPr>
          <p:nvPr userDrawn="1"/>
        </p:nvSpPr>
        <p:spPr bwMode="auto">
          <a:xfrm>
            <a:off x="8855075" y="6580188"/>
            <a:ext cx="180975" cy="161925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0800000"/>
              </a:avLst>
            </a:prstTxWarp>
          </a:bodyPr>
          <a:lstStyle/>
          <a:p>
            <a:pPr algn="ctr"/>
            <a:r>
              <a:rPr lang="cs-CZ" sz="9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tx1">
                    <a:alpha val="70195"/>
                  </a:schemeClr>
                </a:solidFill>
                <a:latin typeface="Arial Black"/>
              </a:rPr>
              <a:t>šin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9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7B146-F675-4E84-BA7E-BFAE28698E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345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79F479-73C9-4398-82CF-4AE1581E26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152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3F9DA4-8E11-4F1D-98B2-26B1C5009B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927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6CA21C-BB22-4621-9A41-029E915919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870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9B88CB-CE90-475B-AFC5-8A9C92465F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336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CB1486-9855-4C94-90E4-15160AC1B7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8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CB17B9-33CE-4D93-A0CA-D0D71EBD18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531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6EB07E-35BE-4410-BD45-D23FBD26A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145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074CAE-5E00-46D8-9241-EBE2FFC360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3262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F263DB-8710-469A-B8D0-358D2F58F4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005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E756FB-50ED-4F67-9254-533F531514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3324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28832D-5BA9-452B-8C27-D74AB5C116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172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2A93003-F5CB-4E47-BA07-AC57F50DC35D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EFA02B3D-4803-4971-B1A3-1AA8B65E8F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228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2805897-1AFE-4D44-9B10-986F557270ED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E3EBCF7A-E702-439E-8909-0E7AF5C941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2913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C8892CB-C2A9-4381-9F83-51D114761A50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223674B-158A-4ABC-869B-6F4C56BA4A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9513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8DA1F08D-293C-4EEB-9E7B-DDBF3DEB551F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4DC9634D-A47E-471D-A6A2-5168857101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8585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E6B35BD0-3DE0-4DBA-A6DD-6012DDB6A434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177E41BE-6B81-4792-B681-CE903BEE0F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5508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8AF60B7-1E4B-4F07-AB26-589AFB2FC79C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32C8958-9BE5-41C3-9B0E-B31FB5368C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4021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91CAA23-5E32-4FEA-AC1E-F7D922F6C55C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CC6F765-73F2-4114-B75A-3FA278A35C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2968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835EE783-287B-440F-89C3-E8DCA78E6129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E3C5287-23BE-4C07-9695-98A8CA7B34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102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D2422DF8-EC16-4B8C-8555-1A34FFB1935E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A87BA47-2E64-44E0-9712-68ABCE4109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3955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405E229-EBE3-4C29-94AF-20159659002B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20C534-CD4A-4BDD-B52B-7F76868ED1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4391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47B72ED1-3E82-4A62-9483-339904C95576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40FC00BA-F621-4CE3-BB45-6ED5BDC085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879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1033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296 w 64000"/>
                <a:gd name="T28" fmla="*/ -26244 h 64000"/>
                <a:gd name="T29" fmla="*/ 50296 w 64000"/>
                <a:gd name="T30" fmla="*/ 26244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077 w 64000"/>
                <a:gd name="T28" fmla="*/ -26412 h 64000"/>
                <a:gd name="T29" fmla="*/ 50077 w 64000"/>
                <a:gd name="T30" fmla="*/ 26412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5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11624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1625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1626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30ED10E3-9DFD-4D17-B1AE-05A4676C3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WordArt 11"/>
          <p:cNvSpPr>
            <a:spLocks noChangeArrowheads="1" noChangeShapeType="1" noTextEdit="1"/>
          </p:cNvSpPr>
          <p:nvPr userDrawn="1"/>
        </p:nvSpPr>
        <p:spPr bwMode="auto">
          <a:xfrm>
            <a:off x="8855075" y="6580188"/>
            <a:ext cx="180975" cy="161925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0800000"/>
              </a:avLst>
            </a:prstTxWarp>
          </a:bodyPr>
          <a:lstStyle/>
          <a:p>
            <a:pPr algn="ctr"/>
            <a:r>
              <a:rPr lang="cs-CZ" sz="9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tx1">
                    <a:alpha val="70195"/>
                  </a:schemeClr>
                </a:solidFill>
                <a:latin typeface="Arial Black"/>
              </a:rPr>
              <a:t>šin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  <p:sldLayoutId id="2147483910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DE3CFD58-80F5-4ABB-90D0-6353986CF233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71F1BF2A-BE5A-400C-85AD-D493FDC4EC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CNC strojů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CNC, Stroje,  Počítač,  ovládací panel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Programování CNC 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 CNC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ročník, žáci 17– 19 let, 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Mechanik seřizovač , 2.ročník Obráběč kovů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420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rgbClr val="000000"/>
                </a:solidFill>
              </a:rPr>
              <a:t>Řídící systém Mikroprog - 2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422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0335FA28-AA62-418B-B8FA-228F26365EEC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15423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rgbClr val="000000"/>
                </a:solidFill>
              </a:rPr>
              <a:t>VY_32_INOVACE_39_785</a:t>
            </a:r>
          </a:p>
        </p:txBody>
      </p:sp>
      <p:pic>
        <p:nvPicPr>
          <p:cNvPr id="1542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2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1.Obecná část</a:t>
            </a:r>
          </a:p>
        </p:txBody>
      </p:sp>
      <p:sp>
        <p:nvSpPr>
          <p:cNvPr id="16387" name="WordArt 4"/>
          <p:cNvSpPr>
            <a:spLocks noChangeArrowheads="1" noChangeShapeType="1" noTextEdit="1"/>
          </p:cNvSpPr>
          <p:nvPr/>
        </p:nvSpPr>
        <p:spPr bwMode="auto">
          <a:xfrm>
            <a:off x="1042988" y="2420938"/>
            <a:ext cx="7058025" cy="35290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9"/>
              </a:avLst>
            </a:prstTxWarp>
          </a:bodyPr>
          <a:lstStyle/>
          <a:p>
            <a:pPr algn="dist"/>
            <a:r>
              <a:rPr lang="en-US" kern="10">
                <a:ln w="22225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chemeClr val="hlink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ARCHIV </a:t>
            </a:r>
          </a:p>
          <a:p>
            <a:pPr algn="dist"/>
            <a:r>
              <a:rPr lang="en-US" kern="10">
                <a:ln w="22225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chemeClr val="hlink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EDITOR</a:t>
            </a:r>
          </a:p>
          <a:p>
            <a:pPr algn="dist"/>
            <a:r>
              <a:rPr lang="en-US" kern="10">
                <a:ln w="22225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chemeClr val="hlink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SIMULACE</a:t>
            </a:r>
          </a:p>
          <a:p>
            <a:pPr algn="dist"/>
            <a:r>
              <a:rPr lang="en-US" kern="10">
                <a:ln w="22225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chemeClr val="hlink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CNC REŽIM</a:t>
            </a:r>
          </a:p>
          <a:p>
            <a:pPr algn="dist"/>
            <a:r>
              <a:rPr lang="en-US" kern="10">
                <a:ln w="22225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chemeClr val="hlink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      </a:t>
            </a:r>
            <a:endParaRPr lang="cs-CZ" kern="10">
              <a:ln w="22225">
                <a:solidFill>
                  <a:srgbClr val="99CCFF"/>
                </a:solidFill>
                <a:round/>
                <a:headEnd/>
                <a:tailEnd/>
              </a:ln>
              <a:solidFill>
                <a:schemeClr val="hlink"/>
              </a:solidFill>
              <a:effectLst>
                <a:outerShdw dist="35921" dir="2700000" algn="ctr" rotWithShape="0">
                  <a:srgbClr val="990000"/>
                </a:outerShdw>
              </a:effectLst>
              <a:latin typeface="Impac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smtClean="0"/>
              <a:t>Archiv NC programů</a:t>
            </a:r>
            <a:br>
              <a:rPr lang="cs-CZ" altLang="cs-CZ" sz="3200" b="1" smtClean="0"/>
            </a:br>
            <a:endParaRPr lang="cs-CZ" altLang="cs-CZ" sz="3200" b="1" smtClean="0"/>
          </a:p>
        </p:txBody>
      </p:sp>
      <p:pic>
        <p:nvPicPr>
          <p:cNvPr id="17411" name="Picture 8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98525" y="1133475"/>
            <a:ext cx="7356475" cy="55181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922338"/>
          </a:xfrm>
        </p:spPr>
        <p:txBody>
          <a:bodyPr/>
          <a:lstStyle/>
          <a:p>
            <a:pPr eaLnBrk="1" hangingPunct="1"/>
            <a:r>
              <a:rPr lang="cs-CZ" altLang="cs-CZ" smtClean="0"/>
              <a:t>ARCHIV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557338"/>
            <a:ext cx="8229600" cy="51117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smtClean="0"/>
              <a:t>Režim </a:t>
            </a:r>
            <a:r>
              <a:rPr lang="cs-CZ" sz="24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archiv</a:t>
            </a:r>
            <a:r>
              <a:rPr lang="cs-CZ" sz="2400" smtClean="0"/>
              <a:t> je určen pro operace NC programy jako celky. Proto se používá výraz  </a:t>
            </a:r>
            <a:r>
              <a:rPr lang="cs-CZ" sz="24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soubor</a:t>
            </a:r>
            <a:r>
              <a:rPr lang="cs-CZ" sz="2400" b="1" smtClean="0"/>
              <a:t> </a:t>
            </a:r>
            <a:r>
              <a:rPr lang="cs-CZ" sz="2400" smtClean="0"/>
              <a:t>místo NC programu.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/>
              <a:t>V seznamu adresáře jsou vypsány soubory s koncovkou </a:t>
            </a:r>
            <a:r>
              <a:rPr lang="cs-CZ" sz="24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xx.SUF</a:t>
            </a:r>
            <a:r>
              <a:rPr lang="cs-CZ" sz="2400" smtClean="0"/>
              <a:t> pro soustružení a </a:t>
            </a:r>
            <a:r>
              <a:rPr lang="cs-CZ" sz="24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xx.FCB</a:t>
            </a:r>
            <a:r>
              <a:rPr lang="cs-CZ" sz="2400" smtClean="0"/>
              <a:t> pro frézování. Kurzorem můžeme jeden označit barevně, ten je pak aktivní a je připraven pro manipulaci. Soubory jsou seřazeny abecedně pro lepší vyhledávání.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/>
              <a:t>V levém okně je náhled zvoleného souboru.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/>
              <a:t>Tlačítko </a:t>
            </a:r>
            <a:r>
              <a:rPr lang="cs-CZ" sz="24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F10</a:t>
            </a:r>
            <a:r>
              <a:rPr lang="cs-CZ" sz="2400" smtClean="0"/>
              <a:t> slouží k založení nového NC programu</a:t>
            </a:r>
            <a:r>
              <a:rPr lang="cs-CZ" sz="2100" smtClean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/>
          <p:cNvSpPr>
            <a:spLocks noGrp="1" noChangeArrowheads="1"/>
          </p:cNvSpPr>
          <p:nvPr>
            <p:ph type="title"/>
          </p:nvPr>
        </p:nvSpPr>
        <p:spPr>
          <a:xfrm>
            <a:off x="1258888" y="144463"/>
            <a:ext cx="7427912" cy="620712"/>
          </a:xfrm>
        </p:spPr>
        <p:txBody>
          <a:bodyPr/>
          <a:lstStyle/>
          <a:p>
            <a:pPr eaLnBrk="1" hangingPunct="1"/>
            <a:r>
              <a:rPr lang="cs-CZ" altLang="cs-CZ" sz="3200" smtClean="0"/>
              <a:t>EDITOR</a:t>
            </a:r>
          </a:p>
        </p:txBody>
      </p:sp>
      <p:pic>
        <p:nvPicPr>
          <p:cNvPr id="19459" name="Picture 6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65213" y="1046163"/>
            <a:ext cx="7361237" cy="55689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EDITOR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Režim a obraz editor jsou určeny pro zápis a opravy NC programů. </a:t>
            </a:r>
            <a:r>
              <a:rPr lang="cs-CZ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Editor</a:t>
            </a:r>
            <a:r>
              <a:rPr lang="cs-CZ" smtClean="0"/>
              <a:t> je vybaven funkcemi, které zápis programu usnadňují a dále kontrolují funkcemi pro odhalení chyb zápisu. Pro formální správnost programu musí být dodrženy následující zásady: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EDITOR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827213"/>
            <a:ext cx="8066087" cy="477043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FF5050"/>
                </a:solidFill>
              </a:rPr>
              <a:t>1 )</a:t>
            </a:r>
            <a:r>
              <a:rPr lang="cs-CZ" sz="2800" smtClean="0"/>
              <a:t> Programové příkazy se zapisují v pořadí tak, že každý nový příkaz musí být na novém řádku. Na začátku se většinou zapisuje adresa </a:t>
            </a:r>
            <a:r>
              <a:rPr lang="cs-CZ" sz="28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</a:t>
            </a:r>
            <a:r>
              <a:rPr lang="cs-CZ" sz="2800" smtClean="0"/>
              <a:t> a číslo řádku. Číslo musí tvořit vzestupnou řadu. Zápis adresy </a:t>
            </a:r>
            <a:r>
              <a:rPr lang="cs-CZ" sz="28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</a:t>
            </a:r>
            <a:r>
              <a:rPr lang="cs-CZ" sz="2800" smtClean="0">
                <a:solidFill>
                  <a:schemeClr val="folHlink"/>
                </a:solidFill>
              </a:rPr>
              <a:t> </a:t>
            </a:r>
            <a:r>
              <a:rPr lang="cs-CZ" sz="2800" smtClean="0"/>
              <a:t>a čísla řádku není povinný, ale nečíslované programy neumožňují programové skoky a snižuje se orientace v programu.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smtClean="0"/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EDITOR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827213"/>
            <a:ext cx="7783512" cy="4625975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FF5050"/>
                </a:solidFill>
              </a:rPr>
              <a:t>2 )</a:t>
            </a:r>
            <a:r>
              <a:rPr lang="cs-CZ" sz="2800" smtClean="0"/>
              <a:t> Řádek programu obsahuje obvykle adresu přípravné funkce </a:t>
            </a:r>
            <a:r>
              <a:rPr lang="cs-CZ" sz="28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</a:t>
            </a:r>
            <a:r>
              <a:rPr lang="cs-CZ" sz="2800" b="1" smtClean="0"/>
              <a:t> </a:t>
            </a:r>
            <a:r>
              <a:rPr lang="cs-CZ" sz="2800" smtClean="0"/>
              <a:t>nebo adresu</a:t>
            </a:r>
            <a:r>
              <a:rPr lang="cs-CZ" sz="2800" b="1" smtClean="0"/>
              <a:t> </a:t>
            </a:r>
            <a:r>
              <a:rPr lang="cs-CZ" sz="2800" smtClean="0"/>
              <a:t>pomocné funkce</a:t>
            </a:r>
            <a:r>
              <a:rPr lang="cs-CZ" sz="2800" b="1" smtClean="0"/>
              <a:t> </a:t>
            </a:r>
            <a:r>
              <a:rPr lang="cs-CZ" sz="28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</a:t>
            </a:r>
            <a:r>
              <a:rPr lang="cs-CZ" sz="2800" smtClean="0"/>
              <a:t> a dále</a:t>
            </a:r>
            <a:r>
              <a:rPr lang="cs-CZ" sz="2800" b="1" smtClean="0"/>
              <a:t> </a:t>
            </a:r>
            <a:r>
              <a:rPr lang="cs-CZ" sz="2800" smtClean="0"/>
              <a:t>všechny adresy potřebné pro danou funkci. U každé funkce musí být zapsána hodnota, jejíž velikost odpovídá přípustnému rozsahu. Pro usnadnění práce je možno použít zkráceného zápisu, při kterém není nutno zapisovat adresy, které se nemění.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507413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      EDITOR – řádek /</a:t>
            </a:r>
            <a:r>
              <a:rPr lang="cs-CZ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věta</a:t>
            </a:r>
            <a:r>
              <a:rPr lang="cs-CZ" smtClean="0"/>
              <a:t>/ programu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827213"/>
            <a:ext cx="7640637" cy="4697412"/>
          </a:xfrm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</a:t>
            </a:r>
            <a:r>
              <a:rPr lang="cs-CZ" sz="3200" b="1" smtClean="0">
                <a:solidFill>
                  <a:srgbClr val="008000"/>
                </a:solidFill>
              </a:rPr>
              <a:t>N</a:t>
            </a:r>
            <a:r>
              <a:rPr lang="cs-CZ" sz="32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10</a:t>
            </a: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 </a:t>
            </a:r>
            <a:r>
              <a:rPr lang="cs-CZ" sz="3200" b="1" smtClean="0">
                <a:solidFill>
                  <a:srgbClr val="CC0000"/>
                </a:solidFill>
              </a:rPr>
              <a:t>G</a:t>
            </a:r>
            <a:r>
              <a:rPr lang="cs-CZ" sz="32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01</a:t>
            </a: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 </a:t>
            </a:r>
            <a:r>
              <a:rPr lang="cs-CZ" sz="3200" b="1" smtClean="0">
                <a:solidFill>
                  <a:srgbClr val="996633"/>
                </a:solidFill>
              </a:rPr>
              <a:t>X</a:t>
            </a:r>
            <a:r>
              <a:rPr lang="cs-CZ" sz="32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20</a:t>
            </a: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  </a:t>
            </a:r>
            <a:r>
              <a:rPr lang="cs-CZ" sz="3200" b="1" smtClean="0">
                <a:solidFill>
                  <a:schemeClr val="hlink"/>
                </a:solidFill>
              </a:rPr>
              <a:t>Z</a:t>
            </a:r>
            <a:r>
              <a:rPr lang="cs-CZ" sz="32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10</a:t>
            </a: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  </a:t>
            </a:r>
            <a:r>
              <a:rPr lang="cs-CZ" sz="3200" b="1" smtClean="0">
                <a:solidFill>
                  <a:srgbClr val="0000CC"/>
                </a:solidFill>
              </a:rPr>
              <a:t>F</a:t>
            </a:r>
            <a:r>
              <a:rPr lang="cs-CZ" sz="32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100</a:t>
            </a: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 </a:t>
            </a:r>
            <a:r>
              <a:rPr lang="cs-CZ" sz="3200" b="1" smtClean="0">
                <a:solidFill>
                  <a:schemeClr val="accent1"/>
                </a:solidFill>
              </a:rPr>
              <a:t>S</a:t>
            </a:r>
            <a:r>
              <a:rPr lang="cs-CZ" sz="32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500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b="1" u="sng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</a:t>
            </a:r>
            <a:r>
              <a:rPr lang="cs-CZ" b="1" smtClean="0">
                <a:solidFill>
                  <a:srgbClr val="008000"/>
                </a:solidFill>
              </a:rPr>
              <a:t>N  –</a:t>
            </a:r>
            <a:r>
              <a:rPr lang="cs-CZ" smtClean="0">
                <a:solidFill>
                  <a:schemeClr val="folHlink"/>
                </a:solidFill>
              </a:rPr>
              <a:t> </a:t>
            </a:r>
            <a:r>
              <a:rPr lang="cs-CZ" smtClean="0"/>
              <a:t>číslo řádku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</a:t>
            </a:r>
            <a:r>
              <a:rPr lang="cs-CZ" b="1" smtClean="0">
                <a:solidFill>
                  <a:srgbClr val="CC0000"/>
                </a:solidFill>
              </a:rPr>
              <a:t>G  –</a:t>
            </a:r>
            <a:r>
              <a:rPr lang="cs-CZ" smtClean="0">
                <a:solidFill>
                  <a:srgbClr val="CC0000"/>
                </a:solidFill>
              </a:rPr>
              <a:t> </a:t>
            </a:r>
            <a:r>
              <a:rPr lang="cs-CZ" smtClean="0"/>
              <a:t>funkce 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</a:t>
            </a:r>
            <a:r>
              <a:rPr lang="cs-CZ" b="1" smtClean="0">
                <a:solidFill>
                  <a:srgbClr val="996633"/>
                </a:solidFill>
              </a:rPr>
              <a:t>X  –</a:t>
            </a:r>
            <a:r>
              <a:rPr lang="cs-CZ" smtClean="0"/>
              <a:t> vzdálenost v ose X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</a:t>
            </a:r>
            <a:r>
              <a:rPr lang="cs-CZ" b="1" smtClean="0">
                <a:solidFill>
                  <a:schemeClr val="hlink"/>
                </a:solidFill>
              </a:rPr>
              <a:t>Z  –</a:t>
            </a:r>
            <a:r>
              <a:rPr lang="cs-CZ" smtClean="0"/>
              <a:t> vzdálenost v ose Z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</a:t>
            </a:r>
            <a:r>
              <a:rPr lang="cs-CZ" b="1" smtClean="0">
                <a:solidFill>
                  <a:srgbClr val="0000CC"/>
                </a:solidFill>
              </a:rPr>
              <a:t>F –</a:t>
            </a:r>
            <a:r>
              <a:rPr lang="cs-CZ" smtClean="0"/>
              <a:t> 	rychlost posuvu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 </a:t>
            </a:r>
            <a:r>
              <a:rPr lang="cs-CZ" b="1" smtClean="0">
                <a:solidFill>
                  <a:schemeClr val="accent1"/>
                </a:solidFill>
              </a:rPr>
              <a:t>S –</a:t>
            </a:r>
            <a:r>
              <a:rPr lang="cs-CZ" smtClean="0"/>
              <a:t> 	otáčky vřetene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  <p:bldP spid="34819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EDITOR – způsob zápisu řádků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827213"/>
            <a:ext cx="7712075" cy="48418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400" b="1" smtClean="0">
                <a:solidFill>
                  <a:schemeClr val="hlink"/>
                </a:solidFill>
              </a:rPr>
              <a:t>Nejběžnější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/>
              <a:t>N10	G01	X20	Z10	F100	   S500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/>
              <a:t>N19	G00	X10	Z0	F50     S400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b="1" smtClean="0">
                <a:solidFill>
                  <a:schemeClr val="hlink"/>
                </a:solidFill>
              </a:rPr>
              <a:t>Bez</a:t>
            </a:r>
            <a:r>
              <a:rPr lang="cs-CZ" altLang="cs-CZ" sz="2100" smtClean="0">
                <a:solidFill>
                  <a:schemeClr val="folHlink"/>
                </a:solidFill>
              </a:rPr>
              <a:t> </a:t>
            </a:r>
            <a:r>
              <a:rPr lang="cs-CZ" altLang="cs-CZ" sz="2400" b="1" smtClean="0">
                <a:solidFill>
                  <a:schemeClr val="hlink"/>
                </a:solidFill>
              </a:rPr>
              <a:t>číslování</a:t>
            </a:r>
            <a:r>
              <a:rPr lang="cs-CZ" altLang="cs-CZ" sz="2100" smtClean="0">
                <a:solidFill>
                  <a:schemeClr val="folHlink"/>
                </a:solidFill>
              </a:rPr>
              <a:t> </a:t>
            </a:r>
            <a:r>
              <a:rPr lang="cs-CZ" altLang="cs-CZ" sz="2400" b="1" smtClean="0">
                <a:solidFill>
                  <a:schemeClr val="hlink"/>
                </a:solidFill>
              </a:rPr>
              <a:t>řádku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/>
              <a:t>G1	X20	 Z10	 F100  S500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b="1" smtClean="0">
                <a:solidFill>
                  <a:schemeClr val="hlink"/>
                </a:solidFill>
              </a:rPr>
              <a:t>Bez</a:t>
            </a:r>
            <a:r>
              <a:rPr lang="cs-CZ" altLang="cs-CZ" sz="2100" smtClean="0">
                <a:solidFill>
                  <a:schemeClr val="folHlink"/>
                </a:solidFill>
              </a:rPr>
              <a:t> </a:t>
            </a:r>
            <a:r>
              <a:rPr lang="cs-CZ" altLang="cs-CZ" sz="2400" b="1" smtClean="0">
                <a:solidFill>
                  <a:schemeClr val="hlink"/>
                </a:solidFill>
              </a:rPr>
              <a:t>opakování</a:t>
            </a:r>
            <a:r>
              <a:rPr lang="cs-CZ" altLang="cs-CZ" sz="2100" smtClean="0">
                <a:solidFill>
                  <a:schemeClr val="folHlink"/>
                </a:solidFill>
              </a:rPr>
              <a:t> </a:t>
            </a:r>
            <a:r>
              <a:rPr lang="cs-CZ" altLang="cs-CZ" sz="2400" b="1" smtClean="0">
                <a:solidFill>
                  <a:schemeClr val="hlink"/>
                </a:solidFill>
              </a:rPr>
              <a:t>funkcí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/>
              <a:t>G1</a:t>
            </a:r>
            <a:r>
              <a:rPr lang="cs-CZ" altLang="cs-CZ" sz="2500" smtClean="0"/>
              <a:t>  	</a:t>
            </a:r>
            <a:r>
              <a:rPr lang="cs-CZ" altLang="cs-CZ" smtClean="0"/>
              <a:t>X50</a:t>
            </a:r>
            <a:r>
              <a:rPr lang="cs-CZ" altLang="cs-CZ" sz="2500" smtClean="0"/>
              <a:t>  </a:t>
            </a:r>
            <a:r>
              <a:rPr lang="cs-CZ" altLang="cs-CZ" smtClean="0"/>
              <a:t>Z100</a:t>
            </a:r>
            <a:r>
              <a:rPr lang="cs-CZ" altLang="cs-CZ" sz="2500" smtClean="0"/>
              <a:t>  </a:t>
            </a:r>
            <a:r>
              <a:rPr lang="cs-CZ" altLang="cs-CZ" smtClean="0"/>
              <a:t>F100  S500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/>
              <a:t>		X10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b="1" smtClean="0">
                <a:solidFill>
                  <a:schemeClr val="hlink"/>
                </a:solidFill>
              </a:rPr>
              <a:t>Zkrácený</a:t>
            </a:r>
            <a:r>
              <a:rPr lang="cs-CZ" altLang="cs-CZ" sz="2100" smtClean="0">
                <a:solidFill>
                  <a:schemeClr val="folHlink"/>
                </a:solidFill>
              </a:rPr>
              <a:t> </a:t>
            </a:r>
            <a:r>
              <a:rPr lang="cs-CZ" altLang="cs-CZ" sz="2400" b="1" smtClean="0">
                <a:solidFill>
                  <a:schemeClr val="hlink"/>
                </a:solidFill>
              </a:rPr>
              <a:t>zápis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/>
              <a:t>N10G1X20Z10F100S500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10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EDITOR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827213"/>
            <a:ext cx="7993063" cy="44815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3300" smtClean="0"/>
              <a:t>Režim </a:t>
            </a:r>
            <a:r>
              <a:rPr lang="cs-CZ" sz="33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Editor</a:t>
            </a:r>
            <a:r>
              <a:rPr lang="cs-CZ" sz="3300" smtClean="0"/>
              <a:t> využívá běžných funkcí editačních programů a dále specifické funkce, které se spouštějí funkčními tlačítky. Význam nejdůležitějších je vypsán na spodní liště editoru.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300" smtClean="0"/>
              <a:t>Pro usnadnění zápisu je nastaveno automatické číslování řádků a předepisování adres.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EDITOR – základní ovládání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313612" cy="44815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800" b="1" smtClean="0">
                <a:solidFill>
                  <a:schemeClr val="hlink"/>
                </a:solidFill>
              </a:rPr>
              <a:t>Enter</a:t>
            </a:r>
            <a:r>
              <a:rPr lang="cs-CZ" altLang="cs-CZ" sz="3300" smtClean="0">
                <a:solidFill>
                  <a:schemeClr val="folHlink"/>
                </a:solidFill>
              </a:rPr>
              <a:t> </a:t>
            </a:r>
          </a:p>
          <a:p>
            <a:pPr lvl="1" eaLnBrk="1" hangingPunct="1">
              <a:lnSpc>
                <a:spcPct val="80000"/>
              </a:lnSpc>
            </a:pPr>
            <a:r>
              <a:rPr lang="cs-CZ" altLang="cs-CZ" sz="2100" smtClean="0"/>
              <a:t>Přechod na další řádek, vytvoření mezery.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b="1" smtClean="0">
                <a:solidFill>
                  <a:schemeClr val="hlink"/>
                </a:solidFill>
              </a:rPr>
              <a:t>Tab</a:t>
            </a:r>
            <a:r>
              <a:rPr lang="cs-CZ" altLang="cs-CZ" sz="3300" smtClean="0">
                <a:solidFill>
                  <a:schemeClr val="folHlink"/>
                </a:solidFill>
              </a:rPr>
              <a:t> </a:t>
            </a:r>
          </a:p>
          <a:p>
            <a:pPr lvl="1" eaLnBrk="1" hangingPunct="1">
              <a:lnSpc>
                <a:spcPct val="80000"/>
              </a:lnSpc>
            </a:pPr>
            <a:r>
              <a:rPr lang="cs-CZ" altLang="cs-CZ" sz="2100" smtClean="0"/>
              <a:t>Přesun kurzoru na další adresu.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b="1" smtClean="0">
                <a:solidFill>
                  <a:schemeClr val="hlink"/>
                </a:solidFill>
              </a:rPr>
              <a:t>Esc</a:t>
            </a:r>
            <a:r>
              <a:rPr lang="cs-CZ" altLang="cs-CZ" sz="3300" smtClean="0">
                <a:solidFill>
                  <a:schemeClr val="folHlink"/>
                </a:solidFill>
              </a:rPr>
              <a:t> </a:t>
            </a:r>
          </a:p>
          <a:p>
            <a:pPr lvl="1" eaLnBrk="1" hangingPunct="1">
              <a:lnSpc>
                <a:spcPct val="80000"/>
              </a:lnSpc>
            </a:pPr>
            <a:r>
              <a:rPr lang="cs-CZ" altLang="cs-CZ" sz="2100" smtClean="0"/>
              <a:t>Ruší činnost zvolené funkce.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b="1" smtClean="0">
                <a:solidFill>
                  <a:schemeClr val="hlink"/>
                </a:solidFill>
              </a:rPr>
              <a:t>Delete</a:t>
            </a:r>
            <a:r>
              <a:rPr lang="cs-CZ" altLang="cs-CZ" sz="3300" smtClean="0">
                <a:solidFill>
                  <a:schemeClr val="folHlink"/>
                </a:solidFill>
              </a:rPr>
              <a:t>	 </a:t>
            </a:r>
          </a:p>
          <a:p>
            <a:pPr lvl="1" eaLnBrk="1" hangingPunct="1">
              <a:lnSpc>
                <a:spcPct val="80000"/>
              </a:lnSpc>
            </a:pPr>
            <a:r>
              <a:rPr lang="cs-CZ" altLang="cs-CZ" sz="2100" smtClean="0"/>
              <a:t>Mazání znaků označeného</a:t>
            </a:r>
            <a:r>
              <a:rPr lang="cs-CZ" altLang="cs-CZ" smtClean="0"/>
              <a:t> </a:t>
            </a:r>
            <a:r>
              <a:rPr lang="cs-CZ" altLang="cs-CZ" sz="2100" smtClean="0"/>
              <a:t>kurzorem.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b="1" smtClean="0">
                <a:solidFill>
                  <a:schemeClr val="hlink"/>
                </a:solidFill>
              </a:rPr>
              <a:t>Backspace</a:t>
            </a:r>
            <a:r>
              <a:rPr lang="cs-CZ" altLang="cs-CZ" sz="3300" smtClean="0">
                <a:solidFill>
                  <a:schemeClr val="folHlink"/>
                </a:solidFill>
              </a:rPr>
              <a:t> </a:t>
            </a:r>
          </a:p>
          <a:p>
            <a:pPr lvl="1" eaLnBrk="1" hangingPunct="1">
              <a:lnSpc>
                <a:spcPct val="80000"/>
              </a:lnSpc>
            </a:pPr>
            <a:r>
              <a:rPr lang="cs-CZ" altLang="cs-CZ" sz="2100" smtClean="0"/>
              <a:t>Postupné odmazávání zprava do leva.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    SIMULACE - soustruh</a:t>
            </a:r>
          </a:p>
        </p:txBody>
      </p:sp>
      <p:pic>
        <p:nvPicPr>
          <p:cNvPr id="27651" name="Picture 7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89013" y="1155700"/>
            <a:ext cx="7129462" cy="53482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SIMULACE - frézka</a:t>
            </a:r>
          </a:p>
        </p:txBody>
      </p:sp>
      <p:pic>
        <p:nvPicPr>
          <p:cNvPr id="28675" name="Picture 5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1773238"/>
            <a:ext cx="6480175" cy="48609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SIMULACE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827213"/>
            <a:ext cx="7640637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Režim </a:t>
            </a:r>
            <a:r>
              <a:rPr lang="cs-CZ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simulace</a:t>
            </a:r>
            <a:r>
              <a:rPr lang="cs-CZ" smtClean="0"/>
              <a:t> umožňuje odzkoušet zapsaný program bez spuštění stroje. Při této kontrole se zjišťuje jednak formální chyby, které nebylo možno zjistit při zápisu programu, další možné chyby, které vedou ke kolizím a zmetkům.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Obrazové pole simulace je rozděleno na část grafickou a textovou. Grafická simulace je v ose </a:t>
            </a:r>
            <a:r>
              <a:rPr lang="cs-CZ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X - Y - Z .</a:t>
            </a:r>
            <a:r>
              <a:rPr 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OVLÁDÁNÍ SIMULACE  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827213"/>
            <a:ext cx="7640637" cy="48418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Kurzorové šipky</a:t>
            </a:r>
            <a:r>
              <a:rPr lang="cs-CZ" altLang="cs-CZ" sz="2500" smtClean="0">
                <a:solidFill>
                  <a:schemeClr val="folHlink"/>
                </a:solidFill>
              </a:rPr>
              <a:t> - </a:t>
            </a:r>
            <a:r>
              <a:rPr lang="cs-CZ" altLang="cs-CZ" sz="2100" smtClean="0"/>
              <a:t>ruční polohování nástroje v rovině X - Z.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ESC</a:t>
            </a:r>
            <a:r>
              <a:rPr lang="cs-CZ" altLang="cs-CZ" sz="2500" smtClean="0">
                <a:solidFill>
                  <a:schemeClr val="folHlink"/>
                </a:solidFill>
              </a:rPr>
              <a:t> </a:t>
            </a:r>
            <a:r>
              <a:rPr lang="cs-CZ" altLang="cs-CZ" sz="2500" b="1" smtClean="0">
                <a:solidFill>
                  <a:schemeClr val="hlink"/>
                </a:solidFill>
              </a:rPr>
              <a:t>-</a:t>
            </a:r>
            <a:r>
              <a:rPr lang="cs-CZ" altLang="cs-CZ" sz="2500" smtClean="0">
                <a:solidFill>
                  <a:schemeClr val="folHlink"/>
                </a:solidFill>
              </a:rPr>
              <a:t> </a:t>
            </a:r>
            <a:r>
              <a:rPr lang="cs-CZ" altLang="cs-CZ" sz="2100" smtClean="0"/>
              <a:t>konec simulace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F2</a:t>
            </a:r>
            <a:r>
              <a:rPr lang="cs-CZ" altLang="cs-CZ" sz="2500" smtClean="0">
                <a:solidFill>
                  <a:schemeClr val="folHlink"/>
                </a:solidFill>
              </a:rPr>
              <a:t> </a:t>
            </a:r>
            <a:r>
              <a:rPr lang="cs-CZ" altLang="cs-CZ" sz="2500" b="1" smtClean="0">
                <a:solidFill>
                  <a:schemeClr val="hlink"/>
                </a:solidFill>
              </a:rPr>
              <a:t>-</a:t>
            </a:r>
            <a:r>
              <a:rPr lang="cs-CZ" altLang="cs-CZ" sz="2100" smtClean="0"/>
              <a:t> nastavení simulace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F3</a:t>
            </a:r>
            <a:r>
              <a:rPr lang="cs-CZ" altLang="cs-CZ" sz="2500" smtClean="0">
                <a:solidFill>
                  <a:schemeClr val="folHlink"/>
                </a:solidFill>
              </a:rPr>
              <a:t> </a:t>
            </a:r>
            <a:r>
              <a:rPr lang="cs-CZ" altLang="cs-CZ" sz="2500" b="1" smtClean="0">
                <a:solidFill>
                  <a:schemeClr val="hlink"/>
                </a:solidFill>
              </a:rPr>
              <a:t>-</a:t>
            </a:r>
            <a:r>
              <a:rPr lang="cs-CZ" altLang="cs-CZ" sz="2100" smtClean="0"/>
              <a:t> zápis souřadnic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F4</a:t>
            </a:r>
            <a:r>
              <a:rPr lang="cs-CZ" altLang="cs-CZ" sz="2500" smtClean="0">
                <a:solidFill>
                  <a:schemeClr val="folHlink"/>
                </a:solidFill>
              </a:rPr>
              <a:t> </a:t>
            </a:r>
            <a:r>
              <a:rPr lang="cs-CZ" altLang="cs-CZ" sz="2500" b="1" smtClean="0">
                <a:solidFill>
                  <a:schemeClr val="hlink"/>
                </a:solidFill>
              </a:rPr>
              <a:t>-</a:t>
            </a:r>
            <a:r>
              <a:rPr lang="cs-CZ" altLang="cs-CZ" sz="2100" smtClean="0"/>
              <a:t> nastavení technologických dat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F5</a:t>
            </a:r>
            <a:r>
              <a:rPr lang="cs-CZ" altLang="cs-CZ" sz="2500" smtClean="0">
                <a:solidFill>
                  <a:schemeClr val="folHlink"/>
                </a:solidFill>
              </a:rPr>
              <a:t> </a:t>
            </a:r>
            <a:r>
              <a:rPr lang="cs-CZ" altLang="cs-CZ" sz="2500" b="1" smtClean="0">
                <a:solidFill>
                  <a:schemeClr val="hlink"/>
                </a:solidFill>
              </a:rPr>
              <a:t>-</a:t>
            </a:r>
            <a:r>
              <a:rPr lang="cs-CZ" altLang="cs-CZ" sz="2100" smtClean="0"/>
              <a:t> nový obraz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F6</a:t>
            </a:r>
            <a:r>
              <a:rPr lang="cs-CZ" altLang="cs-CZ" sz="2100" smtClean="0"/>
              <a:t> </a:t>
            </a:r>
            <a:r>
              <a:rPr lang="cs-CZ" altLang="cs-CZ" sz="2500" b="1" smtClean="0">
                <a:solidFill>
                  <a:schemeClr val="hlink"/>
                </a:solidFill>
              </a:rPr>
              <a:t>-</a:t>
            </a:r>
            <a:r>
              <a:rPr lang="cs-CZ" altLang="cs-CZ" sz="2100" smtClean="0"/>
              <a:t> volba osy XYZA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F7</a:t>
            </a:r>
            <a:r>
              <a:rPr lang="cs-CZ" altLang="cs-CZ" sz="2500" smtClean="0">
                <a:solidFill>
                  <a:schemeClr val="folHlink"/>
                </a:solidFill>
              </a:rPr>
              <a:t> </a:t>
            </a:r>
            <a:r>
              <a:rPr lang="cs-CZ" altLang="cs-CZ" sz="2500" b="1" smtClean="0">
                <a:solidFill>
                  <a:schemeClr val="hlink"/>
                </a:solidFill>
              </a:rPr>
              <a:t>-</a:t>
            </a:r>
            <a:r>
              <a:rPr lang="cs-CZ" altLang="cs-CZ" sz="2100" smtClean="0"/>
              <a:t> tabulka nástrojů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F8</a:t>
            </a:r>
            <a:r>
              <a:rPr lang="cs-CZ" altLang="cs-CZ" sz="2500" smtClean="0">
                <a:solidFill>
                  <a:schemeClr val="folHlink"/>
                </a:solidFill>
              </a:rPr>
              <a:t> </a:t>
            </a:r>
            <a:r>
              <a:rPr lang="cs-CZ" altLang="cs-CZ" sz="2500" b="1" smtClean="0">
                <a:solidFill>
                  <a:schemeClr val="hlink"/>
                </a:solidFill>
              </a:rPr>
              <a:t>-</a:t>
            </a:r>
            <a:r>
              <a:rPr lang="cs-CZ" altLang="cs-CZ" sz="2100" smtClean="0"/>
              <a:t> volba režimu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F9 -</a:t>
            </a:r>
            <a:r>
              <a:rPr lang="cs-CZ" altLang="cs-CZ" sz="2100" b="1" smtClean="0">
                <a:solidFill>
                  <a:schemeClr val="folHlink"/>
                </a:solidFill>
              </a:rPr>
              <a:t> </a:t>
            </a:r>
            <a:r>
              <a:rPr lang="cs-CZ" altLang="cs-CZ" sz="2500" i="1" smtClean="0">
                <a:solidFill>
                  <a:srgbClr val="0000CC"/>
                </a:solidFill>
              </a:rPr>
              <a:t>Reset -</a:t>
            </a:r>
            <a:r>
              <a:rPr lang="cs-CZ" altLang="cs-CZ" sz="2500" smtClean="0">
                <a:solidFill>
                  <a:schemeClr val="folHlink"/>
                </a:solidFill>
              </a:rPr>
              <a:t> </a:t>
            </a:r>
            <a:r>
              <a:rPr lang="cs-CZ" altLang="cs-CZ" sz="2100" smtClean="0"/>
              <a:t>přerušení simulace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F10</a:t>
            </a:r>
            <a:r>
              <a:rPr lang="cs-CZ" altLang="cs-CZ" sz="2500" smtClean="0">
                <a:solidFill>
                  <a:schemeClr val="folHlink"/>
                </a:solidFill>
              </a:rPr>
              <a:t> </a:t>
            </a:r>
            <a:r>
              <a:rPr lang="cs-CZ" altLang="cs-CZ" sz="2500" b="1" smtClean="0">
                <a:solidFill>
                  <a:schemeClr val="hlink"/>
                </a:solidFill>
              </a:rPr>
              <a:t>-</a:t>
            </a:r>
            <a:r>
              <a:rPr lang="cs-CZ" altLang="cs-CZ" sz="2100" smtClean="0"/>
              <a:t> zápis bloku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/>
      <p:bldP spid="4096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2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OVLÁDÁNÍ SIMULACE</a:t>
            </a:r>
          </a:p>
        </p:txBody>
      </p:sp>
      <p:sp>
        <p:nvSpPr>
          <p:cNvPr id="4198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313612" cy="4770437"/>
          </a:xfrm>
        </p:spPr>
        <p:txBody>
          <a:bodyPr/>
          <a:lstStyle/>
          <a:p>
            <a:pPr eaLnBrk="1" hangingPunct="1"/>
            <a:r>
              <a:rPr lang="cs-CZ" altLang="cs-CZ" sz="2800" b="1" smtClean="0">
                <a:solidFill>
                  <a:schemeClr val="hlink"/>
                </a:solidFill>
              </a:rPr>
              <a:t>P</a:t>
            </a:r>
            <a:r>
              <a:rPr lang="cs-CZ" altLang="cs-CZ" sz="2400" b="1" smtClean="0">
                <a:solidFill>
                  <a:schemeClr val="hlink"/>
                </a:solidFill>
              </a:rPr>
              <a:t> </a:t>
            </a:r>
            <a:r>
              <a:rPr lang="cs-CZ" altLang="cs-CZ" sz="2400" smtClean="0"/>
              <a:t>-</a:t>
            </a:r>
            <a:r>
              <a:rPr lang="cs-CZ" altLang="cs-CZ" sz="2400" smtClean="0">
                <a:solidFill>
                  <a:schemeClr val="folHlink"/>
                </a:solidFill>
              </a:rPr>
              <a:t> </a:t>
            </a:r>
            <a:r>
              <a:rPr lang="cs-CZ" altLang="cs-CZ" sz="2400" i="1" smtClean="0">
                <a:solidFill>
                  <a:srgbClr val="0000CC"/>
                </a:solidFill>
              </a:rPr>
              <a:t>Polotovar</a:t>
            </a:r>
            <a:r>
              <a:rPr lang="cs-CZ" altLang="cs-CZ" sz="2400" b="1" smtClean="0"/>
              <a:t> </a:t>
            </a:r>
            <a:r>
              <a:rPr lang="cs-CZ" altLang="cs-CZ" sz="2400" i="1" smtClean="0"/>
              <a:t>-</a:t>
            </a:r>
            <a:r>
              <a:rPr lang="cs-CZ" altLang="cs-CZ" sz="2400" b="1" smtClean="0"/>
              <a:t> </a:t>
            </a:r>
            <a:r>
              <a:rPr lang="cs-CZ" altLang="cs-CZ" sz="2400" smtClean="0"/>
              <a:t>vyvolává okno, ve kterém je 	možno nastavit polotovar</a:t>
            </a:r>
            <a:endParaRPr lang="cs-CZ" altLang="cs-CZ" sz="2400" smtClean="0">
              <a:solidFill>
                <a:schemeClr val="folHlink"/>
              </a:solidFill>
            </a:endParaRPr>
          </a:p>
          <a:p>
            <a:pPr eaLnBrk="1" hangingPunct="1"/>
            <a:r>
              <a:rPr lang="cs-CZ" altLang="cs-CZ" sz="2800" b="1" smtClean="0">
                <a:solidFill>
                  <a:schemeClr val="hlink"/>
                </a:solidFill>
              </a:rPr>
              <a:t>Z/Y</a:t>
            </a:r>
            <a:r>
              <a:rPr lang="cs-CZ" altLang="cs-CZ" sz="2400" smtClean="0"/>
              <a:t> -</a:t>
            </a:r>
            <a:r>
              <a:rPr lang="cs-CZ" altLang="cs-CZ" sz="2400" b="1" smtClean="0"/>
              <a:t> </a:t>
            </a:r>
            <a:r>
              <a:rPr lang="cs-CZ" altLang="cs-CZ" sz="2400" smtClean="0"/>
              <a:t>zvětšení a zmenšení </a:t>
            </a:r>
            <a:endParaRPr lang="cs-CZ" altLang="cs-CZ" sz="2400" b="1" smtClean="0"/>
          </a:p>
          <a:p>
            <a:pPr eaLnBrk="1" hangingPunct="1"/>
            <a:r>
              <a:rPr lang="cs-CZ" altLang="cs-CZ" sz="2800" b="1" smtClean="0">
                <a:solidFill>
                  <a:schemeClr val="hlink"/>
                </a:solidFill>
              </a:rPr>
              <a:t>J</a:t>
            </a:r>
            <a:r>
              <a:rPr lang="cs-CZ" altLang="cs-CZ" sz="2400" smtClean="0"/>
              <a:t> </a:t>
            </a:r>
            <a:r>
              <a:rPr lang="cs-CZ" altLang="cs-CZ" sz="2400" i="1" smtClean="0">
                <a:solidFill>
                  <a:srgbClr val="0000CC"/>
                </a:solidFill>
              </a:rPr>
              <a:t>Jog</a:t>
            </a:r>
            <a:r>
              <a:rPr lang="cs-CZ" altLang="cs-CZ" sz="2400" smtClean="0"/>
              <a:t> - změna rychlosti pohybu při ručním polohování, nastavení je vypsáno v adrese</a:t>
            </a:r>
            <a:endParaRPr lang="cs-CZ" altLang="cs-CZ" sz="2400" smtClean="0">
              <a:solidFill>
                <a:schemeClr val="folHlink"/>
              </a:solidFill>
            </a:endParaRPr>
          </a:p>
          <a:p>
            <a:pPr eaLnBrk="1" hangingPunct="1"/>
            <a:r>
              <a:rPr lang="cs-CZ" altLang="cs-CZ" sz="2800" b="1" smtClean="0">
                <a:solidFill>
                  <a:schemeClr val="hlink"/>
                </a:solidFill>
              </a:rPr>
              <a:t>+/-</a:t>
            </a:r>
            <a:r>
              <a:rPr lang="cs-CZ" altLang="cs-CZ" sz="2400" smtClean="0">
                <a:solidFill>
                  <a:schemeClr val="folHlink"/>
                </a:solidFill>
              </a:rPr>
              <a:t> </a:t>
            </a:r>
            <a:r>
              <a:rPr lang="cs-CZ" altLang="cs-CZ" sz="2400" smtClean="0"/>
              <a:t>- rychlost simulace</a:t>
            </a:r>
          </a:p>
          <a:p>
            <a:pPr eaLnBrk="1" hangingPunct="1"/>
            <a:r>
              <a:rPr lang="cs-CZ" altLang="cs-CZ" sz="2800" b="1" smtClean="0">
                <a:solidFill>
                  <a:schemeClr val="hlink"/>
                </a:solidFill>
              </a:rPr>
              <a:t>L/R</a:t>
            </a:r>
            <a:r>
              <a:rPr lang="cs-CZ" altLang="cs-CZ" sz="2400" smtClean="0"/>
              <a:t> - posunutí obrazu vlevo / vpravo</a:t>
            </a:r>
          </a:p>
          <a:p>
            <a:pPr eaLnBrk="1" hangingPunct="1"/>
            <a:r>
              <a:rPr lang="cs-CZ" altLang="cs-CZ" sz="2800" b="1" smtClean="0">
                <a:solidFill>
                  <a:schemeClr val="hlink"/>
                </a:solidFill>
              </a:rPr>
              <a:t>U/D</a:t>
            </a:r>
            <a:r>
              <a:rPr lang="cs-CZ" altLang="cs-CZ" sz="2400" smtClean="0">
                <a:solidFill>
                  <a:schemeClr val="folHlink"/>
                </a:solidFill>
              </a:rPr>
              <a:t> </a:t>
            </a:r>
            <a:r>
              <a:rPr lang="cs-CZ" altLang="cs-CZ" sz="2400" smtClean="0"/>
              <a:t>- posunutí obrazu nahoru / dolů</a:t>
            </a:r>
          </a:p>
          <a:p>
            <a:pPr eaLnBrk="1" hangingPunct="1"/>
            <a:r>
              <a:rPr lang="cs-CZ" altLang="cs-CZ" sz="2800" b="1" smtClean="0">
                <a:solidFill>
                  <a:schemeClr val="hlink"/>
                </a:solidFill>
              </a:rPr>
              <a:t>0</a:t>
            </a:r>
            <a:r>
              <a:rPr lang="cs-CZ" altLang="cs-CZ" sz="2400" smtClean="0">
                <a:solidFill>
                  <a:schemeClr val="folHlink"/>
                </a:solidFill>
              </a:rPr>
              <a:t> </a:t>
            </a:r>
            <a:r>
              <a:rPr lang="cs-CZ" altLang="cs-CZ" sz="2400" smtClean="0"/>
              <a:t>- stop simulace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2" grpId="0"/>
      <p:bldP spid="4198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CNC  REŽIM</a:t>
            </a:r>
          </a:p>
        </p:txBody>
      </p:sp>
      <p:pic>
        <p:nvPicPr>
          <p:cNvPr id="32771" name="Picture 6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6475" y="1452563"/>
            <a:ext cx="6845300" cy="51355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CNC režim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827213"/>
            <a:ext cx="7993063" cy="4841875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hlink"/>
                </a:solidFill>
              </a:rPr>
              <a:t>CNC Režim</a:t>
            </a:r>
            <a:r>
              <a:rPr lang="cs-CZ" altLang="cs-CZ" smtClean="0"/>
              <a:t> slouží k přípravě hotového programu ke spuštění, vlastnímu spuštění programu a ke kontrole automatického běhu. V obraze</a:t>
            </a:r>
            <a:r>
              <a:rPr lang="cs-CZ" altLang="cs-CZ" b="1" smtClean="0"/>
              <a:t> </a:t>
            </a:r>
            <a:r>
              <a:rPr lang="cs-CZ" altLang="cs-CZ" smtClean="0"/>
              <a:t> jsou vypsány všechny důležité informace o stavu stroje, průběhu programu, dosažených souřadnicích, případně </a:t>
            </a:r>
            <a:r>
              <a:rPr lang="cs-CZ" altLang="cs-CZ" b="1" smtClean="0">
                <a:solidFill>
                  <a:srgbClr val="CC0000"/>
                </a:solidFill>
              </a:rPr>
              <a:t>chybová hlášení</a:t>
            </a:r>
            <a:r>
              <a:rPr lang="cs-CZ" altLang="cs-CZ" smtClean="0"/>
              <a:t> o závadách v automatickém běhu programu.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pPr algn="ctr" eaLnBrk="1" hangingPunct="1"/>
            <a:r>
              <a:rPr lang="cs-CZ" altLang="cs-CZ" smtClean="0"/>
              <a:t>Aktuální stav stroje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528763"/>
            <a:ext cx="8496300" cy="5329237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900" b="1" smtClean="0">
                <a:solidFill>
                  <a:srgbClr val="CC0000"/>
                </a:solidFill>
              </a:rPr>
              <a:t>V tomto oknu se zobrazují informace popisující okamžitý skutečný stav stroje.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X Y Z A -</a:t>
            </a:r>
            <a:r>
              <a:rPr lang="cs-CZ" altLang="cs-CZ" sz="2100" smtClean="0"/>
              <a:t> Okamžité absolutní souřadnice polohy ve všech osách.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dX,dY,dZ,Da -</a:t>
            </a:r>
            <a:r>
              <a:rPr lang="cs-CZ" altLang="cs-CZ" sz="2100" smtClean="0"/>
              <a:t>Dráha pohybu zbývající do konce úseku při automatickém běhu nebo relativní souřadnice od vynulování při ručním řízení.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S -</a:t>
            </a:r>
            <a:r>
              <a:rPr lang="cs-CZ" altLang="cs-CZ" sz="2100" smtClean="0"/>
              <a:t> Skutečné otáčky vřetene.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T -</a:t>
            </a:r>
            <a:r>
              <a:rPr lang="cs-CZ" altLang="cs-CZ" sz="2100" b="1" smtClean="0"/>
              <a:t> </a:t>
            </a:r>
            <a:r>
              <a:rPr lang="cs-CZ" altLang="cs-CZ" sz="2100" smtClean="0"/>
              <a:t>Číslo programovaného nástroje a výpis typu nástroje z</a:t>
            </a:r>
            <a:r>
              <a:rPr lang="cs-CZ" altLang="cs-CZ" sz="2100" b="1" smtClean="0"/>
              <a:t> </a:t>
            </a:r>
            <a:r>
              <a:rPr lang="cs-CZ" altLang="cs-CZ" sz="2100" b="1" smtClean="0">
                <a:solidFill>
                  <a:srgbClr val="CC0000"/>
                </a:solidFill>
              </a:rPr>
              <a:t>Tabulky nástrojů</a:t>
            </a:r>
            <a:r>
              <a:rPr lang="cs-CZ" altLang="cs-CZ" sz="2100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M -</a:t>
            </a:r>
            <a:r>
              <a:rPr lang="cs-CZ" altLang="cs-CZ" sz="2100" b="1" smtClean="0"/>
              <a:t> </a:t>
            </a:r>
            <a:r>
              <a:rPr lang="cs-CZ" altLang="cs-CZ" sz="2100" smtClean="0"/>
              <a:t>Okamžitá nastavená </a:t>
            </a:r>
            <a:r>
              <a:rPr lang="cs-CZ" altLang="cs-CZ" sz="2100" b="1" smtClean="0">
                <a:solidFill>
                  <a:srgbClr val="CC0000"/>
                </a:solidFill>
              </a:rPr>
              <a:t>M</a:t>
            </a:r>
            <a:r>
              <a:rPr lang="cs-CZ" altLang="cs-CZ" sz="2100" smtClean="0"/>
              <a:t> funkce.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500" b="1" smtClean="0">
                <a:solidFill>
                  <a:schemeClr val="hlink"/>
                </a:solidFill>
              </a:rPr>
              <a:t>FF -</a:t>
            </a:r>
            <a:r>
              <a:rPr lang="cs-CZ" altLang="cs-CZ" sz="2100" b="1" smtClean="0"/>
              <a:t> </a:t>
            </a:r>
            <a:r>
              <a:rPr lang="cs-CZ" altLang="cs-CZ" sz="2100" smtClean="0"/>
              <a:t>Nastavená velikost rychloposuvu z tabulky uživatelských konstant. 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Režim práce</a:t>
            </a:r>
            <a:r>
              <a:rPr lang="cs-CZ" altLang="cs-CZ" sz="3200" b="1" smtClean="0"/>
              <a:t/>
            </a:r>
            <a:br>
              <a:rPr lang="cs-CZ" altLang="cs-CZ" sz="3200" b="1" smtClean="0"/>
            </a:br>
            <a:endParaRPr lang="cs-CZ" altLang="cs-CZ" sz="3200" b="1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557338"/>
            <a:ext cx="7931150" cy="5040312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900" smtClean="0">
                <a:solidFill>
                  <a:srgbClr val="FF5050"/>
                </a:solidFill>
              </a:rPr>
              <a:t>  </a:t>
            </a:r>
            <a:r>
              <a:rPr lang="cs-CZ" altLang="cs-CZ" sz="1900" smtClean="0">
                <a:solidFill>
                  <a:srgbClr val="CC0000"/>
                </a:solidFill>
              </a:rPr>
              <a:t>Pole informuje o nastaveném režimu práce stroje.Výběr se provádí tlačítkem F8.</a:t>
            </a:r>
            <a:r>
              <a:rPr lang="cs-CZ" altLang="cs-CZ" sz="1700" smtClean="0">
                <a:solidFill>
                  <a:srgbClr val="CC0000"/>
                </a:solidFill>
              </a:rPr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000" b="1" smtClean="0">
                <a:solidFill>
                  <a:schemeClr val="hlink"/>
                </a:solidFill>
              </a:rPr>
              <a:t>PLYNULE -</a:t>
            </a:r>
            <a:r>
              <a:rPr lang="cs-CZ" altLang="cs-CZ" sz="2000" b="1" smtClean="0">
                <a:solidFill>
                  <a:schemeClr val="folHlink"/>
                </a:solidFill>
              </a:rPr>
              <a:t> </a:t>
            </a:r>
            <a:r>
              <a:rPr lang="cs-CZ" altLang="cs-CZ" sz="2000" smtClean="0"/>
              <a:t>Nejčastěji používaný režim. Po startu se vykoná celý NC program.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0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000" b="1" smtClean="0">
                <a:solidFill>
                  <a:schemeClr val="hlink"/>
                </a:solidFill>
              </a:rPr>
              <a:t>BLOK-BLOK</a:t>
            </a:r>
            <a:r>
              <a:rPr lang="cs-CZ" altLang="cs-CZ" sz="2000" b="1" smtClean="0">
                <a:solidFill>
                  <a:schemeClr val="folHlink"/>
                </a:solidFill>
              </a:rPr>
              <a:t> </a:t>
            </a:r>
            <a:r>
              <a:rPr lang="cs-CZ" altLang="cs-CZ" sz="2000" b="1" smtClean="0">
                <a:solidFill>
                  <a:schemeClr val="hlink"/>
                </a:solidFill>
              </a:rPr>
              <a:t>-</a:t>
            </a:r>
            <a:r>
              <a:rPr lang="cs-CZ" altLang="cs-CZ" sz="2000" smtClean="0"/>
              <a:t> Po startu se vykoná pouze jeden blok programu. Používá se především při odlaďování nového programu.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0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000" b="1" smtClean="0">
                <a:solidFill>
                  <a:schemeClr val="hlink"/>
                </a:solidFill>
              </a:rPr>
              <a:t>ÚSEK-ÚSEK</a:t>
            </a:r>
            <a:r>
              <a:rPr lang="cs-CZ" altLang="cs-CZ" sz="2000" b="1" smtClean="0">
                <a:solidFill>
                  <a:schemeClr val="folHlink"/>
                </a:solidFill>
              </a:rPr>
              <a:t> </a:t>
            </a:r>
            <a:r>
              <a:rPr lang="cs-CZ" altLang="cs-CZ" sz="2000" b="1" smtClean="0">
                <a:solidFill>
                  <a:schemeClr val="hlink"/>
                </a:solidFill>
              </a:rPr>
              <a:t>-</a:t>
            </a:r>
            <a:r>
              <a:rPr lang="cs-CZ" altLang="cs-CZ" sz="2000" b="1" smtClean="0">
                <a:solidFill>
                  <a:schemeClr val="folHlink"/>
                </a:solidFill>
              </a:rPr>
              <a:t> </a:t>
            </a:r>
            <a:r>
              <a:rPr lang="cs-CZ" altLang="cs-CZ" sz="2000" smtClean="0"/>
              <a:t>Po startu se vykoná pouze jeden úsek. Na úseky se dělí složitější funkce tzv. programové cykly.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0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000" b="1" smtClean="0">
                <a:solidFill>
                  <a:schemeClr val="hlink"/>
                </a:solidFill>
              </a:rPr>
              <a:t>SPECIÁLNÍ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000" b="1" smtClean="0">
              <a:solidFill>
                <a:schemeClr val="hlink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sz="2000" b="1" smtClean="0">
                <a:solidFill>
                  <a:schemeClr val="hlink"/>
                </a:solidFill>
              </a:rPr>
              <a:t>ZÁPIS</a:t>
            </a:r>
            <a:r>
              <a:rPr lang="cs-CZ" altLang="cs-CZ" sz="2000" b="1" smtClean="0">
                <a:solidFill>
                  <a:schemeClr val="folHlink"/>
                </a:solidFill>
              </a:rPr>
              <a:t> </a:t>
            </a:r>
            <a:r>
              <a:rPr lang="cs-CZ" altLang="cs-CZ" sz="2000" b="1" smtClean="0">
                <a:solidFill>
                  <a:schemeClr val="hlink"/>
                </a:solidFill>
              </a:rPr>
              <a:t>-</a:t>
            </a:r>
            <a:r>
              <a:rPr lang="cs-CZ" altLang="cs-CZ" sz="2000" b="1" smtClean="0">
                <a:solidFill>
                  <a:schemeClr val="folHlink"/>
                </a:solidFill>
              </a:rPr>
              <a:t> </a:t>
            </a:r>
            <a:r>
              <a:rPr lang="cs-CZ" altLang="cs-CZ" sz="2000" smtClean="0"/>
              <a:t>Zaktivuje se při volbě Zápis souřadnic nebo Zápis bloku na liště.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smtClean="0"/>
              <a:t>Ovládací tlačítka</a:t>
            </a:r>
            <a:r>
              <a:rPr lang="cs-CZ" altLang="cs-CZ" sz="3200" b="1" smtClean="0"/>
              <a:t/>
            </a:r>
            <a:br>
              <a:rPr lang="cs-CZ" altLang="cs-CZ" sz="3200" b="1" smtClean="0"/>
            </a:br>
            <a:endParaRPr lang="cs-CZ" altLang="cs-CZ" sz="3200" b="1" smtClean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36588" y="1628775"/>
            <a:ext cx="8507412" cy="62372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100" b="1" smtClean="0">
                <a:solidFill>
                  <a:schemeClr val="hlink"/>
                </a:solidFill>
              </a:rPr>
              <a:t>F2 – Práce na pozadí -</a:t>
            </a:r>
            <a:r>
              <a:rPr lang="cs-CZ" altLang="cs-CZ" sz="2100" smtClean="0"/>
              <a:t> Řídící systém umožňuje po spuštění automatického běhu NC programu pracovat současně v jiném okně řídícího programu.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100" b="1" smtClean="0">
                <a:solidFill>
                  <a:schemeClr val="hlink"/>
                </a:solidFill>
              </a:rPr>
              <a:t>F3</a:t>
            </a:r>
            <a:r>
              <a:rPr lang="cs-CZ" altLang="cs-CZ" sz="2100" b="1" smtClean="0">
                <a:solidFill>
                  <a:schemeClr val="folHlink"/>
                </a:solidFill>
              </a:rPr>
              <a:t> </a:t>
            </a:r>
            <a:r>
              <a:rPr lang="cs-CZ" altLang="cs-CZ" sz="2100" b="1" smtClean="0">
                <a:solidFill>
                  <a:schemeClr val="hlink"/>
                </a:solidFill>
              </a:rPr>
              <a:t>– Zápis souřadnic -</a:t>
            </a:r>
            <a:r>
              <a:rPr lang="cs-CZ" altLang="cs-CZ" sz="2100" smtClean="0"/>
              <a:t> Stisknutím tlačítka F3 přejde řídící systém do režimu </a:t>
            </a:r>
            <a:r>
              <a:rPr lang="cs-CZ" altLang="cs-CZ" sz="2100" b="1" smtClean="0">
                <a:solidFill>
                  <a:schemeClr val="hlink"/>
                </a:solidFill>
              </a:rPr>
              <a:t>ZÁPIS</a:t>
            </a:r>
            <a:r>
              <a:rPr lang="cs-CZ" altLang="cs-CZ" sz="2100" smtClean="0"/>
              <a:t> </a:t>
            </a:r>
          </a:p>
          <a:p>
            <a:pPr algn="just" eaLnBrk="1" hangingPunct="1">
              <a:lnSpc>
                <a:spcPct val="90000"/>
              </a:lnSpc>
            </a:pPr>
            <a:r>
              <a:rPr lang="cs-CZ" altLang="cs-CZ" sz="2100" b="1" smtClean="0">
                <a:solidFill>
                  <a:schemeClr val="hlink"/>
                </a:solidFill>
              </a:rPr>
              <a:t>F5 – Nuluj relativní -</a:t>
            </a:r>
            <a:r>
              <a:rPr lang="cs-CZ" altLang="cs-CZ" sz="2100" smtClean="0"/>
              <a:t> Vynulování relativních souřadnic polohy, které nemají vliv na souřadný systém stroje </a:t>
            </a:r>
          </a:p>
          <a:p>
            <a:pPr algn="just" eaLnBrk="1" hangingPunct="1">
              <a:lnSpc>
                <a:spcPct val="90000"/>
              </a:lnSpc>
            </a:pPr>
            <a:r>
              <a:rPr lang="cs-CZ" altLang="cs-CZ" sz="2100" b="1" smtClean="0">
                <a:solidFill>
                  <a:schemeClr val="hlink"/>
                </a:solidFill>
              </a:rPr>
              <a:t>F6</a:t>
            </a:r>
            <a:r>
              <a:rPr lang="cs-CZ" altLang="cs-CZ" sz="2100" b="1" smtClean="0">
                <a:solidFill>
                  <a:schemeClr val="folHlink"/>
                </a:solidFill>
              </a:rPr>
              <a:t> </a:t>
            </a:r>
            <a:r>
              <a:rPr lang="cs-CZ" altLang="cs-CZ" sz="2100" b="1" smtClean="0">
                <a:solidFill>
                  <a:schemeClr val="hlink"/>
                </a:solidFill>
              </a:rPr>
              <a:t>– Osa XYZA -</a:t>
            </a:r>
            <a:r>
              <a:rPr lang="cs-CZ" altLang="cs-CZ" sz="2100" smtClean="0"/>
              <a:t> Tlačítkem F6 se přepíná poloha kursoru označující jednu ze souřadných os. </a:t>
            </a:r>
          </a:p>
          <a:p>
            <a:pPr algn="just" eaLnBrk="1" hangingPunct="1">
              <a:lnSpc>
                <a:spcPct val="90000"/>
              </a:lnSpc>
            </a:pPr>
            <a:r>
              <a:rPr lang="cs-CZ" altLang="cs-CZ" sz="2100" b="1" smtClean="0">
                <a:solidFill>
                  <a:schemeClr val="hlink"/>
                </a:solidFill>
              </a:rPr>
              <a:t>F8 – Volba režimu -</a:t>
            </a:r>
            <a:r>
              <a:rPr lang="cs-CZ" altLang="cs-CZ" sz="2100" smtClean="0"/>
              <a:t> Tlačítkem F8 se přepíná mezi režimy práce </a:t>
            </a:r>
          </a:p>
          <a:p>
            <a:pPr algn="just" eaLnBrk="1" hangingPunct="1">
              <a:lnSpc>
                <a:spcPct val="90000"/>
              </a:lnSpc>
            </a:pPr>
            <a:r>
              <a:rPr lang="cs-CZ" altLang="cs-CZ" sz="2100" b="1" smtClean="0">
                <a:solidFill>
                  <a:schemeClr val="hlink"/>
                </a:solidFill>
              </a:rPr>
              <a:t>F9 – Reset NC programu -</a:t>
            </a:r>
            <a:r>
              <a:rPr lang="cs-CZ" altLang="cs-CZ" sz="2100" smtClean="0"/>
              <a:t> Tlačítkem F9 je možno předčasně ukončit NC program, rovněž maže chybové hlášení </a:t>
            </a:r>
          </a:p>
          <a:p>
            <a:pPr algn="just" eaLnBrk="1" hangingPunct="1">
              <a:lnSpc>
                <a:spcPct val="90000"/>
              </a:lnSpc>
            </a:pPr>
            <a:r>
              <a:rPr lang="cs-CZ" altLang="cs-CZ" sz="2100" b="1" smtClean="0">
                <a:solidFill>
                  <a:schemeClr val="hlink"/>
                </a:solidFill>
              </a:rPr>
              <a:t>F10 – Zápis bloku -</a:t>
            </a:r>
            <a:r>
              <a:rPr lang="cs-CZ" altLang="cs-CZ" sz="2100" smtClean="0"/>
              <a:t> Do okna je možno nyní zapsat jeden blok programu podle běžných pravidel.  </a:t>
            </a:r>
          </a:p>
          <a:p>
            <a:pPr eaLnBrk="1" hangingPunct="1">
              <a:lnSpc>
                <a:spcPct val="90000"/>
              </a:lnSpc>
            </a:pPr>
            <a:endParaRPr lang="cs-CZ" altLang="cs-CZ" sz="2100" smtClean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3789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EFE35982-485F-4FA6-88A0-A6C9ED6223D5}" type="slidenum">
              <a:rPr lang="cs-CZ" altLang="cs-CZ" sz="1200" smtClean="0">
                <a:solidFill>
                  <a:srgbClr val="898989"/>
                </a:solidFill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23</a:t>
            </a:fld>
            <a:endParaRPr lang="cs-CZ" altLang="cs-CZ" sz="1200" smtClean="0">
              <a:solidFill>
                <a:srgbClr val="898989"/>
              </a:solidFill>
            </a:endParaRPr>
          </a:p>
        </p:txBody>
      </p:sp>
      <p:pic>
        <p:nvPicPr>
          <p:cNvPr id="3789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3200" b="1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763713" y="2813050"/>
            <a:ext cx="6264275" cy="224631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opakování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solidFill>
                <a:prstClr val="black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</a:rPr>
              <a:t>Popiš režim ARCHIV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</a:rPr>
              <a:t>Popiš režim EDITOR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</a:rPr>
              <a:t>K čemu slouží SIMULACE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</a:rPr>
              <a:t>Popiš řádek programu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3891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DDC3BF4F-9FC8-4F3A-B7F4-25B136DBB899}" type="slidenum">
              <a:rPr lang="cs-CZ" altLang="cs-CZ" sz="1200" smtClean="0">
                <a:solidFill>
                  <a:srgbClr val="898989"/>
                </a:solidFill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24</a:t>
            </a:fld>
            <a:endParaRPr lang="cs-CZ" altLang="cs-CZ" sz="1200" smtClean="0">
              <a:solidFill>
                <a:srgbClr val="898989"/>
              </a:solidFill>
            </a:endParaRPr>
          </a:p>
        </p:txBody>
      </p:sp>
      <p:pic>
        <p:nvPicPr>
          <p:cNvPr id="389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2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3200" b="1">
                <a:solidFill>
                  <a:srgbClr val="000000"/>
                </a:solidFill>
                <a:latin typeface="Calibri" pitchFamily="34" charset="0"/>
              </a:rPr>
              <a:t>Použité zdroje</a:t>
            </a:r>
          </a:p>
        </p:txBody>
      </p:sp>
      <p:sp>
        <p:nvSpPr>
          <p:cNvPr id="38921" name="TextovéPole 2"/>
          <p:cNvSpPr txBox="1">
            <a:spLocks noChangeArrowheads="1"/>
          </p:cNvSpPr>
          <p:nvPr/>
        </p:nvSpPr>
        <p:spPr bwMode="auto">
          <a:xfrm>
            <a:off x="1465263" y="2809875"/>
            <a:ext cx="5086350" cy="163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Manuál k obsluze řídícého systému Mikroprog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MIKROPROG verse 3 (Windows)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Obrázky – program MIKROPROG S/F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atmění">
  <a:themeElements>
    <a:clrScheme name="Zatmění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Zatmění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eaVert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eaVert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Eclipse</Template>
  <TotalTime>1880</TotalTime>
  <Words>711</Words>
  <Application>Microsoft Office PowerPoint</Application>
  <PresentationFormat>Předvádění na obrazovce (4:3)</PresentationFormat>
  <Paragraphs>171</Paragraphs>
  <Slides>24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32" baseType="lpstr">
      <vt:lpstr>Verdana</vt:lpstr>
      <vt:lpstr>Arial</vt:lpstr>
      <vt:lpstr>Wingdings</vt:lpstr>
      <vt:lpstr>Calibri</vt:lpstr>
      <vt:lpstr>Times New Roman</vt:lpstr>
      <vt:lpstr>Book Antiqua</vt:lpstr>
      <vt:lpstr>Zatmění</vt:lpstr>
      <vt:lpstr>Motiv systému Office</vt:lpstr>
      <vt:lpstr>STŘEDNÍ ŠKOLA STAVEBNÍ A TECHNICKÁ Ústí nad Labem, Čelakovského 5, příspěvková organizace Páteřní škola Ústeckého kraje</vt:lpstr>
      <vt:lpstr>1.Obecná část</vt:lpstr>
      <vt:lpstr>Archiv NC programů </vt:lpstr>
      <vt:lpstr>ARCHIV</vt:lpstr>
      <vt:lpstr>EDITOR</vt:lpstr>
      <vt:lpstr>EDITOR</vt:lpstr>
      <vt:lpstr>EDITOR</vt:lpstr>
      <vt:lpstr>EDITOR</vt:lpstr>
      <vt:lpstr>      EDITOR – řádek /věta/ programu </vt:lpstr>
      <vt:lpstr>EDITOR – způsob zápisu řádků</vt:lpstr>
      <vt:lpstr>EDITOR</vt:lpstr>
      <vt:lpstr>EDITOR – základní ovládání</vt:lpstr>
      <vt:lpstr>    SIMULACE - soustruh</vt:lpstr>
      <vt:lpstr>SIMULACE - frézka</vt:lpstr>
      <vt:lpstr>SIMULACE</vt:lpstr>
      <vt:lpstr>OVLÁDÁNÍ SIMULACE  </vt:lpstr>
      <vt:lpstr>OVLÁDÁNÍ SIMULACE</vt:lpstr>
      <vt:lpstr>CNC  REŽIM</vt:lpstr>
      <vt:lpstr>CNC režim</vt:lpstr>
      <vt:lpstr>Aktuální stav stroje</vt:lpstr>
      <vt:lpstr>Režim práce </vt:lpstr>
      <vt:lpstr>Ovládací tlačítka 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Řídící systém CNC</dc:title>
  <dc:creator>PEPÍNO</dc:creator>
  <cp:lastModifiedBy>administrator</cp:lastModifiedBy>
  <cp:revision>73</cp:revision>
  <dcterms:created xsi:type="dcterms:W3CDTF">2006-03-01T21:42:04Z</dcterms:created>
  <dcterms:modified xsi:type="dcterms:W3CDTF">2013-09-11T18:28:11Z</dcterms:modified>
</cp:coreProperties>
</file>