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701" r:id="rId2"/>
  </p:sldMasterIdLst>
  <p:notesMasterIdLst>
    <p:notesMasterId r:id="rId32"/>
  </p:notesMasterIdLst>
  <p:sldIdLst>
    <p:sldId id="347" r:id="rId3"/>
    <p:sldId id="328" r:id="rId4"/>
    <p:sldId id="310" r:id="rId5"/>
    <p:sldId id="296" r:id="rId6"/>
    <p:sldId id="298" r:id="rId7"/>
    <p:sldId id="322" r:id="rId8"/>
    <p:sldId id="301" r:id="rId9"/>
    <p:sldId id="323" r:id="rId10"/>
    <p:sldId id="297" r:id="rId11"/>
    <p:sldId id="324" r:id="rId12"/>
    <p:sldId id="263" r:id="rId13"/>
    <p:sldId id="264" r:id="rId14"/>
    <p:sldId id="295" r:id="rId15"/>
    <p:sldId id="265" r:id="rId16"/>
    <p:sldId id="311" r:id="rId17"/>
    <p:sldId id="312" r:id="rId18"/>
    <p:sldId id="313" r:id="rId19"/>
    <p:sldId id="314" r:id="rId20"/>
    <p:sldId id="315" r:id="rId21"/>
    <p:sldId id="316" r:id="rId22"/>
    <p:sldId id="317" r:id="rId23"/>
    <p:sldId id="318" r:id="rId24"/>
    <p:sldId id="325" r:id="rId25"/>
    <p:sldId id="319" r:id="rId26"/>
    <p:sldId id="326" r:id="rId27"/>
    <p:sldId id="320" r:id="rId28"/>
    <p:sldId id="321" r:id="rId29"/>
    <p:sldId id="350" r:id="rId30"/>
    <p:sldId id="351" r:id="rId3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8000"/>
    <a:srgbClr val="000000"/>
    <a:srgbClr val="FFFF00"/>
    <a:srgbClr val="996633"/>
    <a:srgbClr val="CC0000"/>
    <a:srgbClr val="FF5050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23" autoAdjust="0"/>
  </p:normalViewPr>
  <p:slideViewPr>
    <p:cSldViewPr>
      <p:cViewPr>
        <p:scale>
          <a:sx n="90" d="100"/>
          <a:sy n="90" d="100"/>
        </p:scale>
        <p:origin x="-2238" y="-4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13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06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47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747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47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4407CB13-2CDB-40F7-A17C-A7B0B083E8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9028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9543E74-CA4A-4E5B-96BE-1D2E51AD7800}" type="slidenum">
              <a:rPr lang="cs-CZ" altLang="cs-CZ" smtClean="0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28</a:t>
            </a:fld>
            <a:endParaRPr lang="cs-CZ" alt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44083 w 64000"/>
                <a:gd name="T28" fmla="*/ -29639 h 64000"/>
                <a:gd name="T29" fmla="*/ 44083 w 64000"/>
                <a:gd name="T30" fmla="*/ 29639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994 w 64000"/>
                <a:gd name="T28" fmla="*/ -25761 h 64000"/>
                <a:gd name="T29" fmla="*/ 50994 w 64000"/>
                <a:gd name="T30" fmla="*/ 25761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8" name="WordArt 11"/>
          <p:cNvSpPr>
            <a:spLocks noChangeArrowheads="1" noChangeShapeType="1" noTextEdit="1"/>
          </p:cNvSpPr>
          <p:nvPr userDrawn="1"/>
        </p:nvSpPr>
        <p:spPr bwMode="auto">
          <a:xfrm>
            <a:off x="8855075" y="6580188"/>
            <a:ext cx="180975" cy="161925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0800000"/>
              </a:avLst>
            </a:prstTxWarp>
          </a:bodyPr>
          <a:lstStyle/>
          <a:p>
            <a:pPr algn="ctr"/>
            <a:r>
              <a:rPr lang="cs-CZ" sz="9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tx1">
                    <a:alpha val="70195"/>
                  </a:schemeClr>
                </a:solidFill>
                <a:latin typeface="Arial Black"/>
              </a:rPr>
              <a:t>šin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9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1BFD7-54D6-4C5C-A750-5365E1BFBB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490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3834B7-C167-4FB5-986D-C56C4DD5A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572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FF595D-1D98-48F4-9025-12B509C1FF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728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2153D2-C9C1-48FF-826A-0A1BB5CEFB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713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22068-EA30-43AE-A6E3-EAA6A52769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941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CB2B3F-999D-4AE9-BB1D-48BE9CDE8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85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07C8B3-80FC-4BEC-A270-9E7A109516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721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354E5E-F4D7-44EA-A297-D1F742FE82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758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8C1912-96BC-4A91-8893-6C9CD5CB09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643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4CAD4A-4074-4559-9F30-9FBCE4AAD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074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724C6B-CC96-4EDD-8833-CF8A0D932B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800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CBFC48-93A3-40E5-8A1B-8D3BB1BE8A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9904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E64ACFC4-6078-4A5A-AA3C-8C1BC0F97704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8675D6B7-5E1A-4A19-AA5B-42432668F8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7163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973EB27-AB67-4F2B-8681-5AF004F0D785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4FED281-83F7-4985-870B-D4C08CEFE9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9025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0EDE65D-6B61-4D91-818D-40DF8119C50F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196DA5F-7CE3-4122-9E1F-2067C8063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5057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DC27199-3C71-419B-B55A-5B4623114286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BE8DD6E-C4E2-4EF4-B28C-C72494E717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9580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6BD1F06-A623-4866-8124-A77819730C77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F805C46-EABF-4BF5-9D2B-BC6BBEF26D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300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D9AB2762-722B-4FB3-9E7D-8C8496CC6F80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1E0651D5-9199-4539-BB55-4ABDED0ED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5050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228CF12-8BBB-4EC9-B6A0-D915831AB7FB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7D68E14-2C14-4D23-8A29-C1E1CC96A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6823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D2324FA0-1EFD-403D-9CAA-8ACBDA92E623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8712472-971A-4D9D-BFFB-D7097DF693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179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6FAEA99-F37B-4314-8C81-ED7C563783C6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F39A740-5D97-4DE2-9A90-4031603107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860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8F4C4080-85E8-4AF4-A5BA-CE6471C5E6EB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8673656-88DC-4C20-8973-69BD689F3C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4385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91A5EF7-1270-498F-A0AA-C875969956B0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9347B46-F7E3-407B-9A28-FF364B1E2B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669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1033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296 w 64000"/>
                <a:gd name="T28" fmla="*/ -26244 h 64000"/>
                <a:gd name="T29" fmla="*/ 50296 w 64000"/>
                <a:gd name="T30" fmla="*/ 26244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4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077 w 64000"/>
                <a:gd name="T28" fmla="*/ -26412 h 64000"/>
                <a:gd name="T29" fmla="*/ 50077 w 64000"/>
                <a:gd name="T30" fmla="*/ 26412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5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11624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1625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1626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7405F331-A486-4891-B163-558245BB44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WordArt 11"/>
          <p:cNvSpPr>
            <a:spLocks noChangeArrowheads="1" noChangeShapeType="1" noTextEdit="1"/>
          </p:cNvSpPr>
          <p:nvPr userDrawn="1"/>
        </p:nvSpPr>
        <p:spPr bwMode="auto">
          <a:xfrm>
            <a:off x="8855075" y="6580188"/>
            <a:ext cx="180975" cy="161925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0800000"/>
              </a:avLst>
            </a:prstTxWarp>
          </a:bodyPr>
          <a:lstStyle/>
          <a:p>
            <a:pPr algn="ctr"/>
            <a:r>
              <a:rPr lang="cs-CZ" sz="9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tx1">
                    <a:alpha val="70195"/>
                  </a:schemeClr>
                </a:solidFill>
                <a:latin typeface="Arial Black"/>
              </a:rPr>
              <a:t>šin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1" r:id="rId1"/>
    <p:sldLayoutId id="2147483970" r:id="rId2"/>
    <p:sldLayoutId id="2147483971" r:id="rId3"/>
    <p:sldLayoutId id="2147483972" r:id="rId4"/>
    <p:sldLayoutId id="2147483973" r:id="rId5"/>
    <p:sldLayoutId id="2147483974" r:id="rId6"/>
    <p:sldLayoutId id="2147483975" r:id="rId7"/>
    <p:sldLayoutId id="2147483976" r:id="rId8"/>
    <p:sldLayoutId id="2147483977" r:id="rId9"/>
    <p:sldLayoutId id="2147483978" r:id="rId10"/>
    <p:sldLayoutId id="2147483979" r:id="rId11"/>
    <p:sldLayoutId id="2147483980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2256816A-A194-433D-8206-E294C77A5FB9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21E3A144-F7E9-46A8-AE8C-3CD95975EC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  <p:sldLayoutId id="2147483983" r:id="rId2"/>
    <p:sldLayoutId id="2147483984" r:id="rId3"/>
    <p:sldLayoutId id="2147483985" r:id="rId4"/>
    <p:sldLayoutId id="2147483986" r:id="rId5"/>
    <p:sldLayoutId id="2147483987" r:id="rId6"/>
    <p:sldLayoutId id="2147483988" r:id="rId7"/>
    <p:sldLayoutId id="2147483989" r:id="rId8"/>
    <p:sldLayoutId id="2147483990" r:id="rId9"/>
    <p:sldLayoutId id="2147483991" r:id="rId10"/>
    <p:sldLayoutId id="2147483992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file:///I:\00%20S&#352;T\%201_CNC\%20MIKROPROG-S%20v&#253;uka\Archiv.exe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file:///I:\00%20S&#352;T\%201_CNC\%20MIKROPROG-S%20v&#253;uka\Archiv.exe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CNC strojů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CNC, Stroje,  Počítač,  ovládací panel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Programování CNC 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 CNC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3. ročník, žáci 17– 19 let, 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Mechanik seřizovač , 2.ročník Obráběč kovů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420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rgbClr val="000000"/>
                </a:solidFill>
              </a:rPr>
              <a:t>Řídící systém Mikroprog - SUSTRUH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422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99A65012-2DB5-4BFE-948F-1C117C09483C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15423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rgbClr val="000000"/>
                </a:solidFill>
              </a:rPr>
              <a:t>VY_32_INOVACE_39_786</a:t>
            </a:r>
          </a:p>
        </p:txBody>
      </p:sp>
      <p:pic>
        <p:nvPicPr>
          <p:cNvPr id="1542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2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2. SOUSTRUH</a:t>
            </a:r>
          </a:p>
        </p:txBody>
      </p:sp>
      <p:sp>
        <p:nvSpPr>
          <p:cNvPr id="16387" name="WordArt 3"/>
          <p:cNvSpPr>
            <a:spLocks noChangeArrowheads="1" noChangeShapeType="1" noTextEdit="1"/>
          </p:cNvSpPr>
          <p:nvPr/>
        </p:nvSpPr>
        <p:spPr bwMode="auto">
          <a:xfrm>
            <a:off x="468313" y="3068638"/>
            <a:ext cx="8064500" cy="16557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9"/>
              </a:avLst>
            </a:prstTxWarp>
          </a:bodyPr>
          <a:lstStyle/>
          <a:p>
            <a:pPr algn="ctr"/>
            <a:r>
              <a:rPr lang="cs-CZ" kern="10">
                <a:ln w="22225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chemeClr val="hlink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   MIKROPROG - S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MIKROPROG – S   /soustružení/</a:t>
            </a:r>
          </a:p>
        </p:txBody>
      </p:sp>
      <p:pic>
        <p:nvPicPr>
          <p:cNvPr id="17411" name="Picture 5" descr="HPIM4507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93888" y="2482850"/>
            <a:ext cx="54864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7412" name="Text Box 7"/>
          <p:cNvSpPr txBox="1">
            <a:spLocks noChangeArrowheads="1"/>
          </p:cNvSpPr>
          <p:nvPr/>
        </p:nvSpPr>
        <p:spPr bwMode="auto">
          <a:xfrm>
            <a:off x="2987675" y="1700213"/>
            <a:ext cx="333533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3600"/>
              <a:t>SMT 160 CNC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smtClean="0"/>
              <a:t>SOUŘADNÝ SYSTÉM SOUSTRUHU </a:t>
            </a:r>
          </a:p>
        </p:txBody>
      </p:sp>
      <p:sp>
        <p:nvSpPr>
          <p:cNvPr id="18435" name="Rectangle 9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2205038"/>
            <a:ext cx="3816350" cy="55737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000" smtClean="0"/>
              <a:t>osa </a:t>
            </a:r>
            <a:r>
              <a:rPr lang="cs-CZ" altLang="cs-CZ" sz="2000" b="1" smtClean="0">
                <a:solidFill>
                  <a:srgbClr val="008000"/>
                </a:solidFill>
              </a:rPr>
              <a:t>Z</a:t>
            </a:r>
            <a:r>
              <a:rPr lang="cs-CZ" altLang="cs-CZ" sz="2000" smtClean="0">
                <a:solidFill>
                  <a:schemeClr val="folHlink"/>
                </a:solidFill>
              </a:rPr>
              <a:t> </a:t>
            </a:r>
            <a:r>
              <a:rPr lang="cs-CZ" altLang="cs-CZ" sz="2000" smtClean="0"/>
              <a:t>je totožná s osou vřetene stroje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20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000" smtClean="0"/>
              <a:t>osa </a:t>
            </a:r>
            <a:r>
              <a:rPr lang="cs-CZ" altLang="cs-CZ" sz="2000" b="1" smtClean="0">
                <a:solidFill>
                  <a:srgbClr val="CC0000"/>
                </a:solidFill>
              </a:rPr>
              <a:t>X</a:t>
            </a:r>
            <a:r>
              <a:rPr lang="cs-CZ" altLang="cs-CZ" sz="2000" smtClean="0"/>
              <a:t> je kolmá na osu </a:t>
            </a:r>
            <a:r>
              <a:rPr lang="cs-CZ" altLang="cs-CZ" sz="2000" b="1" smtClean="0"/>
              <a:t>Z</a:t>
            </a:r>
            <a:r>
              <a:rPr lang="cs-CZ" altLang="cs-CZ" sz="2000" smtClean="0"/>
              <a:t> ve směru posuvu suportu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000" smtClean="0"/>
              <a:t>referenční bod stroje </a:t>
            </a:r>
            <a:r>
              <a:rPr lang="cs-CZ" altLang="cs-CZ" sz="2000" b="1" smtClean="0">
                <a:solidFill>
                  <a:srgbClr val="0000CC"/>
                </a:solidFill>
              </a:rPr>
              <a:t>R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>
                <a:solidFill>
                  <a:schemeClr val="folHlink"/>
                </a:solidFill>
              </a:rPr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000" smtClean="0"/>
              <a:t>nulový bod stroje </a:t>
            </a:r>
            <a:r>
              <a:rPr lang="cs-CZ" altLang="cs-CZ" sz="2000" b="1" smtClean="0">
                <a:solidFill>
                  <a:schemeClr val="accent1"/>
                </a:solidFill>
              </a:rPr>
              <a:t>M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2000" b="1" smtClean="0">
              <a:solidFill>
                <a:schemeClr val="accent1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altLang="cs-CZ" sz="2000" smtClean="0"/>
              <a:t>Referenční bod nástrojového držáku </a:t>
            </a:r>
            <a:r>
              <a:rPr lang="cs-CZ" altLang="cs-CZ" sz="2000" b="1" smtClean="0">
                <a:solidFill>
                  <a:srgbClr val="CC3300"/>
                </a:solidFill>
              </a:rPr>
              <a:t>T</a:t>
            </a:r>
            <a:r>
              <a:rPr lang="cs-CZ" altLang="cs-CZ" sz="2000" smtClean="0"/>
              <a:t> </a:t>
            </a:r>
          </a:p>
        </p:txBody>
      </p:sp>
      <p:pic>
        <p:nvPicPr>
          <p:cNvPr id="18436" name="Picture 15" descr="Sou"/>
          <p:cNvPicPr>
            <a:picLocks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52913" y="1916113"/>
            <a:ext cx="4716462" cy="43735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8437" name="AutoShape 21"/>
          <p:cNvSpPr>
            <a:spLocks noChangeArrowheads="1"/>
          </p:cNvSpPr>
          <p:nvPr/>
        </p:nvSpPr>
        <p:spPr bwMode="auto">
          <a:xfrm>
            <a:off x="3851275" y="2708275"/>
            <a:ext cx="3240088" cy="287338"/>
          </a:xfrm>
          <a:prstGeom prst="leftRightArrow">
            <a:avLst>
              <a:gd name="adj1" fmla="val 50000"/>
              <a:gd name="adj2" fmla="val 225525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/>
          </a:p>
        </p:txBody>
      </p:sp>
      <p:sp>
        <p:nvSpPr>
          <p:cNvPr id="18438" name="AutoShape 22"/>
          <p:cNvSpPr>
            <a:spLocks noChangeArrowheads="1"/>
          </p:cNvSpPr>
          <p:nvPr/>
        </p:nvSpPr>
        <p:spPr bwMode="auto">
          <a:xfrm>
            <a:off x="8101013" y="3211513"/>
            <a:ext cx="288925" cy="2305050"/>
          </a:xfrm>
          <a:prstGeom prst="upDownArrow">
            <a:avLst>
              <a:gd name="adj1" fmla="val 50000"/>
              <a:gd name="adj2" fmla="val 15956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/>
          </a:p>
        </p:txBody>
      </p:sp>
      <p:sp>
        <p:nvSpPr>
          <p:cNvPr id="18439" name="Text Box 25"/>
          <p:cNvSpPr txBox="1">
            <a:spLocks noChangeArrowheads="1"/>
          </p:cNvSpPr>
          <p:nvPr/>
        </p:nvSpPr>
        <p:spPr bwMode="auto">
          <a:xfrm>
            <a:off x="5724525" y="2349500"/>
            <a:ext cx="458788" cy="376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>
                <a:solidFill>
                  <a:srgbClr val="CC3300"/>
                </a:solidFill>
              </a:rPr>
              <a:t>+</a:t>
            </a:r>
          </a:p>
        </p:txBody>
      </p:sp>
      <p:sp>
        <p:nvSpPr>
          <p:cNvPr id="18440" name="Text Box 26"/>
          <p:cNvSpPr txBox="1">
            <a:spLocks noChangeArrowheads="1"/>
          </p:cNvSpPr>
          <p:nvPr/>
        </p:nvSpPr>
        <p:spPr bwMode="auto">
          <a:xfrm>
            <a:off x="4864100" y="2205038"/>
            <a:ext cx="3556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CC3300"/>
                </a:solidFill>
              </a:rPr>
              <a:t>-</a:t>
            </a:r>
          </a:p>
        </p:txBody>
      </p:sp>
      <p:sp>
        <p:nvSpPr>
          <p:cNvPr id="18441" name="Rectangle 27"/>
          <p:cNvSpPr>
            <a:spLocks noChangeArrowheads="1"/>
          </p:cNvSpPr>
          <p:nvPr/>
        </p:nvSpPr>
        <p:spPr bwMode="auto">
          <a:xfrm rot="5400000">
            <a:off x="8425656" y="3501232"/>
            <a:ext cx="611187" cy="25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CC3300"/>
                </a:solidFill>
              </a:rPr>
              <a:t>-</a:t>
            </a:r>
          </a:p>
        </p:txBody>
      </p:sp>
      <p:sp>
        <p:nvSpPr>
          <p:cNvPr id="18442" name="Rectangle 28"/>
          <p:cNvSpPr>
            <a:spLocks noChangeArrowheads="1"/>
          </p:cNvSpPr>
          <p:nvPr/>
        </p:nvSpPr>
        <p:spPr bwMode="auto">
          <a:xfrm>
            <a:off x="8532813" y="4941888"/>
            <a:ext cx="458787" cy="27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>
                <a:solidFill>
                  <a:srgbClr val="CC3300"/>
                </a:solidFill>
              </a:rPr>
              <a:t>+</a:t>
            </a:r>
          </a:p>
        </p:txBody>
      </p:sp>
      <p:sp>
        <p:nvSpPr>
          <p:cNvPr id="18443" name="Text Box 29"/>
          <p:cNvSpPr txBox="1">
            <a:spLocks noChangeArrowheads="1"/>
          </p:cNvSpPr>
          <p:nvPr/>
        </p:nvSpPr>
        <p:spPr bwMode="auto">
          <a:xfrm>
            <a:off x="5076825" y="4357688"/>
            <a:ext cx="3302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>
                <a:solidFill>
                  <a:srgbClr val="CC3300"/>
                </a:solidFill>
              </a:rPr>
              <a:t>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Tabulka nástrojů</a:t>
            </a:r>
          </a:p>
        </p:txBody>
      </p:sp>
      <p:pic>
        <p:nvPicPr>
          <p:cNvPr id="19459" name="Picture 7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550" y="1600200"/>
            <a:ext cx="6762750" cy="50720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Tabulka nástrojů</a:t>
            </a:r>
          </a:p>
        </p:txBody>
      </p:sp>
      <p:sp>
        <p:nvSpPr>
          <p:cNvPr id="188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100" smtClean="0"/>
              <a:t>V okně vlevo je možno vybrat z několika uložených sad nástrojů. Například každý uživatel může mít svoji sadu. Řídící systém ale vždy pracuje s </a:t>
            </a:r>
            <a:r>
              <a:rPr lang="cs-CZ" altLang="cs-CZ" sz="2100" b="1" smtClean="0"/>
              <a:t>Pracovní sadou nástrojů</a:t>
            </a:r>
            <a:r>
              <a:rPr lang="cs-CZ" altLang="cs-CZ" sz="2100" smtClean="0"/>
              <a:t>. Tuto aktivní Pracovní sadu je možno uložit tlačítkem F4, naopak jinou sadu vybranou kursorem je možno zkopírovat do </a:t>
            </a:r>
            <a:r>
              <a:rPr lang="cs-CZ" altLang="cs-CZ" sz="2100" b="1" smtClean="0"/>
              <a:t>Pracovní sady</a:t>
            </a:r>
            <a:r>
              <a:rPr lang="cs-CZ" altLang="cs-CZ" sz="2100" smtClean="0"/>
              <a:t> tlačítkem F3.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100" smtClean="0"/>
              <a:t>Vymazání celého sloupce údajů je možné pouze při použití ovládací myši klepnutím na záhlaví sloupce. Zápis do </a:t>
            </a:r>
            <a:r>
              <a:rPr lang="cs-CZ" altLang="cs-CZ" sz="2100" b="1" smtClean="0"/>
              <a:t>Tabulky nástrojů</a:t>
            </a:r>
            <a:r>
              <a:rPr lang="cs-CZ" altLang="cs-CZ" sz="2100" smtClean="0"/>
              <a:t> je možný vždy pouze pro jeden nástroj označený kursorem. Zápis se provádí prostřednictvím editačního okna, které se zobrazí tlačítkem Enter.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1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b="1" smtClean="0"/>
              <a:t>Editační okno pro zápis do Tabulky nástrojů</a:t>
            </a:r>
            <a:r>
              <a:rPr lang="cs-CZ" altLang="cs-CZ" sz="3200" smtClean="0"/>
              <a:t> </a:t>
            </a:r>
          </a:p>
        </p:txBody>
      </p:sp>
      <p:pic>
        <p:nvPicPr>
          <p:cNvPr id="21507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700213"/>
            <a:ext cx="6048375" cy="494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b="1" smtClean="0"/>
              <a:t>Editační okno pro zápis do Tabulky nástrojů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313612" cy="46974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500" smtClean="0"/>
              <a:t>V řídícím systému MIKROPROG S, který je určen pro soustružnické stroje, je možno zapsat údaje o celkem 99 nástrojích. Každý nástroj je označen adresou </a:t>
            </a:r>
            <a:r>
              <a:rPr lang="cs-CZ" altLang="cs-CZ" sz="2500" b="1" smtClean="0"/>
              <a:t>T </a:t>
            </a:r>
            <a:r>
              <a:rPr lang="cs-CZ" altLang="cs-CZ" sz="2500" smtClean="0"/>
              <a:t>a dvěma číslicemi oddělenými tečkou např. T5.2. První číslice udává polohu revolverové hlavy, ve které je nástroj upnutý, druhá číslice upřesňuje použité korekce, viz dále. Podle počtu poloh revolverové hlavy je v řídícím systému nastavena mez pro zápis první číslice adresy T, nejčastěji je to T6. Při ruční výměně nástroje, kdy je možno používat větší počet nástrojů, je nastavena mez T99.)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smtClean="0"/>
              <a:t>Určení bodu P – poloha špičky nástroje </a:t>
            </a:r>
          </a:p>
        </p:txBody>
      </p:sp>
      <p:pic>
        <p:nvPicPr>
          <p:cNvPr id="23555" name="Picture 22" descr="Špička nástroje"/>
          <p:cNvPicPr>
            <a:picLocks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67400" y="2349500"/>
            <a:ext cx="2871788" cy="29083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3556" name="Picture 26" descr="nože inverzně"/>
          <p:cNvPicPr>
            <a:picLocks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77950" y="1887538"/>
            <a:ext cx="3903663" cy="39592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3557" name="Text Box 27"/>
          <p:cNvSpPr txBox="1">
            <a:spLocks noChangeArrowheads="1"/>
          </p:cNvSpPr>
          <p:nvPr/>
        </p:nvSpPr>
        <p:spPr bwMode="auto">
          <a:xfrm>
            <a:off x="827088" y="6165850"/>
            <a:ext cx="35925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400">
                <a:latin typeface="Arial" charset="0"/>
              </a:rPr>
              <a:t>Poloha pro spodní suport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smtClean="0"/>
              <a:t>Určení bodu P – poloha špičky nástroje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313612" cy="4410075"/>
          </a:xfrm>
        </p:spPr>
        <p:txBody>
          <a:bodyPr/>
          <a:lstStyle/>
          <a:p>
            <a:pPr eaLnBrk="1" hangingPunct="1"/>
            <a:r>
              <a:rPr lang="cs-CZ" altLang="cs-CZ" sz="2500" smtClean="0"/>
              <a:t>Položka </a:t>
            </a:r>
            <a:r>
              <a:rPr lang="cs-CZ" altLang="cs-CZ" sz="2500" b="1" smtClean="0"/>
              <a:t>P</a:t>
            </a:r>
            <a:r>
              <a:rPr lang="cs-CZ" altLang="cs-CZ" sz="2500" smtClean="0"/>
              <a:t> v tabulce určuje charakteristický tvar nástroje podle následujícího schématu. Například nejběžnější levý rohový nůž je typ 3, pravý rohový nůž typ 4. Údaj o charakteristickém tvaru nástroje je důležitý při automatickém odměřování korekcí a ve funkcích G41 G42. Pokud uživatel automatické měření nepoužívá, nemusí být tato položka vyplněna.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KOREKCE NÁSTROJE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altLang="cs-CZ" smtClean="0"/>
          </a:p>
          <a:p>
            <a:pPr eaLnBrk="1" hangingPunct="1"/>
            <a:r>
              <a:rPr lang="cs-CZ" altLang="cs-CZ" sz="2500" b="1" smtClean="0">
                <a:solidFill>
                  <a:schemeClr val="hlink"/>
                </a:solidFill>
              </a:rPr>
              <a:t>Režim</a:t>
            </a:r>
            <a:r>
              <a:rPr lang="cs-CZ" altLang="cs-CZ" smtClean="0">
                <a:solidFill>
                  <a:schemeClr val="folHlink"/>
                </a:solidFill>
              </a:rPr>
              <a:t> </a:t>
            </a:r>
            <a:r>
              <a:rPr lang="cs-CZ" altLang="cs-CZ" sz="2500" b="1" smtClean="0">
                <a:solidFill>
                  <a:schemeClr val="hlink"/>
                </a:solidFill>
              </a:rPr>
              <a:t>korekce</a:t>
            </a:r>
            <a:r>
              <a:rPr lang="cs-CZ" altLang="cs-CZ" smtClean="0"/>
              <a:t> obsahuje </a:t>
            </a:r>
            <a:r>
              <a:rPr lang="cs-CZ" altLang="cs-CZ" u="sng" smtClean="0"/>
              <a:t>tabulku</a:t>
            </a:r>
            <a:r>
              <a:rPr lang="cs-CZ" altLang="cs-CZ" smtClean="0"/>
              <a:t>, do které uživatel vkládá údaje o používaných nástrojích. Údaje z tabulky korekce jsou systémem používány při výměně nástroje některých dalších funkcích.</a:t>
            </a:r>
          </a:p>
          <a:p>
            <a:pPr eaLnBrk="1" hangingPunct="1"/>
            <a:r>
              <a:rPr lang="cs-CZ" altLang="cs-CZ" smtClean="0"/>
              <a:t>Pro </a:t>
            </a:r>
            <a:r>
              <a:rPr lang="cs-CZ" altLang="cs-CZ" sz="2500" b="1" smtClean="0">
                <a:solidFill>
                  <a:schemeClr val="hlink"/>
                </a:solidFill>
              </a:rPr>
              <a:t>MIKROPROG</a:t>
            </a:r>
            <a:r>
              <a:rPr lang="cs-CZ" altLang="cs-CZ" smtClean="0">
                <a:solidFill>
                  <a:schemeClr val="folHlink"/>
                </a:solidFill>
              </a:rPr>
              <a:t> </a:t>
            </a:r>
            <a:r>
              <a:rPr lang="cs-CZ" altLang="cs-CZ" sz="2500" b="1" smtClean="0">
                <a:solidFill>
                  <a:schemeClr val="hlink"/>
                </a:solidFill>
              </a:rPr>
              <a:t>– S</a:t>
            </a:r>
            <a:r>
              <a:rPr lang="cs-CZ" altLang="cs-CZ" smtClean="0"/>
              <a:t> 	platí, že můžeme zapsat celkem šedesát nástrojů.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KOREKCE - nástroje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3300" smtClean="0">
                <a:solidFill>
                  <a:schemeClr val="tx2"/>
                </a:solidFill>
              </a:rPr>
              <a:t>T  1</a:t>
            </a:r>
            <a:r>
              <a:rPr lang="cs-CZ" altLang="cs-CZ" sz="2500" smtClean="0">
                <a:solidFill>
                  <a:schemeClr val="folHlink"/>
                </a:solidFill>
              </a:rPr>
              <a:t> 	</a:t>
            </a:r>
            <a:r>
              <a:rPr lang="cs-CZ" altLang="cs-CZ" sz="2500" smtClean="0"/>
              <a:t>–</a:t>
            </a:r>
            <a:r>
              <a:rPr lang="cs-CZ" altLang="cs-CZ" sz="2500" smtClean="0">
                <a:solidFill>
                  <a:schemeClr val="folHlink"/>
                </a:solidFill>
              </a:rPr>
              <a:t> </a:t>
            </a:r>
            <a:r>
              <a:rPr lang="cs-CZ" altLang="cs-CZ" sz="2500" smtClean="0"/>
              <a:t>označení nástroje</a:t>
            </a:r>
            <a:endParaRPr lang="cs-CZ" altLang="cs-CZ" sz="2500" smtClean="0">
              <a:solidFill>
                <a:schemeClr val="folHlink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altLang="cs-CZ" sz="3300" smtClean="0">
                <a:solidFill>
                  <a:schemeClr val="tx2"/>
                </a:solidFill>
              </a:rPr>
              <a:t>T</a:t>
            </a:r>
            <a:r>
              <a:rPr lang="cs-CZ" altLang="cs-CZ" sz="2500" smtClean="0">
                <a:solidFill>
                  <a:schemeClr val="folHlink"/>
                </a:solidFill>
              </a:rPr>
              <a:t> 		</a:t>
            </a:r>
            <a:r>
              <a:rPr lang="cs-CZ" altLang="cs-CZ" sz="2500" smtClean="0"/>
              <a:t>– adresa pro nástroj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3300" smtClean="0">
                <a:solidFill>
                  <a:schemeClr val="tx2"/>
                </a:solidFill>
              </a:rPr>
              <a:t>1</a:t>
            </a:r>
            <a:r>
              <a:rPr lang="cs-CZ" altLang="cs-CZ" sz="3300" smtClean="0">
                <a:solidFill>
                  <a:schemeClr val="folHlink"/>
                </a:solidFill>
              </a:rPr>
              <a:t>	</a:t>
            </a:r>
            <a:r>
              <a:rPr lang="cs-CZ" altLang="cs-CZ" sz="2500" smtClean="0"/>
              <a:t>	– číslo nástroje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3300" smtClean="0">
                <a:solidFill>
                  <a:schemeClr val="tx2"/>
                </a:solidFill>
              </a:rPr>
              <a:t>P</a:t>
            </a:r>
            <a:r>
              <a:rPr lang="cs-CZ" altLang="cs-CZ" sz="2500" smtClean="0"/>
              <a:t> 		– určuje tvar nástroje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3300" smtClean="0">
                <a:solidFill>
                  <a:schemeClr val="tx2"/>
                </a:solidFill>
              </a:rPr>
              <a:t>XP</a:t>
            </a:r>
            <a:r>
              <a:rPr lang="cs-CZ" altLang="cs-CZ" sz="2500" smtClean="0"/>
              <a:t> 	– korekce v ose X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3300" smtClean="0">
                <a:solidFill>
                  <a:schemeClr val="tx2"/>
                </a:solidFill>
              </a:rPr>
              <a:t>ZP</a:t>
            </a:r>
            <a:r>
              <a:rPr lang="cs-CZ" altLang="cs-CZ" sz="2500" smtClean="0"/>
              <a:t> 	– korekce v ose Z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3300" smtClean="0">
                <a:solidFill>
                  <a:schemeClr val="tx2"/>
                </a:solidFill>
              </a:rPr>
              <a:t>X dod</a:t>
            </a:r>
            <a:r>
              <a:rPr lang="cs-CZ" altLang="cs-CZ" sz="3300" smtClean="0">
                <a:solidFill>
                  <a:schemeClr val="folHlink"/>
                </a:solidFill>
              </a:rPr>
              <a:t>	</a:t>
            </a:r>
            <a:r>
              <a:rPr lang="cs-CZ" altLang="cs-CZ" sz="2500" smtClean="0"/>
              <a:t>- dodatková korekce X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3300" smtClean="0">
                <a:solidFill>
                  <a:schemeClr val="tx2"/>
                </a:solidFill>
              </a:rPr>
              <a:t>Z dod</a:t>
            </a:r>
            <a:r>
              <a:rPr lang="cs-CZ" altLang="cs-CZ" sz="2500" smtClean="0"/>
              <a:t>	- dodatková korekce 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  <p:bldP spid="2969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smtClean="0"/>
              <a:t>Odměření korekcí nástrojů</a:t>
            </a:r>
            <a:r>
              <a:rPr lang="cs-CZ" altLang="cs-CZ" sz="3200" b="1" smtClean="0"/>
              <a:t/>
            </a:r>
            <a:br>
              <a:rPr lang="cs-CZ" altLang="cs-CZ" sz="3200" b="1" smtClean="0"/>
            </a:br>
            <a:endParaRPr lang="cs-CZ" altLang="cs-CZ" sz="3200" b="1" smtClean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Každý obráběcí nástroj, který má být v programu použit musí mít své korekce zapsány v Tabulce nástrojů. </a:t>
            </a:r>
            <a:r>
              <a:rPr lang="cs-CZ" altLang="cs-CZ" b="1" smtClean="0">
                <a:solidFill>
                  <a:schemeClr val="tx2"/>
                </a:solidFill>
              </a:rPr>
              <a:t>Po každé výměně nebo posunutí nástroje v držáku je nutno změnit příslušné korekce zapsané v tabulce.</a:t>
            </a:r>
            <a:r>
              <a:rPr lang="cs-CZ" altLang="cs-CZ" smtClean="0">
                <a:solidFill>
                  <a:schemeClr val="tx2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KOREKCE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500" smtClean="0"/>
              <a:t>Typ nástroje (</a:t>
            </a:r>
            <a:r>
              <a:rPr lang="cs-CZ" altLang="cs-CZ" sz="2500" b="1" smtClean="0">
                <a:solidFill>
                  <a:srgbClr val="0000CC"/>
                </a:solidFill>
              </a:rPr>
              <a:t>položka P</a:t>
            </a:r>
            <a:r>
              <a:rPr lang="cs-CZ" altLang="cs-CZ" sz="2500" smtClean="0"/>
              <a:t>) v tabulce určuje charakteristický tvar nástroje a bude používána v režimu automatického odměřování nástroje. </a:t>
            </a:r>
            <a:r>
              <a:rPr lang="cs-CZ" altLang="cs-CZ" sz="2500" b="1" smtClean="0">
                <a:solidFill>
                  <a:srgbClr val="0000CC"/>
                </a:solidFill>
              </a:rPr>
              <a:t>XP</a:t>
            </a:r>
            <a:r>
              <a:rPr lang="cs-CZ" altLang="cs-CZ" sz="2500" smtClean="0">
                <a:solidFill>
                  <a:schemeClr val="folHlink"/>
                </a:solidFill>
              </a:rPr>
              <a:t> </a:t>
            </a:r>
            <a:r>
              <a:rPr lang="cs-CZ" altLang="cs-CZ" sz="2500" smtClean="0"/>
              <a:t>a </a:t>
            </a:r>
            <a:r>
              <a:rPr lang="cs-CZ" altLang="cs-CZ" sz="2500" b="1" smtClean="0">
                <a:solidFill>
                  <a:srgbClr val="0000CC"/>
                </a:solidFill>
              </a:rPr>
              <a:t>ZP</a:t>
            </a:r>
            <a:r>
              <a:rPr lang="cs-CZ" altLang="cs-CZ" sz="2500" smtClean="0"/>
              <a:t> jsou korekce nástroje používané ve funkci </a:t>
            </a:r>
            <a:r>
              <a:rPr lang="cs-CZ" altLang="cs-CZ" sz="2500" b="1" smtClean="0">
                <a:solidFill>
                  <a:srgbClr val="0000CC"/>
                </a:solidFill>
              </a:rPr>
              <a:t>M6</a:t>
            </a:r>
            <a:r>
              <a:rPr lang="cs-CZ" altLang="cs-CZ" sz="2500" b="1" smtClean="0"/>
              <a:t>.</a:t>
            </a:r>
            <a:r>
              <a:rPr lang="cs-CZ" altLang="cs-CZ" sz="2500" smtClean="0"/>
              <a:t> Udávají vzdálenost polohy špičky nože od nulového bodu držáku nástroje. </a:t>
            </a:r>
            <a:r>
              <a:rPr lang="cs-CZ" altLang="cs-CZ" sz="2500" b="1" smtClean="0">
                <a:solidFill>
                  <a:srgbClr val="0000CC"/>
                </a:solidFill>
              </a:rPr>
              <a:t>X</a:t>
            </a:r>
            <a:r>
              <a:rPr lang="cs-CZ" altLang="cs-CZ" sz="2500" smtClean="0">
                <a:solidFill>
                  <a:srgbClr val="0000CC"/>
                </a:solidFill>
              </a:rPr>
              <a:t> dod</a:t>
            </a:r>
            <a:r>
              <a:rPr lang="cs-CZ" altLang="cs-CZ" sz="2500" smtClean="0"/>
              <a:t> a </a:t>
            </a:r>
            <a:r>
              <a:rPr lang="cs-CZ" altLang="cs-CZ" sz="2500" b="1" smtClean="0">
                <a:solidFill>
                  <a:srgbClr val="0000CC"/>
                </a:solidFill>
              </a:rPr>
              <a:t>Z </a:t>
            </a:r>
            <a:r>
              <a:rPr lang="cs-CZ" altLang="cs-CZ" sz="2500" smtClean="0">
                <a:solidFill>
                  <a:srgbClr val="0000CC"/>
                </a:solidFill>
              </a:rPr>
              <a:t>dod</a:t>
            </a:r>
            <a:r>
              <a:rPr lang="cs-CZ" altLang="cs-CZ" sz="2500" smtClean="0"/>
              <a:t> jsou dodatkové korekce používané pro drobné změny základních korekcí. </a:t>
            </a:r>
            <a:r>
              <a:rPr lang="cs-CZ" altLang="cs-CZ" sz="2500" b="1" i="1" smtClean="0">
                <a:solidFill>
                  <a:srgbClr val="0000CC"/>
                </a:solidFill>
              </a:rPr>
              <a:t>Celková korekce je součtem základních a dodatkových korekcí.</a:t>
            </a:r>
            <a:r>
              <a:rPr lang="cs-CZ" altLang="cs-CZ" sz="2500" smtClean="0">
                <a:solidFill>
                  <a:srgbClr val="0000CC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PŘÍPRAVNÉ A POMOCNÉ FUNKCE</a:t>
            </a:r>
          </a:p>
        </p:txBody>
      </p:sp>
      <p:sp>
        <p:nvSpPr>
          <p:cNvPr id="17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Přípravné funkce  </a:t>
            </a:r>
            <a:r>
              <a:rPr lang="cs-CZ" altLang="cs-CZ" smtClean="0">
                <a:solidFill>
                  <a:srgbClr val="CC0000"/>
                </a:solidFill>
              </a:rPr>
              <a:t>G</a:t>
            </a:r>
            <a:r>
              <a:rPr lang="cs-CZ" altLang="cs-CZ" smtClean="0"/>
              <a:t> </a:t>
            </a:r>
          </a:p>
          <a:p>
            <a:pPr lvl="1" eaLnBrk="1" hangingPunct="1"/>
            <a:r>
              <a:rPr lang="cs-CZ" altLang="cs-CZ" smtClean="0"/>
              <a:t>Slouží k zadání funkcí programu a různých cyklů</a:t>
            </a:r>
          </a:p>
          <a:p>
            <a:pPr eaLnBrk="1" hangingPunct="1"/>
            <a:r>
              <a:rPr lang="cs-CZ" altLang="cs-CZ" smtClean="0"/>
              <a:t>Pomocné funkce  </a:t>
            </a:r>
            <a:r>
              <a:rPr lang="cs-CZ" altLang="cs-CZ" smtClean="0">
                <a:solidFill>
                  <a:srgbClr val="CC0000"/>
                </a:solidFill>
              </a:rPr>
              <a:t>M</a:t>
            </a:r>
          </a:p>
          <a:p>
            <a:pPr lvl="1" eaLnBrk="1" hangingPunct="1"/>
            <a:r>
              <a:rPr lang="cs-CZ" altLang="cs-CZ" smtClean="0"/>
              <a:t>Pomocné funkce pro spuštění, přerušení, nastavení v programu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715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POMOCNÉ FUNKCE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z="3600" smtClean="0">
                <a:solidFill>
                  <a:srgbClr val="0000CC"/>
                </a:solidFill>
              </a:rPr>
              <a:t>M0</a:t>
            </a:r>
            <a:r>
              <a:rPr lang="cs-CZ" altLang="cs-CZ" sz="3200" smtClean="0"/>
              <a:t> Programový stop</a:t>
            </a:r>
          </a:p>
          <a:p>
            <a:pPr lvl="1" eaLnBrk="1" hangingPunct="1"/>
            <a:r>
              <a:rPr lang="cs-CZ" altLang="cs-CZ" sz="2100" smtClean="0"/>
              <a:t>přeruší se běh programu na neomezenou dobu. Otáčení  vřetena  se  zastaví.  Dalšího  pokračování  programu  se  dosáhne   opětovným stisknutím tlačítka</a:t>
            </a:r>
          </a:p>
          <a:p>
            <a:pPr lvl="1" eaLnBrk="1" hangingPunct="1"/>
            <a:r>
              <a:rPr lang="cs-CZ" altLang="cs-CZ" sz="2100" smtClean="0"/>
              <a:t>používá se v těch případech, kdy  má být proveden na   stanoveném  místě  programu  ruční  zásah,  např. vymetení třísek,   kontrola, přepnutí obrobku apod.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POMOCNÉ FUNKCE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3600" smtClean="0">
                <a:solidFill>
                  <a:srgbClr val="0000CC"/>
                </a:solidFill>
              </a:rPr>
              <a:t>M1</a:t>
            </a:r>
            <a:r>
              <a:rPr lang="cs-CZ" altLang="cs-CZ" sz="3200" smtClean="0"/>
              <a:t> Podmíněný stop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500" smtClean="0"/>
              <a:t>	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500" smtClean="0"/>
              <a:t>	Funkce </a:t>
            </a:r>
            <a:r>
              <a:rPr lang="cs-CZ" altLang="cs-CZ" sz="2500" b="1" smtClean="0"/>
              <a:t>M1 </a:t>
            </a:r>
            <a:r>
              <a:rPr lang="cs-CZ" altLang="cs-CZ" sz="2500" smtClean="0"/>
              <a:t>přeruší běh programu  jako funkce </a:t>
            </a:r>
            <a:r>
              <a:rPr lang="cs-CZ" altLang="cs-CZ" sz="2500" b="1" smtClean="0"/>
              <a:t>M0</a:t>
            </a:r>
            <a:r>
              <a:rPr lang="cs-CZ" altLang="cs-CZ" sz="2500" smtClean="0"/>
              <a:t>, s tím rozdílem,   že  k přerušení  dojde  pouze  je-li zároveň  splněna programovaná   podmínka </a:t>
            </a:r>
            <a:r>
              <a:rPr lang="cs-CZ" altLang="cs-CZ" sz="2500" b="1" smtClean="0"/>
              <a:t>O</a:t>
            </a:r>
            <a:r>
              <a:rPr lang="cs-CZ" altLang="cs-CZ" sz="2500" smtClean="0"/>
              <a:t>. Pomocí  této funkce lze tedy přerušit  běh programu na   předem  určeném místě  na  základě  informace, jejíž hodnota není předem známa. Podmínky </a:t>
            </a:r>
            <a:r>
              <a:rPr lang="cs-CZ" altLang="cs-CZ" sz="2500" b="1" smtClean="0"/>
              <a:t>O </a:t>
            </a:r>
            <a:r>
              <a:rPr lang="cs-CZ" altLang="cs-CZ" sz="2500" smtClean="0"/>
              <a:t>je popsánu u funkce </a:t>
            </a:r>
            <a:r>
              <a:rPr lang="cs-CZ" altLang="cs-CZ" sz="2500" b="1" smtClean="0"/>
              <a:t>G23.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POMOCNÉ FUNKCE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3200" smtClean="0">
                <a:solidFill>
                  <a:srgbClr val="0000CC"/>
                </a:solidFill>
              </a:rPr>
              <a:t>M3</a:t>
            </a:r>
            <a:r>
              <a:rPr lang="cs-CZ" altLang="cs-CZ" sz="2800" smtClean="0"/>
              <a:t> Start vřetene doprava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3200" smtClean="0">
                <a:solidFill>
                  <a:srgbClr val="0000CC"/>
                </a:solidFill>
              </a:rPr>
              <a:t>M4</a:t>
            </a:r>
            <a:r>
              <a:rPr lang="cs-CZ" altLang="cs-CZ" sz="2800" smtClean="0"/>
              <a:t> Start vřetene doleva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altLang="cs-CZ" sz="21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2100" smtClean="0"/>
              <a:t>	</a:t>
            </a:r>
            <a:r>
              <a:rPr lang="cs-CZ" altLang="cs-CZ" sz="2400" smtClean="0"/>
              <a:t>Funkce  </a:t>
            </a:r>
            <a:r>
              <a:rPr lang="cs-CZ" altLang="cs-CZ" sz="2400" b="1" smtClean="0"/>
              <a:t>M3  </a:t>
            </a:r>
            <a:r>
              <a:rPr lang="cs-CZ" altLang="cs-CZ" sz="2400" smtClean="0"/>
              <a:t>(</a:t>
            </a:r>
            <a:r>
              <a:rPr lang="cs-CZ" altLang="cs-CZ" sz="2400" b="1" smtClean="0"/>
              <a:t>M4</a:t>
            </a:r>
            <a:r>
              <a:rPr lang="cs-CZ" altLang="cs-CZ" sz="2400" smtClean="0"/>
              <a:t>)  spouští  otáčení  vřetena  otáčkami zapsanými   v adrese </a:t>
            </a:r>
            <a:r>
              <a:rPr lang="cs-CZ" altLang="cs-CZ" sz="2400" b="1" smtClean="0"/>
              <a:t>S</a:t>
            </a:r>
            <a:r>
              <a:rPr lang="cs-CZ" altLang="cs-CZ" sz="2400" smtClean="0"/>
              <a:t>. V  případě, že se již vřeteno  otáčí, nastavuje funkce  otáčky nově  zadané. Funkce má  trvalou platnost buď  do zastavení   vřetena funkcemi </a:t>
            </a:r>
            <a:r>
              <a:rPr lang="cs-CZ" altLang="cs-CZ" sz="2400" b="1" smtClean="0"/>
              <a:t>M0</a:t>
            </a:r>
            <a:r>
              <a:rPr lang="cs-CZ" altLang="cs-CZ" sz="2400" smtClean="0"/>
              <a:t>, </a:t>
            </a:r>
            <a:r>
              <a:rPr lang="cs-CZ" altLang="cs-CZ" sz="2400" b="1" smtClean="0"/>
              <a:t>M1</a:t>
            </a:r>
            <a:r>
              <a:rPr lang="cs-CZ" altLang="cs-CZ" sz="2400" smtClean="0"/>
              <a:t>, </a:t>
            </a:r>
            <a:r>
              <a:rPr lang="cs-CZ" altLang="cs-CZ" sz="2400" b="1" smtClean="0"/>
              <a:t>M5</a:t>
            </a:r>
            <a:r>
              <a:rPr lang="cs-CZ" altLang="cs-CZ" sz="2400" smtClean="0"/>
              <a:t>, </a:t>
            </a:r>
            <a:r>
              <a:rPr lang="cs-CZ" altLang="cs-CZ" sz="2400" b="1" smtClean="0"/>
              <a:t>M6</a:t>
            </a:r>
            <a:r>
              <a:rPr lang="cs-CZ" altLang="cs-CZ" sz="2400" smtClean="0"/>
              <a:t>, nebo do ukončení programu.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smtClean="0"/>
              <a:t>	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100" smtClean="0"/>
              <a:t>	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POMOCNÉ FUNKCE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3200" smtClean="0">
                <a:solidFill>
                  <a:srgbClr val="0000CC"/>
                </a:solidFill>
              </a:rPr>
              <a:t>M5</a:t>
            </a:r>
            <a:r>
              <a:rPr lang="cs-CZ" altLang="cs-CZ" sz="3200" smtClean="0"/>
              <a:t> </a:t>
            </a:r>
            <a:r>
              <a:rPr lang="cs-CZ" altLang="cs-CZ" sz="2800" smtClean="0"/>
              <a:t>Zastavení vřetene</a:t>
            </a:r>
            <a:r>
              <a:rPr lang="cs-CZ" altLang="cs-CZ" sz="3900" smtClean="0"/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altLang="cs-CZ" sz="39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2500" smtClean="0"/>
              <a:t>	Funkce </a:t>
            </a:r>
            <a:r>
              <a:rPr lang="cs-CZ" altLang="cs-CZ" sz="2500" b="1" smtClean="0"/>
              <a:t>M5  </a:t>
            </a:r>
            <a:r>
              <a:rPr lang="cs-CZ" altLang="cs-CZ" sz="2500" smtClean="0"/>
              <a:t>zastaví otáčení vřetene.  Běh programu pokračuje  po   dosažení nulových otáček.  Funkce se používá pokud má  být v části   programu vřeteno v klidu (např.  pro měření sondou), nebo pokud je   třeba  provést  reversaci  otáček.  Použití  na  konci programu je   zbytečné, protože zastavení vřetene je zde automatické.</a:t>
            </a:r>
            <a:endParaRPr lang="cs-CZ" altLang="cs-CZ" sz="3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altLang="cs-CZ" sz="3200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POMOCNÉ FUNKCE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3200" smtClean="0">
                <a:solidFill>
                  <a:srgbClr val="0000CC"/>
                </a:solidFill>
              </a:rPr>
              <a:t>M6</a:t>
            </a:r>
            <a:r>
              <a:rPr lang="cs-CZ" altLang="cs-CZ" sz="2800" smtClean="0"/>
              <a:t> Výměna nástroje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100" smtClean="0"/>
              <a:t>	Funkce M6 se používá pro výměnu nástroje za další nástroj označený adresou T. Způsob označování nástrojů, měření a zápis jejich korekcí je podrobně popsán v kapitole </a:t>
            </a:r>
            <a:r>
              <a:rPr lang="cs-CZ" altLang="cs-CZ" sz="2100" b="1" smtClean="0"/>
              <a:t>SOUŘADNÝ SYSTÉM SOUSTRUHU</a:t>
            </a:r>
            <a:r>
              <a:rPr lang="cs-CZ" altLang="cs-CZ" sz="2100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100" smtClean="0"/>
              <a:t>     	Chování funkce </a:t>
            </a:r>
            <a:r>
              <a:rPr lang="cs-CZ" altLang="cs-CZ" sz="2100" b="1" smtClean="0"/>
              <a:t>M6</a:t>
            </a:r>
            <a:r>
              <a:rPr lang="cs-CZ" altLang="cs-CZ" sz="2100" smtClean="0"/>
              <a:t> je rozdílné podle způsobu výměny nástroje. Výměna nástrojů může být buď  ruční s použitím rychloupínací hlavy nebo automatická pomocí otočné revolverové hlavy.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10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POMOCNÉ FUNKCE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3200" smtClean="0">
                <a:solidFill>
                  <a:srgbClr val="0000CC"/>
                </a:solidFill>
              </a:rPr>
              <a:t>M30</a:t>
            </a:r>
            <a:r>
              <a:rPr lang="cs-CZ" altLang="cs-CZ" sz="2800" smtClean="0"/>
              <a:t> Konec informace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100" smtClean="0"/>
              <a:t>Funkce  </a:t>
            </a:r>
            <a:r>
              <a:rPr lang="cs-CZ" altLang="cs-CZ" sz="2100" b="1" smtClean="0"/>
              <a:t>M30 </a:t>
            </a:r>
            <a:r>
              <a:rPr lang="cs-CZ" altLang="cs-CZ" sz="2100" smtClean="0"/>
              <a:t>ukončuje  hlavní program  a vrací  řídící systém na začátek programu. Otáčení vřetene se zastavuje.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100" smtClean="0"/>
              <a:t>     	Funkce  </a:t>
            </a:r>
            <a:r>
              <a:rPr lang="cs-CZ" altLang="cs-CZ" sz="2100" b="1" smtClean="0"/>
              <a:t>M30  </a:t>
            </a:r>
            <a:r>
              <a:rPr lang="cs-CZ" altLang="cs-CZ" sz="2100" smtClean="0"/>
              <a:t>musí  být  povinně  použita  na  ukončení hlavního   programu  ve  všech  programech,  kde  jsou  za  hlavním programem   zapsány podprogramy. Funkcí </a:t>
            </a:r>
            <a:r>
              <a:rPr lang="cs-CZ" altLang="cs-CZ" sz="2100" b="1" smtClean="0"/>
              <a:t>M30  </a:t>
            </a:r>
            <a:r>
              <a:rPr lang="cs-CZ" altLang="cs-CZ" sz="2100" smtClean="0"/>
              <a:t>se oddělí konec hlavního programu   od  začátku dále  zapsaných podprogramů.  V jiných  případech není   užití funkce </a:t>
            </a:r>
            <a:r>
              <a:rPr lang="cs-CZ" altLang="cs-CZ" sz="2100" b="1" smtClean="0"/>
              <a:t>M30 </a:t>
            </a:r>
            <a:r>
              <a:rPr lang="cs-CZ" altLang="cs-CZ" sz="2100" smtClean="0"/>
              <a:t>povinné.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PŘÍPRAVNÉ FUNKCE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313612" cy="4770437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3200" smtClean="0">
                <a:solidFill>
                  <a:srgbClr val="0000CC"/>
                </a:solidFill>
              </a:rPr>
              <a:t>G00</a:t>
            </a:r>
            <a:r>
              <a:rPr lang="cs-CZ" altLang="cs-CZ" sz="2800" smtClean="0"/>
              <a:t> Rychlé polohování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100" smtClean="0"/>
              <a:t>Funkce </a:t>
            </a:r>
            <a:r>
              <a:rPr lang="cs-CZ" altLang="cs-CZ" sz="2100" b="1" smtClean="0"/>
              <a:t>G0 </a:t>
            </a:r>
            <a:r>
              <a:rPr lang="cs-CZ" altLang="cs-CZ" sz="2100" smtClean="0"/>
              <a:t>se používá pro rychlé přestavení nástroje mimo záběr. Funkce </a:t>
            </a:r>
            <a:r>
              <a:rPr lang="cs-CZ" altLang="cs-CZ" sz="2100" b="1" smtClean="0"/>
              <a:t>G0 </a:t>
            </a:r>
            <a:r>
              <a:rPr lang="cs-CZ" altLang="cs-CZ" sz="2100" smtClean="0"/>
              <a:t>vykonává pohyb </a:t>
            </a:r>
            <a:r>
              <a:rPr lang="cs-CZ" altLang="cs-CZ" sz="2100" u="sng" smtClean="0"/>
              <a:t>po přímce</a:t>
            </a:r>
            <a:r>
              <a:rPr lang="cs-CZ" altLang="cs-CZ" sz="2100" smtClean="0"/>
              <a:t> maximální rychlostí stroje  Pohyb může být v jedné ose nebo současně ve dvou osách.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100" smtClean="0"/>
              <a:t>Způsob zápisu záleží na použitém způsobu zadávání dat: při absolutním zadávání se zapisují souřadnice konečného bodu pohybu od počátku souřadnic (bodu </a:t>
            </a:r>
            <a:r>
              <a:rPr lang="cs-CZ" altLang="cs-CZ" sz="2100" b="1" smtClean="0"/>
              <a:t>M</a:t>
            </a:r>
            <a:r>
              <a:rPr lang="cs-CZ" altLang="cs-CZ" sz="2100" smtClean="0"/>
              <a:t>). Zadáváme tedy  bod, </a:t>
            </a:r>
            <a:r>
              <a:rPr lang="cs-CZ" altLang="cs-CZ" sz="2100" u="sng" smtClean="0"/>
              <a:t>do  kterého</a:t>
            </a:r>
            <a:r>
              <a:rPr lang="cs-CZ" altLang="cs-CZ" sz="2100" smtClean="0"/>
              <a:t> má nástroj dojet. Do adresy </a:t>
            </a:r>
            <a:r>
              <a:rPr lang="cs-CZ" altLang="cs-CZ" sz="2100" b="1" smtClean="0"/>
              <a:t>X </a:t>
            </a:r>
            <a:r>
              <a:rPr lang="cs-CZ" altLang="cs-CZ" sz="2100" smtClean="0"/>
              <a:t>se zapisuje hodnota </a:t>
            </a:r>
            <a:r>
              <a:rPr lang="cs-CZ" altLang="cs-CZ" sz="2100" u="sng" smtClean="0"/>
              <a:t>průměru</a:t>
            </a:r>
            <a:r>
              <a:rPr lang="cs-CZ" altLang="cs-CZ" sz="2100" smtClean="0"/>
              <a:t> v daném koncovém bodu. Při přírůstkovém zadávání se zapisuje vzdálenost, </a:t>
            </a:r>
            <a:r>
              <a:rPr lang="cs-CZ" altLang="cs-CZ" sz="2100" u="sng" smtClean="0"/>
              <a:t>o kterou</a:t>
            </a:r>
            <a:r>
              <a:rPr lang="cs-CZ" altLang="cs-CZ" sz="2100" smtClean="0"/>
              <a:t> má nástroj v každé ose popojet.  (Oba způsoby zadávání dat je možné použít u všech pohybových funkcí.)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600" smtClean="0">
                <a:solidFill>
                  <a:srgbClr val="0000CC"/>
                </a:solidFill>
              </a:rPr>
              <a:t>G0</a:t>
            </a:r>
            <a:r>
              <a:rPr lang="cs-CZ" altLang="cs-CZ" sz="4200" smtClean="0"/>
              <a:t> Rychlé polohování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313612" cy="361791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Příklad :</a:t>
            </a:r>
          </a:p>
          <a:p>
            <a:pPr eaLnBrk="1" hangingPunct="1"/>
            <a:r>
              <a:rPr lang="cs-CZ" altLang="cs-CZ" smtClean="0"/>
              <a:t>N10       G00       X70      Z120</a:t>
            </a:r>
          </a:p>
          <a:p>
            <a:pPr eaLnBrk="1" hangingPunct="1"/>
            <a:r>
              <a:rPr lang="cs-CZ" altLang="cs-CZ" smtClean="0"/>
              <a:t>M6        T1</a:t>
            </a:r>
          </a:p>
          <a:p>
            <a:pPr eaLnBrk="1" hangingPunct="1"/>
            <a:r>
              <a:rPr lang="cs-CZ" altLang="cs-CZ" smtClean="0"/>
              <a:t>N20       G00       X50       Z100</a:t>
            </a:r>
          </a:p>
          <a:p>
            <a:pPr eaLnBrk="1" hangingPunct="1"/>
            <a:r>
              <a:rPr lang="cs-CZ" altLang="cs-CZ" smtClean="0"/>
              <a:t>N30       G00       X70       Z120</a:t>
            </a:r>
          </a:p>
          <a:p>
            <a:pPr eaLnBrk="1" hangingPunct="1"/>
            <a:r>
              <a:rPr lang="cs-CZ" altLang="cs-CZ" smtClean="0"/>
              <a:t>N40       M30       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/>
          </a:p>
        </p:txBody>
      </p:sp>
      <p:sp>
        <p:nvSpPr>
          <p:cNvPr id="37892" name="AutoShape 4">
            <a:hlinkClick r:id="rId2" action="ppaction://program" highlightClick="1"/>
          </p:cNvPr>
          <p:cNvSpPr>
            <a:spLocks noChangeArrowheads="1"/>
          </p:cNvSpPr>
          <p:nvPr/>
        </p:nvSpPr>
        <p:spPr bwMode="auto">
          <a:xfrm>
            <a:off x="7740650" y="5734050"/>
            <a:ext cx="647700" cy="647700"/>
          </a:xfrm>
          <a:prstGeom prst="actionButtonDocumen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PŘÍPRAVNÉ FUNKCE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313612" cy="4770437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3200" smtClean="0">
                <a:solidFill>
                  <a:srgbClr val="0000CC"/>
                </a:solidFill>
              </a:rPr>
              <a:t>G01</a:t>
            </a:r>
            <a:r>
              <a:rPr lang="cs-CZ" altLang="cs-CZ" sz="2800" smtClean="0"/>
              <a:t> Lineární interpolace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100" smtClean="0"/>
              <a:t>Funkce </a:t>
            </a:r>
            <a:r>
              <a:rPr lang="cs-CZ" altLang="cs-CZ" sz="2100" b="1" smtClean="0"/>
              <a:t>G1 </a:t>
            </a:r>
            <a:r>
              <a:rPr lang="cs-CZ" altLang="cs-CZ" sz="2100" smtClean="0"/>
              <a:t>je základní pohybová funkce určená pro obrábění. Pohyb nástroje se vykonává opět po přímce jako u funkce </a:t>
            </a:r>
            <a:r>
              <a:rPr lang="cs-CZ" altLang="cs-CZ" sz="2100" b="1" smtClean="0"/>
              <a:t>G0</a:t>
            </a:r>
            <a:r>
              <a:rPr lang="cs-CZ" altLang="cs-CZ" sz="2100" smtClean="0"/>
              <a:t>, ale rychlost pohybu je volitelná a zadává se adresou </a:t>
            </a:r>
            <a:r>
              <a:rPr lang="cs-CZ" altLang="cs-CZ" sz="2100" b="1" smtClean="0"/>
              <a:t>F </a:t>
            </a:r>
            <a:r>
              <a:rPr lang="cs-CZ" altLang="cs-CZ" sz="2100" smtClean="0"/>
              <a:t>- posuv. Pohyb se opět může uskutečnit současně v obou osách.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100" smtClean="0"/>
              <a:t>Místo jedné z adres </a:t>
            </a:r>
            <a:r>
              <a:rPr lang="cs-CZ" altLang="cs-CZ" sz="2100" b="1" smtClean="0"/>
              <a:t>X</a:t>
            </a:r>
            <a:r>
              <a:rPr lang="cs-CZ" altLang="cs-CZ" sz="2100" smtClean="0"/>
              <a:t> a </a:t>
            </a:r>
            <a:r>
              <a:rPr lang="cs-CZ" altLang="cs-CZ" sz="2100" b="1" smtClean="0"/>
              <a:t>Z</a:t>
            </a:r>
            <a:r>
              <a:rPr lang="cs-CZ" altLang="cs-CZ" sz="2100" smtClean="0"/>
              <a:t> je možné v zápise použít adresu </a:t>
            </a:r>
            <a:r>
              <a:rPr lang="cs-CZ" altLang="cs-CZ" sz="2100" b="1" smtClean="0"/>
              <a:t>B</a:t>
            </a:r>
            <a:r>
              <a:rPr lang="cs-CZ" altLang="cs-CZ" sz="2100" smtClean="0"/>
              <a:t>, do které se zapisuje úhel směru pohybu měřený od osy </a:t>
            </a:r>
            <a:r>
              <a:rPr lang="cs-CZ" altLang="cs-CZ" sz="2100" b="1" smtClean="0"/>
              <a:t>Z</a:t>
            </a:r>
            <a:r>
              <a:rPr lang="cs-CZ" altLang="cs-CZ" sz="2100" smtClean="0"/>
              <a:t>. Kladná hodnota </a:t>
            </a:r>
            <a:r>
              <a:rPr lang="cs-CZ" altLang="cs-CZ" sz="2100" b="1" smtClean="0"/>
              <a:t>B</a:t>
            </a:r>
            <a:r>
              <a:rPr lang="cs-CZ" altLang="cs-CZ" sz="2100" smtClean="0"/>
              <a:t> je proti směru hodinových ručiček. Zápis všech tří možných adres (</a:t>
            </a:r>
            <a:r>
              <a:rPr lang="cs-CZ" altLang="cs-CZ" sz="2100" b="1" smtClean="0"/>
              <a:t>X</a:t>
            </a:r>
            <a:r>
              <a:rPr lang="cs-CZ" altLang="cs-CZ" sz="2100" smtClean="0"/>
              <a:t>,</a:t>
            </a:r>
            <a:r>
              <a:rPr lang="cs-CZ" altLang="cs-CZ" sz="2100" b="1" smtClean="0"/>
              <a:t>Z</a:t>
            </a:r>
            <a:r>
              <a:rPr lang="cs-CZ" altLang="cs-CZ" sz="2100" smtClean="0"/>
              <a:t>,</a:t>
            </a:r>
            <a:r>
              <a:rPr lang="cs-CZ" altLang="cs-CZ" sz="2100" b="1" smtClean="0"/>
              <a:t>B</a:t>
            </a:r>
            <a:r>
              <a:rPr lang="cs-CZ" altLang="cs-CZ" sz="2100" smtClean="0"/>
              <a:t>) v jednom řádku není možný, zápis by byl přeurčený).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600" smtClean="0">
                <a:solidFill>
                  <a:srgbClr val="0000CC"/>
                </a:solidFill>
              </a:rPr>
              <a:t>G1</a:t>
            </a:r>
            <a:r>
              <a:rPr lang="cs-CZ" altLang="cs-CZ" sz="4200" smtClean="0"/>
              <a:t> Lineární interpolace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1827213"/>
            <a:ext cx="7640637" cy="46259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z="2500" smtClean="0"/>
              <a:t>Příklad 1:</a:t>
            </a:r>
          </a:p>
          <a:p>
            <a:pPr eaLnBrk="1" hangingPunct="1"/>
            <a:r>
              <a:rPr lang="cs-CZ" altLang="cs-CZ" sz="2500" smtClean="0"/>
              <a:t>N10       G00       X70      Z120</a:t>
            </a:r>
          </a:p>
          <a:p>
            <a:pPr eaLnBrk="1" hangingPunct="1"/>
            <a:r>
              <a:rPr lang="cs-CZ" altLang="cs-CZ" sz="2500" smtClean="0"/>
              <a:t>M6        T1</a:t>
            </a:r>
          </a:p>
          <a:p>
            <a:pPr eaLnBrk="1" hangingPunct="1"/>
            <a:r>
              <a:rPr lang="cs-CZ" altLang="cs-CZ" sz="2500" smtClean="0"/>
              <a:t>M3                     S500	F100</a:t>
            </a:r>
          </a:p>
          <a:p>
            <a:pPr eaLnBrk="1" hangingPunct="1"/>
            <a:r>
              <a:rPr lang="cs-CZ" altLang="cs-CZ" sz="2500" smtClean="0"/>
              <a:t>N20       G0        X50.5     Z100.5</a:t>
            </a:r>
          </a:p>
          <a:p>
            <a:pPr eaLnBrk="1" hangingPunct="1"/>
            <a:r>
              <a:rPr lang="cs-CZ" altLang="cs-CZ" sz="2500" smtClean="0"/>
              <a:t>N30       G1        X40        Z100.5     F100</a:t>
            </a:r>
          </a:p>
          <a:p>
            <a:pPr eaLnBrk="1" hangingPunct="1"/>
            <a:r>
              <a:rPr lang="cs-CZ" altLang="cs-CZ" sz="2500" smtClean="0"/>
              <a:t>N40       G1        X40        Z80</a:t>
            </a:r>
          </a:p>
          <a:p>
            <a:pPr eaLnBrk="1" hangingPunct="1"/>
            <a:r>
              <a:rPr lang="cs-CZ" altLang="cs-CZ" sz="2500" smtClean="0"/>
              <a:t>N50       G1        X50.5     Z80</a:t>
            </a:r>
          </a:p>
          <a:p>
            <a:pPr eaLnBrk="1" hangingPunct="1"/>
            <a:r>
              <a:rPr lang="cs-CZ" altLang="cs-CZ" sz="2500" smtClean="0"/>
              <a:t>N60       G0        X80        Z120</a:t>
            </a:r>
          </a:p>
          <a:p>
            <a:pPr eaLnBrk="1" hangingPunct="1"/>
            <a:r>
              <a:rPr lang="cs-CZ" altLang="cs-CZ" sz="2500" smtClean="0"/>
              <a:t>N70       M30 </a:t>
            </a:r>
          </a:p>
        </p:txBody>
      </p:sp>
      <p:sp>
        <p:nvSpPr>
          <p:cNvPr id="39940" name="AutoShape 4">
            <a:hlinkClick r:id="rId2" action="ppaction://program" highlightClick="1"/>
          </p:cNvPr>
          <p:cNvSpPr>
            <a:spLocks noChangeArrowheads="1"/>
          </p:cNvSpPr>
          <p:nvPr/>
        </p:nvSpPr>
        <p:spPr bwMode="auto">
          <a:xfrm>
            <a:off x="7740650" y="5876925"/>
            <a:ext cx="647700" cy="647700"/>
          </a:xfrm>
          <a:prstGeom prst="actionButtonDocumen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PŘÍPRAVNÉ FUNKCE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594600" cy="4554537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3200" smtClean="0">
                <a:solidFill>
                  <a:srgbClr val="0000CC"/>
                </a:solidFill>
              </a:rPr>
              <a:t>G2</a:t>
            </a:r>
            <a:r>
              <a:rPr lang="cs-CZ" altLang="cs-CZ" sz="2800" smtClean="0"/>
              <a:t> Kruhová interpolace ve směru hodinových ručiček CW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3200" smtClean="0">
                <a:solidFill>
                  <a:srgbClr val="0000CC"/>
                </a:solidFill>
              </a:rPr>
              <a:t>G3</a:t>
            </a:r>
            <a:r>
              <a:rPr lang="cs-CZ" altLang="cs-CZ" sz="2800" smtClean="0"/>
              <a:t> Kruhová interpolace proti směru hodinových ručiček CCW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18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100" smtClean="0"/>
              <a:t>Funkce </a:t>
            </a:r>
            <a:r>
              <a:rPr lang="cs-CZ" altLang="cs-CZ" sz="2100" b="1" smtClean="0"/>
              <a:t>G2 </a:t>
            </a:r>
            <a:r>
              <a:rPr lang="cs-CZ" altLang="cs-CZ" sz="2100" smtClean="0"/>
              <a:t>a </a:t>
            </a:r>
            <a:r>
              <a:rPr lang="cs-CZ" altLang="cs-CZ" sz="2100" b="1" smtClean="0"/>
              <a:t>G3 </a:t>
            </a:r>
            <a:r>
              <a:rPr lang="cs-CZ" altLang="cs-CZ" sz="2100" smtClean="0"/>
              <a:t>vykonávají současný pohyb v obou souřadných osách tak, že výsledná dráha pohybu leží na kružnici. Obdobně jako u předchozích funkcí je možno programovat buď absolutně (v adresách </a:t>
            </a:r>
            <a:r>
              <a:rPr lang="cs-CZ" altLang="cs-CZ" sz="2100" b="1" smtClean="0"/>
              <a:t>X </a:t>
            </a:r>
            <a:r>
              <a:rPr lang="cs-CZ" altLang="cs-CZ" sz="2100" smtClean="0"/>
              <a:t>a </a:t>
            </a:r>
            <a:r>
              <a:rPr lang="cs-CZ" altLang="cs-CZ" sz="2100" b="1" smtClean="0"/>
              <a:t>Z  </a:t>
            </a:r>
            <a:r>
              <a:rPr lang="cs-CZ" altLang="cs-CZ" sz="2100" smtClean="0"/>
              <a:t>se zapisují souřadnice koncového bodu kruhového oblouku), nebo přírůstkově (zapisuje se délka dráhy v jednotlivých osách).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PŘÍPRAVNÉ FUNKCE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594600" cy="4554537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3200" smtClean="0">
                <a:solidFill>
                  <a:srgbClr val="0000CC"/>
                </a:solidFill>
              </a:rPr>
              <a:t>G2/G3</a:t>
            </a:r>
            <a:r>
              <a:rPr lang="cs-CZ" altLang="cs-CZ" sz="2800" smtClean="0"/>
              <a:t> Kruhová interpolace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28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100" smtClean="0"/>
              <a:t>Pro úplný popis kruhové dráhy jsou samotné adresy </a:t>
            </a:r>
            <a:r>
              <a:rPr lang="cs-CZ" altLang="cs-CZ" sz="2100" b="1" smtClean="0"/>
              <a:t>X </a:t>
            </a:r>
            <a:r>
              <a:rPr lang="cs-CZ" altLang="cs-CZ" sz="2100" smtClean="0"/>
              <a:t>a </a:t>
            </a:r>
            <a:r>
              <a:rPr lang="cs-CZ" altLang="cs-CZ" sz="2100" b="1" smtClean="0"/>
              <a:t>Z </a:t>
            </a:r>
            <a:r>
              <a:rPr lang="cs-CZ" altLang="cs-CZ" sz="2100" smtClean="0"/>
              <a:t>nedostatečné. K úplnému popisu je možno použít dvou způsobů, které se střídavě používají  u řídících systémů: programovat ještě adresu </a:t>
            </a:r>
            <a:r>
              <a:rPr lang="cs-CZ" altLang="cs-CZ" sz="2100" b="1" smtClean="0"/>
              <a:t>R </a:t>
            </a:r>
            <a:r>
              <a:rPr lang="cs-CZ" altLang="cs-CZ" sz="2100" smtClean="0"/>
              <a:t>(poloměr kruhového oblouku), nebo adresy interpolačních parametrů </a:t>
            </a:r>
            <a:r>
              <a:rPr lang="cs-CZ" altLang="cs-CZ" sz="2100" b="1" smtClean="0"/>
              <a:t>I </a:t>
            </a:r>
            <a:r>
              <a:rPr lang="cs-CZ" altLang="cs-CZ" sz="2100" smtClean="0"/>
              <a:t>a </a:t>
            </a:r>
            <a:r>
              <a:rPr lang="cs-CZ" altLang="cs-CZ" sz="2100" b="1" smtClean="0"/>
              <a:t>K</a:t>
            </a:r>
            <a:r>
              <a:rPr lang="cs-CZ" altLang="cs-CZ" sz="2100" smtClean="0"/>
              <a:t>, které udávají polohu středu kruhového oblouku. Při absolutním programování jsou adresy  </a:t>
            </a:r>
            <a:r>
              <a:rPr lang="cs-CZ" altLang="cs-CZ" sz="2100" b="1" smtClean="0"/>
              <a:t>I </a:t>
            </a:r>
            <a:r>
              <a:rPr lang="cs-CZ" altLang="cs-CZ" sz="2100" smtClean="0"/>
              <a:t>a </a:t>
            </a:r>
            <a:r>
              <a:rPr lang="cs-CZ" altLang="cs-CZ" sz="2100" b="1" smtClean="0"/>
              <a:t>K </a:t>
            </a:r>
            <a:r>
              <a:rPr lang="cs-CZ" altLang="cs-CZ" sz="2100" smtClean="0"/>
              <a:t>souřadnice středu vzhledem k počátku souřadnic, při přírůstkovém programování jsou vztaženy k počátečnímu bodu kruhového oblouku.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B412D695-E5D7-4B77-8B39-C70B21D6C5BF}" type="slidenum">
              <a:rPr lang="cs-CZ" altLang="cs-CZ" sz="1200" smtClean="0">
                <a:solidFill>
                  <a:srgbClr val="898989"/>
                </a:solidFill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28</a:t>
            </a:fld>
            <a:endParaRPr lang="cs-CZ" altLang="cs-CZ" sz="1200" smtClean="0">
              <a:solidFill>
                <a:srgbClr val="898989"/>
              </a:solidFill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3200" b="1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547813" y="2714625"/>
            <a:ext cx="6840537" cy="193833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opakování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</a:rPr>
              <a:t>Kam směřuje osa </a:t>
            </a:r>
            <a:r>
              <a:rPr lang="cs-CZ" sz="2000" b="1" dirty="0">
                <a:solidFill>
                  <a:prstClr val="black"/>
                </a:solidFill>
              </a:rPr>
              <a:t>Z</a:t>
            </a:r>
            <a:r>
              <a:rPr lang="cs-CZ" sz="2000" dirty="0">
                <a:solidFill>
                  <a:prstClr val="black"/>
                </a:solidFill>
              </a:rPr>
              <a:t> na soustruhu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</a:rPr>
              <a:t>Jakým písmenem označujeme nástroj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</a:rPr>
              <a:t>K čemu slouží tabulka nástrojů</a:t>
            </a:r>
            <a:endParaRPr lang="cs-CZ" sz="2000" b="1" dirty="0">
              <a:solidFill>
                <a:prstClr val="black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</a:rPr>
              <a:t>Co jsou přípravné funkce </a:t>
            </a:r>
            <a:r>
              <a:rPr lang="cs-CZ" sz="2000" b="1" dirty="0">
                <a:solidFill>
                  <a:prstClr val="black"/>
                </a:solidFill>
              </a:rPr>
              <a:t>G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F0EE6E12-30A7-4106-8F9A-B52AAF738BEA}" type="slidenum">
              <a:rPr lang="cs-CZ" altLang="cs-CZ" sz="1200" smtClean="0">
                <a:solidFill>
                  <a:srgbClr val="898989"/>
                </a:solidFill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29</a:t>
            </a:fld>
            <a:endParaRPr lang="cs-CZ" altLang="cs-CZ" sz="1200" smtClean="0">
              <a:solidFill>
                <a:srgbClr val="898989"/>
              </a:solidFill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3200" b="1">
                <a:solidFill>
                  <a:srgbClr val="000000"/>
                </a:solidFill>
                <a:latin typeface="Calibri" pitchFamily="34" charset="0"/>
              </a:rPr>
              <a:t>Použité zdroje</a:t>
            </a:r>
          </a:p>
        </p:txBody>
      </p:sp>
      <p:sp>
        <p:nvSpPr>
          <p:cNvPr id="44041" name="TextovéPole 2"/>
          <p:cNvSpPr txBox="1">
            <a:spLocks noChangeArrowheads="1"/>
          </p:cNvSpPr>
          <p:nvPr/>
        </p:nvSpPr>
        <p:spPr bwMode="auto">
          <a:xfrm>
            <a:off x="1862138" y="2852738"/>
            <a:ext cx="5086350" cy="163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pitchFamily="34" charset="0"/>
              </a:rPr>
              <a:t>Manuál k obsluze řídícého systému Mikroprog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MIKROPROG verse 3 (Windows)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Obrázky – program MIKROPROG S/F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atmění">
  <a:themeElements>
    <a:clrScheme name="Zatmění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Zatmění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eaVert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eaVert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Zatmění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Eclipse</Template>
  <TotalTime>1889</TotalTime>
  <Words>884</Words>
  <Application>Microsoft Office PowerPoint</Application>
  <PresentationFormat>Předvádění na obrazovce (4:3)</PresentationFormat>
  <Paragraphs>172</Paragraphs>
  <Slides>29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7" baseType="lpstr">
      <vt:lpstr>Verdana</vt:lpstr>
      <vt:lpstr>Arial</vt:lpstr>
      <vt:lpstr>Wingdings</vt:lpstr>
      <vt:lpstr>Calibri</vt:lpstr>
      <vt:lpstr>Times New Roman</vt:lpstr>
      <vt:lpstr>Book Antiqua</vt:lpstr>
      <vt:lpstr>Zatmění</vt:lpstr>
      <vt:lpstr>Motiv systému Office</vt:lpstr>
      <vt:lpstr>STŘEDNÍ ŠKOLA STAVEBNÍ A TECHNICKÁ Ústí nad Labem, Čelakovského 5, příspěvková organizace Páteřní škola Ústeckého kraje</vt:lpstr>
      <vt:lpstr>2. SOUSTRUH</vt:lpstr>
      <vt:lpstr>MIKROPROG – S   /soustružení/</vt:lpstr>
      <vt:lpstr>SOUŘADNÝ SYSTÉM SOUSTRUHU </vt:lpstr>
      <vt:lpstr>Tabulka nástrojů</vt:lpstr>
      <vt:lpstr>Tabulka nástrojů</vt:lpstr>
      <vt:lpstr>Editační okno pro zápis do Tabulky nástrojů </vt:lpstr>
      <vt:lpstr>Editační okno pro zápis do Tabulky nástrojů</vt:lpstr>
      <vt:lpstr>Určení bodu P – poloha špičky nástroje </vt:lpstr>
      <vt:lpstr>Určení bodu P – poloha špičky nástroje</vt:lpstr>
      <vt:lpstr>KOREKCE NÁSTROJE</vt:lpstr>
      <vt:lpstr>KOREKCE - nástroje</vt:lpstr>
      <vt:lpstr>Odměření korekcí nástrojů </vt:lpstr>
      <vt:lpstr>KOREKCE</vt:lpstr>
      <vt:lpstr>PŘÍPRAVNÉ A POMOCNÉ FUNKCE</vt:lpstr>
      <vt:lpstr>POMOCNÉ FUNKCE</vt:lpstr>
      <vt:lpstr>POMOCNÉ FUNKCE</vt:lpstr>
      <vt:lpstr>POMOCNÉ FUNKCE</vt:lpstr>
      <vt:lpstr>POMOCNÉ FUNKCE</vt:lpstr>
      <vt:lpstr>POMOCNÉ FUNKCE</vt:lpstr>
      <vt:lpstr>POMOCNÉ FUNKCE</vt:lpstr>
      <vt:lpstr>PŘÍPRAVNÉ FUNKCE</vt:lpstr>
      <vt:lpstr>G0 Rychlé polohování</vt:lpstr>
      <vt:lpstr>PŘÍPRAVNÉ FUNKCE</vt:lpstr>
      <vt:lpstr>G1 Lineární interpolace</vt:lpstr>
      <vt:lpstr>PŘÍPRAVNÉ FUNKCE</vt:lpstr>
      <vt:lpstr>PŘÍPRAVNÉ FUNKCE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Řídící systém CNC</dc:title>
  <dc:creator>PEPÍNO</dc:creator>
  <cp:lastModifiedBy>administrator</cp:lastModifiedBy>
  <cp:revision>75</cp:revision>
  <dcterms:created xsi:type="dcterms:W3CDTF">2006-03-01T21:42:04Z</dcterms:created>
  <dcterms:modified xsi:type="dcterms:W3CDTF">2013-09-11T18:27:20Z</dcterms:modified>
</cp:coreProperties>
</file>