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701" r:id="rId2"/>
  </p:sldMasterIdLst>
  <p:notesMasterIdLst>
    <p:notesMasterId r:id="rId24"/>
  </p:notesMasterIdLst>
  <p:sldIdLst>
    <p:sldId id="347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50" r:id="rId22"/>
    <p:sldId id="351" r:id="rId2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8000"/>
    <a:srgbClr val="000000"/>
    <a:srgbClr val="FFFF00"/>
    <a:srgbClr val="996633"/>
    <a:srgbClr val="CC0000"/>
    <a:srgbClr val="FF505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23" autoAdjust="0"/>
  </p:normalViewPr>
  <p:slideViewPr>
    <p:cSldViewPr>
      <p:cViewPr>
        <p:scale>
          <a:sx n="90" d="100"/>
          <a:sy n="90" d="100"/>
        </p:scale>
        <p:origin x="-2238" y="-4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68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4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4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ED59E91-D02A-4B94-BA56-AC7946B5B3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70144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3789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2EA561C-0B96-4B5D-913A-EA43CABE3FB9}" type="slidenum">
              <a:rPr lang="cs-CZ" altLang="cs-CZ" smtClean="0"/>
              <a:pPr eaLnBrk="1" hangingPunct="1">
                <a:spcBef>
                  <a:spcPct val="0"/>
                </a:spcBef>
              </a:pPr>
              <a:t>4</a:t>
            </a:fld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smtClean="0"/>
          </a:p>
        </p:txBody>
      </p:sp>
      <p:sp>
        <p:nvSpPr>
          <p:cNvPr id="3891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BF0BAB2-C16C-4FFD-BE86-74BA5903BC09}" type="slidenum">
              <a:rPr lang="cs-CZ" altLang="cs-CZ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20</a:t>
            </a:fld>
            <a:endParaRPr lang="cs-CZ" altLang="cs-CZ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8" name="WordArt 11"/>
          <p:cNvSpPr>
            <a:spLocks noChangeArrowheads="1" noChangeShapeType="1" noTextEdit="1"/>
          </p:cNvSpPr>
          <p:nvPr userDrawn="1"/>
        </p:nvSpPr>
        <p:spPr bwMode="auto">
          <a:xfrm>
            <a:off x="8855075" y="6580188"/>
            <a:ext cx="180975" cy="1619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9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1">
                    <a:alpha val="70195"/>
                  </a:schemeClr>
                </a:solidFill>
                <a:latin typeface="Arial Black"/>
              </a:rPr>
              <a:t>šin</a:t>
            </a:r>
          </a:p>
        </p:txBody>
      </p:sp>
      <p:sp>
        <p:nvSpPr>
          <p:cNvPr id="11264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1264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9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08DD7-7AD6-4F82-A57C-2DD19D7E85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526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A47B5-94AC-42B4-8785-FE03934C6B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095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74008-F7EE-4669-BB93-1358FE11A7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9336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F03C5-5FDE-4606-9136-764F723EB4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0795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4CBEF-19EF-4541-87CB-1297CFF524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073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6AF45C-3781-4DF4-8B63-36E3B1489F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4526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F4C09-97D1-4A2B-8B98-78335BBF72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908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360E3-F970-411E-AABD-538CE639A0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253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098B7-1AAE-4AF5-A60D-00B205BEE7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5762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9087C6-8D8E-4706-9E76-F6A75B34E3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883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B67EF-E1A7-426C-91D8-1EE5C86F22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747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7B093-2964-4AC5-92F4-13D7CB146A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7400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0615CAAF-611B-4A9F-8931-2458352D61C5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0646720-3690-4308-9583-0DB18FE6D4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313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4B2B7288-871E-4C33-81EF-177FBA27A671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BD6DF7AF-9FB4-45A6-A66E-6AE5B3DFBB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567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74A380F9-06F0-4043-8A3D-BC4C3A862423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F1BF183-5B39-4C30-85C4-0049DE5ADA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2221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9147268-0D3D-41D0-B7B4-41D5077BDB8A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259F5E6-80E1-48C4-90D0-88B9F2F59F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2631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D7C9E7C-145D-4F2C-9231-1C0A619CC854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81E6AA4-21D7-4E7D-AF66-C743897E58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7478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E6922219-9344-411B-B5D9-5D59E18411E6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E53A92B-1050-4CB0-A570-6258B84035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91667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8F6870B1-E4BB-4D3D-9CE4-41392E6A1AC5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E7E0C73C-7FAF-42E3-ADE7-C13AAC1EEF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9384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8EA0FBA-A998-4122-A113-47D10DAC20D9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0C4E528F-84CF-44D1-8187-60845344F9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202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BDBE2C2A-9360-4A21-A0A2-531E1DE7939B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142AA13-6238-4858-AB04-49A6D295E6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3258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D0C6CA21-F9A2-4467-A7C1-EED410B9B806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480080D4-0759-4CC9-A20D-456A21DB8A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7816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51361B9-BD10-4DDF-B36B-C72C98583DB4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D1B199C-9886-45C8-BC3A-86EC78DCA0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535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3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4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35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11624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1625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1626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C3069D4-F94F-4EE6-A88A-3FF89F40FD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2" name="WordArt 11"/>
          <p:cNvSpPr>
            <a:spLocks noChangeArrowheads="1" noChangeShapeType="1" noTextEdit="1"/>
          </p:cNvSpPr>
          <p:nvPr userDrawn="1"/>
        </p:nvSpPr>
        <p:spPr bwMode="auto">
          <a:xfrm>
            <a:off x="8855075" y="6580188"/>
            <a:ext cx="180975" cy="1619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cs-CZ" sz="9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1">
                    <a:alpha val="70195"/>
                  </a:schemeClr>
                </a:solidFill>
                <a:latin typeface="Arial Black"/>
              </a:rPr>
              <a:t>šin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  <p:sldLayoutId id="214748398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73AB32D4-A851-4942-B6BC-72D7DA579EDC}" type="datetime1">
              <a:rPr lang="cs-CZ"/>
              <a:pPr>
                <a:defRPr/>
              </a:pPr>
              <a:t>11.9.2013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819BED1-AE69-43A4-802F-E72F9E68D6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  <p:sldLayoutId id="2147483984" r:id="rId3"/>
    <p:sldLayoutId id="2147483985" r:id="rId4"/>
    <p:sldLayoutId id="2147483986" r:id="rId5"/>
    <p:sldLayoutId id="2147483987" r:id="rId6"/>
    <p:sldLayoutId id="2147483988" r:id="rId7"/>
    <p:sldLayoutId id="2147483989" r:id="rId8"/>
    <p:sldLayoutId id="2147483990" r:id="rId9"/>
    <p:sldLayoutId id="2147483991" r:id="rId10"/>
    <p:sldLayoutId id="214748399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Výuka CNC strojů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CNC, Stroje,  Počítač,  ovládací panel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Programování CNC 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Josef Šindelář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stroje CNC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3. ročník, žáci 17– 19 let, </a:t>
                      </a:r>
                      <a:r>
                        <a:rPr kumimoji="0" lang="cs-CZ" alt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Mechanik seřizovač , 2.ročník Obráběč kovů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ne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20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000000"/>
                </a:solidFill>
              </a:rPr>
              <a:t>Řídící systém Mikroprog - FRÉZKA</a:t>
            </a: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422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A9C25F8-DAC0-4760-8BC9-57B019F60675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sp>
        <p:nvSpPr>
          <p:cNvPr id="15423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000000"/>
                </a:solidFill>
              </a:rPr>
              <a:t>VY_32_INOVACE_39_787</a:t>
            </a:r>
          </a:p>
        </p:txBody>
      </p:sp>
      <p:pic>
        <p:nvPicPr>
          <p:cNvPr id="1542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6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 FRÉZKA</a:t>
            </a:r>
          </a:p>
        </p:txBody>
      </p:sp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468313" y="3068638"/>
            <a:ext cx="8064500" cy="165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9"/>
              </a:avLst>
            </a:prstTxWarp>
          </a:bodyPr>
          <a:lstStyle/>
          <a:p>
            <a:pPr algn="ctr"/>
            <a:r>
              <a:rPr lang="cs-CZ" kern="10">
                <a:ln w="22225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 MIKROPROG - 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MIKROPROG – F   /frézování/</a:t>
            </a:r>
          </a:p>
        </p:txBody>
      </p:sp>
      <p:sp>
        <p:nvSpPr>
          <p:cNvPr id="17411" name="Text Box 7"/>
          <p:cNvSpPr txBox="1">
            <a:spLocks noChangeArrowheads="1"/>
          </p:cNvSpPr>
          <p:nvPr/>
        </p:nvSpPr>
        <p:spPr bwMode="auto">
          <a:xfrm>
            <a:off x="3124200" y="1700213"/>
            <a:ext cx="3062288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 sz="29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5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¡"/>
              <a:defRPr sz="22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19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3600"/>
              <a:t>FCM 16 CNC</a:t>
            </a:r>
          </a:p>
        </p:txBody>
      </p:sp>
      <p:pic>
        <p:nvPicPr>
          <p:cNvPr id="17412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57388" y="2492375"/>
            <a:ext cx="5397500" cy="40513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200" smtClean="0"/>
              <a:t>SOUŘADNÝ SYSTÉM </a:t>
            </a:r>
          </a:p>
        </p:txBody>
      </p:sp>
      <p:sp>
        <p:nvSpPr>
          <p:cNvPr id="9012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2205038"/>
            <a:ext cx="3816350" cy="44640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000" dirty="0" smtClean="0"/>
              <a:t>osa </a:t>
            </a:r>
            <a:r>
              <a:rPr lang="cs-CZ" sz="2000" b="1" dirty="0" smtClean="0">
                <a:solidFill>
                  <a:srgbClr val="008000"/>
                </a:solidFill>
              </a:rPr>
              <a:t>Z</a:t>
            </a:r>
            <a:r>
              <a:rPr lang="cs-CZ" sz="2000" dirty="0" smtClean="0">
                <a:solidFill>
                  <a:schemeClr val="folHlink"/>
                </a:solidFill>
              </a:rPr>
              <a:t> </a:t>
            </a:r>
            <a:r>
              <a:rPr lang="cs-CZ" sz="2000" dirty="0" smtClean="0"/>
              <a:t>je totožná s osou rotace vřetene stroje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smtClean="0"/>
              <a:t>osa </a:t>
            </a:r>
            <a:r>
              <a:rPr lang="cs-CZ" sz="2000" b="1" dirty="0" smtClean="0">
                <a:solidFill>
                  <a:srgbClr val="CC0000"/>
                </a:solidFill>
              </a:rPr>
              <a:t>X</a:t>
            </a:r>
            <a:r>
              <a:rPr lang="cs-CZ" sz="2000" dirty="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smtClean="0"/>
              <a:t>osa </a:t>
            </a:r>
            <a:r>
              <a:rPr lang="cs-CZ" sz="2000" b="1" dirty="0" smtClean="0">
                <a:solidFill>
                  <a:srgbClr val="7030A0"/>
                </a:solidFill>
              </a:rPr>
              <a:t>Y 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smtClean="0"/>
              <a:t>Nulový bod obrobku </a:t>
            </a:r>
            <a:r>
              <a:rPr lang="cs-CZ" sz="2000" b="1" dirty="0" smtClean="0">
                <a:solidFill>
                  <a:srgbClr val="0000CC"/>
                </a:solidFill>
              </a:rPr>
              <a:t>W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000" dirty="0" smtClean="0">
                <a:solidFill>
                  <a:schemeClr val="folHlink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smtClean="0"/>
              <a:t>nulový bod stroje </a:t>
            </a:r>
            <a:r>
              <a:rPr lang="cs-CZ" sz="2000" b="1" dirty="0" smtClean="0">
                <a:solidFill>
                  <a:schemeClr val="accent1"/>
                </a:solidFill>
              </a:rPr>
              <a:t>M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000" b="1" dirty="0" smtClean="0">
              <a:solidFill>
                <a:schemeClr val="accent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2000" dirty="0" smtClean="0"/>
              <a:t>Referenční bod nástrojového držáku </a:t>
            </a:r>
            <a:r>
              <a:rPr lang="cs-CZ" sz="2000" b="1" dirty="0" smtClean="0">
                <a:solidFill>
                  <a:srgbClr val="CC3300"/>
                </a:solidFill>
              </a:rPr>
              <a:t>T</a:t>
            </a:r>
            <a:r>
              <a:rPr lang="cs-CZ" sz="2000" dirty="0" smtClean="0"/>
              <a:t> </a:t>
            </a:r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989138"/>
            <a:ext cx="4094163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200" smtClean="0"/>
              <a:t>SOUŘADNÝ SYSTÉM SOUSTRUHU 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989138"/>
            <a:ext cx="6513512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200" smtClean="0"/>
              <a:t>SOUŘADNÝ SYSTÉM SOUSTRUHU </a:t>
            </a:r>
          </a:p>
        </p:txBody>
      </p:sp>
      <p:pic>
        <p:nvPicPr>
          <p:cNvPr id="20483" name="Picture 2" descr="souř sys 2 kartezsk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89138"/>
            <a:ext cx="623887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Tabulka nástrojů</a:t>
            </a:r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V okně vlevo je možno vybrat z několika uložených sad nástrojů. Například každý uživatel může mít svoji sadu. Řídící systém ale vždy pracuje s </a:t>
            </a:r>
            <a:r>
              <a:rPr lang="cs-CZ" altLang="cs-CZ" sz="2100" b="1" smtClean="0"/>
              <a:t>Pracovní sadou nástrojů</a:t>
            </a:r>
            <a:r>
              <a:rPr lang="cs-CZ" altLang="cs-CZ" sz="2100" smtClean="0"/>
              <a:t>. Tuto aktivní Pracovní sadu je možno uložit tlačítkem F4, naopak jinou sadu vybranou kursorem je možno zkopírovat do </a:t>
            </a:r>
            <a:r>
              <a:rPr lang="cs-CZ" altLang="cs-CZ" sz="2100" b="1" smtClean="0"/>
              <a:t>Pracovní sady</a:t>
            </a:r>
            <a:r>
              <a:rPr lang="cs-CZ" altLang="cs-CZ" sz="2100" smtClean="0"/>
              <a:t> tlačítkem F3.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Vymazání celého sloupce údajů je možné pouze při použití ovládací myši klepnutím na záhlaví sloupce. Zápis do </a:t>
            </a:r>
            <a:r>
              <a:rPr lang="cs-CZ" altLang="cs-CZ" sz="2100" b="1" smtClean="0"/>
              <a:t>Tabulky nástrojů</a:t>
            </a:r>
            <a:r>
              <a:rPr lang="cs-CZ" altLang="cs-CZ" sz="2100" smtClean="0"/>
              <a:t> je možný vždy pouze pro jeden nástroj označený kursorem. Zápis se provádí prostřednictvím editačního okna, které se zobrazí tlačítkem Enter.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KOREKCE NÁSTROJE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altLang="cs-CZ" smtClean="0"/>
          </a:p>
          <a:p>
            <a:pPr eaLnBrk="1" hangingPunct="1"/>
            <a:r>
              <a:rPr lang="cs-CZ" altLang="cs-CZ" sz="2500" b="1" smtClean="0">
                <a:solidFill>
                  <a:schemeClr val="hlink"/>
                </a:solidFill>
              </a:rPr>
              <a:t>Režim</a:t>
            </a:r>
            <a:r>
              <a:rPr lang="cs-CZ" altLang="cs-CZ" smtClean="0">
                <a:solidFill>
                  <a:schemeClr val="folHlink"/>
                </a:solidFill>
              </a:rPr>
              <a:t> </a:t>
            </a:r>
            <a:r>
              <a:rPr lang="cs-CZ" altLang="cs-CZ" sz="2500" b="1" smtClean="0">
                <a:solidFill>
                  <a:schemeClr val="hlink"/>
                </a:solidFill>
              </a:rPr>
              <a:t>korekce</a:t>
            </a:r>
            <a:r>
              <a:rPr lang="cs-CZ" altLang="cs-CZ" smtClean="0"/>
              <a:t> obsahuje </a:t>
            </a:r>
            <a:r>
              <a:rPr lang="cs-CZ" altLang="cs-CZ" u="sng" smtClean="0"/>
              <a:t>tabulku</a:t>
            </a:r>
            <a:r>
              <a:rPr lang="cs-CZ" altLang="cs-CZ" smtClean="0"/>
              <a:t>, do které uživatel vkládá údaje o používaných nástrojích. Údaje z tabulky korekce jsou systémem používány při výměně nástroje některých dalších funkcích.</a:t>
            </a:r>
          </a:p>
          <a:p>
            <a:pPr eaLnBrk="1" hangingPunct="1"/>
            <a:r>
              <a:rPr lang="cs-CZ" altLang="cs-CZ" smtClean="0"/>
              <a:t>Pro </a:t>
            </a:r>
            <a:r>
              <a:rPr lang="cs-CZ" altLang="cs-CZ" sz="2500" b="1" smtClean="0">
                <a:solidFill>
                  <a:schemeClr val="hlink"/>
                </a:solidFill>
              </a:rPr>
              <a:t>MIKROPROG</a:t>
            </a:r>
            <a:r>
              <a:rPr lang="cs-CZ" altLang="cs-CZ" smtClean="0">
                <a:solidFill>
                  <a:schemeClr val="folHlink"/>
                </a:solidFill>
              </a:rPr>
              <a:t> </a:t>
            </a:r>
            <a:r>
              <a:rPr lang="cs-CZ" altLang="cs-CZ" sz="2500" b="1" smtClean="0">
                <a:solidFill>
                  <a:schemeClr val="hlink"/>
                </a:solidFill>
              </a:rPr>
              <a:t>– F</a:t>
            </a:r>
            <a:r>
              <a:rPr lang="cs-CZ" altLang="cs-CZ" smtClean="0"/>
              <a:t> 	platí, že můžeme zapsat celkem šedesát nástrojů.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KOREKCE - nástroje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3300" smtClean="0">
                <a:solidFill>
                  <a:schemeClr val="tx2"/>
                </a:solidFill>
              </a:rPr>
              <a:t>T  1</a:t>
            </a:r>
            <a:r>
              <a:rPr lang="cs-CZ" altLang="cs-CZ" sz="2500" smtClean="0">
                <a:solidFill>
                  <a:schemeClr val="folHlink"/>
                </a:solidFill>
              </a:rPr>
              <a:t> 	</a:t>
            </a:r>
            <a:r>
              <a:rPr lang="cs-CZ" altLang="cs-CZ" sz="2500" smtClean="0"/>
              <a:t>–</a:t>
            </a:r>
            <a:r>
              <a:rPr lang="cs-CZ" altLang="cs-CZ" sz="2500" smtClean="0">
                <a:solidFill>
                  <a:schemeClr val="folHlink"/>
                </a:solidFill>
              </a:rPr>
              <a:t> </a:t>
            </a:r>
            <a:r>
              <a:rPr lang="cs-CZ" altLang="cs-CZ" sz="2500" smtClean="0"/>
              <a:t>označení nástroje</a:t>
            </a:r>
            <a:endParaRPr lang="cs-CZ" altLang="cs-CZ" sz="2500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cs-CZ" altLang="cs-CZ" sz="3300" smtClean="0">
                <a:solidFill>
                  <a:schemeClr val="tx2"/>
                </a:solidFill>
              </a:rPr>
              <a:t>T</a:t>
            </a:r>
            <a:r>
              <a:rPr lang="cs-CZ" altLang="cs-CZ" sz="2500" smtClean="0">
                <a:solidFill>
                  <a:schemeClr val="folHlink"/>
                </a:solidFill>
              </a:rPr>
              <a:t> 		</a:t>
            </a:r>
            <a:r>
              <a:rPr lang="cs-CZ" altLang="cs-CZ" sz="2500" smtClean="0"/>
              <a:t>– adresa pro nástroj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3300" smtClean="0">
                <a:solidFill>
                  <a:schemeClr val="tx2"/>
                </a:solidFill>
              </a:rPr>
              <a:t>1</a:t>
            </a:r>
            <a:r>
              <a:rPr lang="cs-CZ" altLang="cs-CZ" sz="3300" smtClean="0">
                <a:solidFill>
                  <a:schemeClr val="folHlink"/>
                </a:solidFill>
              </a:rPr>
              <a:t>	</a:t>
            </a:r>
            <a:r>
              <a:rPr lang="cs-CZ" altLang="cs-CZ" sz="2500" smtClean="0"/>
              <a:t>	– číslo nástroje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3300" smtClean="0">
                <a:solidFill>
                  <a:schemeClr val="tx2"/>
                </a:solidFill>
              </a:rPr>
              <a:t>D</a:t>
            </a:r>
            <a:r>
              <a:rPr lang="cs-CZ" altLang="cs-CZ" sz="2500" smtClean="0"/>
              <a:t> 		– určuje průměr nástroje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3300" smtClean="0">
                <a:solidFill>
                  <a:schemeClr val="tx2"/>
                </a:solidFill>
              </a:rPr>
              <a:t>Z	</a:t>
            </a:r>
            <a:r>
              <a:rPr lang="cs-CZ" altLang="cs-CZ" sz="2500" smtClean="0"/>
              <a:t>	– korekce v ose Z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3300" smtClean="0">
                <a:solidFill>
                  <a:schemeClr val="tx2"/>
                </a:solidFill>
              </a:rPr>
              <a:t>R.pol</a:t>
            </a:r>
            <a:r>
              <a:rPr lang="cs-CZ" altLang="cs-CZ" sz="3300" smtClean="0">
                <a:solidFill>
                  <a:schemeClr val="folHlink"/>
                </a:solidFill>
              </a:rPr>
              <a:t>	</a:t>
            </a:r>
            <a:r>
              <a:rPr lang="cs-CZ" altLang="cs-CZ" sz="2500" smtClean="0"/>
              <a:t>- rýdius nástroje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3300" smtClean="0">
                <a:solidFill>
                  <a:schemeClr val="tx2"/>
                </a:solidFill>
              </a:rPr>
              <a:t>Č.chl</a:t>
            </a:r>
            <a:r>
              <a:rPr lang="cs-CZ" altLang="cs-CZ" sz="2500" smtClean="0"/>
              <a:t>	- číslo chlazení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PŘÍPRAVNÉ A POMOCNÉ FUNKCE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Přípravné funkce  </a:t>
            </a:r>
            <a:r>
              <a:rPr lang="cs-CZ" altLang="cs-CZ" smtClean="0">
                <a:solidFill>
                  <a:srgbClr val="CC0000"/>
                </a:solidFill>
              </a:rPr>
              <a:t>G</a:t>
            </a:r>
            <a:r>
              <a:rPr lang="cs-CZ" altLang="cs-CZ" smtClean="0"/>
              <a:t> </a:t>
            </a:r>
          </a:p>
          <a:p>
            <a:pPr lvl="1" eaLnBrk="1" hangingPunct="1"/>
            <a:r>
              <a:rPr lang="cs-CZ" altLang="cs-CZ" smtClean="0"/>
              <a:t>Slouží k zadání funkcí programu a různých cyklů</a:t>
            </a:r>
          </a:p>
          <a:p>
            <a:pPr eaLnBrk="1" hangingPunct="1"/>
            <a:r>
              <a:rPr lang="cs-CZ" altLang="cs-CZ" smtClean="0"/>
              <a:t>Pomocné funkce  </a:t>
            </a:r>
            <a:r>
              <a:rPr lang="cs-CZ" altLang="cs-CZ" smtClean="0">
                <a:solidFill>
                  <a:srgbClr val="CC0000"/>
                </a:solidFill>
              </a:rPr>
              <a:t>M</a:t>
            </a:r>
          </a:p>
          <a:p>
            <a:pPr lvl="1" eaLnBrk="1" hangingPunct="1"/>
            <a:r>
              <a:rPr lang="cs-CZ" altLang="cs-CZ" smtClean="0"/>
              <a:t>Pomocné funkce pro spuštění, přerušení, nastavení v programu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POMOCNÉ FUNKCE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altLang="cs-CZ" sz="3600" smtClean="0">
                <a:solidFill>
                  <a:srgbClr val="0000CC"/>
                </a:solidFill>
              </a:rPr>
              <a:t>M0</a:t>
            </a:r>
            <a:r>
              <a:rPr lang="cs-CZ" altLang="cs-CZ" sz="3200" smtClean="0"/>
              <a:t> Programový stop</a:t>
            </a:r>
          </a:p>
          <a:p>
            <a:pPr lvl="1" eaLnBrk="1" hangingPunct="1"/>
            <a:r>
              <a:rPr lang="cs-CZ" altLang="cs-CZ" sz="2100" smtClean="0"/>
              <a:t>přeruší se běh programu na neomezenou dobu. Otáčení  vřetena  se  zastaví.  Dalšího  pokračování  programu  se  dosáhne   opětovným stisknutím tlačítka</a:t>
            </a:r>
          </a:p>
          <a:p>
            <a:pPr lvl="1" eaLnBrk="1" hangingPunct="1"/>
            <a:r>
              <a:rPr lang="cs-CZ" altLang="cs-CZ" sz="2100" smtClean="0"/>
              <a:t>používá se v těch případech, kdy  má být proveden na   stanoveném  místě  programu  ruční  zásah,  např. vymetení třísek,   kontrola, přepnutí obrobku apod.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POMOCNÉ FUNKCE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3600" smtClean="0">
                <a:solidFill>
                  <a:srgbClr val="0000CC"/>
                </a:solidFill>
              </a:rPr>
              <a:t>M1</a:t>
            </a:r>
            <a:r>
              <a:rPr lang="cs-CZ" altLang="cs-CZ" sz="3200" smtClean="0"/>
              <a:t> Podmíněný stop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500" smtClean="0"/>
              <a:t>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500" smtClean="0"/>
              <a:t>	Funkce </a:t>
            </a:r>
            <a:r>
              <a:rPr lang="cs-CZ" altLang="cs-CZ" sz="2500" b="1" smtClean="0"/>
              <a:t>M1 </a:t>
            </a:r>
            <a:r>
              <a:rPr lang="cs-CZ" altLang="cs-CZ" sz="2500" smtClean="0"/>
              <a:t>přeruší běh programu  jako funkce </a:t>
            </a:r>
            <a:r>
              <a:rPr lang="cs-CZ" altLang="cs-CZ" sz="2500" b="1" smtClean="0"/>
              <a:t>M0</a:t>
            </a:r>
            <a:r>
              <a:rPr lang="cs-CZ" altLang="cs-CZ" sz="2500" smtClean="0"/>
              <a:t>, s tím rozdílem,   že  k přerušení  dojde  pouze  je-li zároveň  splněna programovaná   podmínka </a:t>
            </a:r>
            <a:r>
              <a:rPr lang="cs-CZ" altLang="cs-CZ" sz="2500" b="1" smtClean="0"/>
              <a:t>O</a:t>
            </a:r>
            <a:r>
              <a:rPr lang="cs-CZ" altLang="cs-CZ" sz="2500" smtClean="0"/>
              <a:t>. Pomocí  této funkce lze tedy přerušit  běh programu na   předem  určeném místě  na  základě  informace, jejíž hodnota není předem známa. Podmínky </a:t>
            </a:r>
            <a:r>
              <a:rPr lang="cs-CZ" altLang="cs-CZ" sz="2500" b="1" smtClean="0"/>
              <a:t>O </a:t>
            </a:r>
            <a:r>
              <a:rPr lang="cs-CZ" altLang="cs-CZ" sz="2500" smtClean="0"/>
              <a:t>je popsánu u funkce </a:t>
            </a:r>
            <a:r>
              <a:rPr lang="cs-CZ" altLang="cs-CZ" sz="2500" b="1" smtClean="0"/>
              <a:t>G23.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POMOCNÉ FUNKCE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3200" smtClean="0">
                <a:solidFill>
                  <a:srgbClr val="0000CC"/>
                </a:solidFill>
              </a:rPr>
              <a:t>M3</a:t>
            </a:r>
            <a:r>
              <a:rPr lang="cs-CZ" altLang="cs-CZ" sz="2800" smtClean="0"/>
              <a:t> Start vřetene doprava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3200" smtClean="0">
                <a:solidFill>
                  <a:srgbClr val="0000CC"/>
                </a:solidFill>
              </a:rPr>
              <a:t>M4</a:t>
            </a:r>
            <a:r>
              <a:rPr lang="cs-CZ" altLang="cs-CZ" sz="2800" smtClean="0"/>
              <a:t> Start vřetene doleva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altLang="cs-CZ" sz="21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100" smtClean="0"/>
              <a:t>	</a:t>
            </a:r>
            <a:r>
              <a:rPr lang="cs-CZ" altLang="cs-CZ" sz="2400" smtClean="0"/>
              <a:t>Funkce  </a:t>
            </a:r>
            <a:r>
              <a:rPr lang="cs-CZ" altLang="cs-CZ" sz="2400" b="1" smtClean="0"/>
              <a:t>M3  </a:t>
            </a:r>
            <a:r>
              <a:rPr lang="cs-CZ" altLang="cs-CZ" sz="2400" smtClean="0"/>
              <a:t>(</a:t>
            </a:r>
            <a:r>
              <a:rPr lang="cs-CZ" altLang="cs-CZ" sz="2400" b="1" smtClean="0"/>
              <a:t>M4</a:t>
            </a:r>
            <a:r>
              <a:rPr lang="cs-CZ" altLang="cs-CZ" sz="2400" smtClean="0"/>
              <a:t>)  spouští  otáčení  vřetena  otáčkami zapsanými   v adrese </a:t>
            </a:r>
            <a:r>
              <a:rPr lang="cs-CZ" altLang="cs-CZ" sz="2400" b="1" smtClean="0"/>
              <a:t>S</a:t>
            </a:r>
            <a:r>
              <a:rPr lang="cs-CZ" altLang="cs-CZ" sz="2400" smtClean="0"/>
              <a:t>. V  případě, že se již vřeteno  otáčí, nastavuje funkce  otáčky nově  zadané. Funkce má  trvalou platnost buď  do zastavení   vřetena funkcemi </a:t>
            </a:r>
            <a:r>
              <a:rPr lang="cs-CZ" altLang="cs-CZ" sz="2400" b="1" smtClean="0"/>
              <a:t>M0</a:t>
            </a:r>
            <a:r>
              <a:rPr lang="cs-CZ" altLang="cs-CZ" sz="2400" smtClean="0"/>
              <a:t>, </a:t>
            </a:r>
            <a:r>
              <a:rPr lang="cs-CZ" altLang="cs-CZ" sz="2400" b="1" smtClean="0"/>
              <a:t>M1</a:t>
            </a:r>
            <a:r>
              <a:rPr lang="cs-CZ" altLang="cs-CZ" sz="2400" smtClean="0"/>
              <a:t>, </a:t>
            </a:r>
            <a:r>
              <a:rPr lang="cs-CZ" altLang="cs-CZ" sz="2400" b="1" smtClean="0"/>
              <a:t>M5</a:t>
            </a:r>
            <a:r>
              <a:rPr lang="cs-CZ" altLang="cs-CZ" sz="2400" smtClean="0"/>
              <a:t>, </a:t>
            </a:r>
            <a:r>
              <a:rPr lang="cs-CZ" altLang="cs-CZ" sz="2400" b="1" smtClean="0"/>
              <a:t>M6</a:t>
            </a:r>
            <a:r>
              <a:rPr lang="cs-CZ" altLang="cs-CZ" sz="2400" smtClean="0"/>
              <a:t>, nebo do ukončení programu.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400" smtClean="0"/>
              <a:t>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10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POMOCNÉ FUNKCE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3200" smtClean="0">
                <a:solidFill>
                  <a:srgbClr val="0000CC"/>
                </a:solidFill>
              </a:rPr>
              <a:t>M5</a:t>
            </a:r>
            <a:r>
              <a:rPr lang="cs-CZ" altLang="cs-CZ" sz="3200" smtClean="0"/>
              <a:t> </a:t>
            </a:r>
            <a:r>
              <a:rPr lang="cs-CZ" altLang="cs-CZ" sz="2800" smtClean="0"/>
              <a:t>Zastavení vřetene</a:t>
            </a:r>
            <a:r>
              <a:rPr lang="cs-CZ" altLang="cs-CZ" sz="3900" smtClean="0"/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altLang="cs-CZ" sz="39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500" smtClean="0"/>
              <a:t>	Funkce </a:t>
            </a:r>
            <a:r>
              <a:rPr lang="cs-CZ" altLang="cs-CZ" sz="2500" b="1" smtClean="0"/>
              <a:t>M5  </a:t>
            </a:r>
            <a:r>
              <a:rPr lang="cs-CZ" altLang="cs-CZ" sz="2500" smtClean="0"/>
              <a:t>zastaví otáčení vřetene.  Běh programu pokračuje  po   dosažení nulových otáček.  Funkce se používá pokud má  být v části   programu vřeteno v klidu (např.  pro měření sondou), nebo pokud je   třeba  provést  reversaci  otáček.  Použití  na  konci programu je   zbytečné, protože zastavení vřetene je zde automatické.</a:t>
            </a:r>
            <a:endParaRPr lang="cs-CZ" altLang="cs-CZ" sz="32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altLang="cs-CZ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POMOCNÉ FUNKCE</a:t>
            </a:r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0000CC"/>
                </a:solidFill>
              </a:rPr>
              <a:t>M6</a:t>
            </a:r>
            <a:r>
              <a:rPr lang="cs-CZ" sz="2800" dirty="0" smtClean="0"/>
              <a:t> Výměna nástroje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100" dirty="0" smtClean="0"/>
              <a:t>Funkce M6 se používá pro výměnu nástroje za další nástroj označený adresou T.</a:t>
            </a: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100" dirty="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100" dirty="0" smtClean="0"/>
              <a:t>Chování funkce </a:t>
            </a:r>
            <a:r>
              <a:rPr lang="cs-CZ" sz="2100" b="1" dirty="0" smtClean="0"/>
              <a:t>M6</a:t>
            </a:r>
            <a:r>
              <a:rPr lang="cs-CZ" sz="2100" dirty="0" smtClean="0"/>
              <a:t> je rozdílné podle způsobu výměny nástroje. Výměna nástrojů může být buď  ruční s použitím rychloupínací hlavy nebo automatická pomocí otočné revolverové hlavy.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100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POMOCNÉ FUNKCE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3200" smtClean="0">
                <a:solidFill>
                  <a:srgbClr val="0000CC"/>
                </a:solidFill>
              </a:rPr>
              <a:t>M30</a:t>
            </a:r>
            <a:r>
              <a:rPr lang="cs-CZ" altLang="cs-CZ" sz="2800" smtClean="0"/>
              <a:t> Konec informace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8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Funkce  </a:t>
            </a:r>
            <a:r>
              <a:rPr lang="cs-CZ" altLang="cs-CZ" sz="2100" b="1" smtClean="0"/>
              <a:t>M30 </a:t>
            </a:r>
            <a:r>
              <a:rPr lang="cs-CZ" altLang="cs-CZ" sz="2100" smtClean="0"/>
              <a:t>ukončuje  hlavní program  a vrací  řídící systém na začátek programu. Otáčení vřetene se zastavuje.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Funkce  </a:t>
            </a:r>
            <a:r>
              <a:rPr lang="cs-CZ" altLang="cs-CZ" sz="2100" b="1" smtClean="0"/>
              <a:t>M30  </a:t>
            </a:r>
            <a:r>
              <a:rPr lang="cs-CZ" altLang="cs-CZ" sz="2100" smtClean="0"/>
              <a:t>musí  být  povinně  použita  na  ukončení hlavního   programu  ve  všech  programech,  kde  jsou  za  hlavním programem   zapsány podprogramy. Funkcí </a:t>
            </a:r>
            <a:r>
              <a:rPr lang="cs-CZ" altLang="cs-CZ" sz="2100" b="1" smtClean="0"/>
              <a:t>M30  </a:t>
            </a:r>
            <a:r>
              <a:rPr lang="cs-CZ" altLang="cs-CZ" sz="2100" smtClean="0"/>
              <a:t>se oddělí konec hlavního programu od  začátku dále  zapsaných podprogramů. V jiných  případech není   užití funkce </a:t>
            </a:r>
            <a:r>
              <a:rPr lang="cs-CZ" altLang="cs-CZ" sz="2100" b="1" smtClean="0"/>
              <a:t>M30 </a:t>
            </a:r>
            <a:r>
              <a:rPr lang="cs-CZ" altLang="cs-CZ" sz="2100" smtClean="0"/>
              <a:t>povinné.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PŘÍPRAVNÉ FUNKCE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1827213"/>
            <a:ext cx="7313612" cy="47704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3200" smtClean="0">
                <a:solidFill>
                  <a:srgbClr val="0000CC"/>
                </a:solidFill>
              </a:rPr>
              <a:t>G00</a:t>
            </a:r>
            <a:r>
              <a:rPr lang="cs-CZ" altLang="cs-CZ" sz="2800" smtClean="0"/>
              <a:t> Rychlé polohování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8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Funkce </a:t>
            </a:r>
            <a:r>
              <a:rPr lang="cs-CZ" altLang="cs-CZ" sz="2100" b="1" smtClean="0"/>
              <a:t>G0 </a:t>
            </a:r>
            <a:r>
              <a:rPr lang="cs-CZ" altLang="cs-CZ" sz="2100" smtClean="0"/>
              <a:t>se používá pro rychlé přestavení nástroje mimo záběr. Funkce </a:t>
            </a:r>
            <a:r>
              <a:rPr lang="cs-CZ" altLang="cs-CZ" sz="2100" b="1" smtClean="0"/>
              <a:t>G0 </a:t>
            </a:r>
            <a:r>
              <a:rPr lang="cs-CZ" altLang="cs-CZ" sz="2100" smtClean="0"/>
              <a:t>vykonává pohyb </a:t>
            </a:r>
            <a:r>
              <a:rPr lang="cs-CZ" altLang="cs-CZ" sz="2100" u="sng" smtClean="0"/>
              <a:t>po přímce</a:t>
            </a:r>
            <a:r>
              <a:rPr lang="cs-CZ" altLang="cs-CZ" sz="2100" smtClean="0"/>
              <a:t> maximální rychlostí stroje  Pohyb může být v jedné ose nebo současně ve třech osách. </a:t>
            </a:r>
          </a:p>
          <a:p>
            <a:pPr eaLnBrk="1" hangingPunct="1">
              <a:lnSpc>
                <a:spcPct val="90000"/>
              </a:lnSpc>
            </a:pPr>
            <a:endParaRPr lang="cs-CZ" altLang="cs-CZ" sz="21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N10	 G00	X10	Y20	Z30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PŘÍPRAVNÉ FUNKCE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1827213"/>
            <a:ext cx="7313612" cy="47704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3200" smtClean="0">
                <a:solidFill>
                  <a:srgbClr val="0000CC"/>
                </a:solidFill>
              </a:rPr>
              <a:t>G01</a:t>
            </a:r>
            <a:r>
              <a:rPr lang="cs-CZ" altLang="cs-CZ" sz="2800" smtClean="0"/>
              <a:t> Lineární interpolace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8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Funkce </a:t>
            </a:r>
            <a:r>
              <a:rPr lang="cs-CZ" altLang="cs-CZ" sz="2100" b="1" smtClean="0"/>
              <a:t>G1 </a:t>
            </a:r>
            <a:r>
              <a:rPr lang="cs-CZ" altLang="cs-CZ" sz="2100" smtClean="0"/>
              <a:t>je základní pohybová funkce určená pro obrábění. Pohyb nástroje se vykonává opět po přímce jako u funkce </a:t>
            </a:r>
            <a:r>
              <a:rPr lang="cs-CZ" altLang="cs-CZ" sz="2100" b="1" smtClean="0"/>
              <a:t>G0</a:t>
            </a:r>
            <a:r>
              <a:rPr lang="cs-CZ" altLang="cs-CZ" sz="2100" smtClean="0"/>
              <a:t>, ale rychlost pohybu je volitelná a zadává se adresou </a:t>
            </a:r>
            <a:r>
              <a:rPr lang="cs-CZ" altLang="cs-CZ" sz="2100" b="1" smtClean="0"/>
              <a:t>F </a:t>
            </a:r>
            <a:r>
              <a:rPr lang="cs-CZ" altLang="cs-CZ" sz="2100" smtClean="0"/>
              <a:t>- posuv. Pohyb se opět může uskutečnit současně ve třech osách.</a:t>
            </a:r>
          </a:p>
          <a:p>
            <a:pPr eaLnBrk="1" hangingPunct="1">
              <a:lnSpc>
                <a:spcPct val="90000"/>
              </a:lnSpc>
            </a:pPr>
            <a:endParaRPr lang="cs-CZ" altLang="cs-CZ" sz="21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N10	  G01	X10	Y20	Z30	F100	S500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PŘÍPRAVNÉ FUNKCE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1827213"/>
            <a:ext cx="7594600" cy="45545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3200" smtClean="0">
                <a:solidFill>
                  <a:srgbClr val="0000CC"/>
                </a:solidFill>
              </a:rPr>
              <a:t>G2</a:t>
            </a:r>
            <a:r>
              <a:rPr lang="cs-CZ" altLang="cs-CZ" sz="2800" smtClean="0"/>
              <a:t> Kruhová interpolace ve směru hodinových ručiček CW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3200" smtClean="0">
                <a:solidFill>
                  <a:srgbClr val="0000CC"/>
                </a:solidFill>
              </a:rPr>
              <a:t>G3</a:t>
            </a:r>
            <a:r>
              <a:rPr lang="cs-CZ" altLang="cs-CZ" sz="2800" smtClean="0"/>
              <a:t> Kruhová interpolace proti směru hodinových ručiček CCW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800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100" smtClean="0"/>
              <a:t>Funkce</a:t>
            </a:r>
            <a:r>
              <a:rPr lang="cs-CZ" altLang="cs-CZ" sz="2100" b="1" smtClean="0"/>
              <a:t> G2</a:t>
            </a:r>
            <a:r>
              <a:rPr lang="cs-CZ" altLang="cs-CZ" sz="2100" smtClean="0"/>
              <a:t> a</a:t>
            </a:r>
            <a:r>
              <a:rPr lang="cs-CZ" altLang="cs-CZ" sz="2100" b="1" smtClean="0"/>
              <a:t> G3</a:t>
            </a:r>
            <a:r>
              <a:rPr lang="cs-CZ" altLang="cs-CZ" sz="2100" smtClean="0"/>
              <a:t> vykonávají současný pohyb ve dvou osách tak, že výsledná dráha pohybu leží na kružnici. Nejčastěji se používá kruhová interpolace mezi osami</a:t>
            </a:r>
            <a:r>
              <a:rPr lang="cs-CZ" altLang="cs-CZ" sz="2100" b="1" smtClean="0"/>
              <a:t> X</a:t>
            </a:r>
            <a:r>
              <a:rPr lang="cs-CZ" altLang="cs-CZ" sz="2100" smtClean="0"/>
              <a:t> a</a:t>
            </a:r>
            <a:r>
              <a:rPr lang="cs-CZ" altLang="cs-CZ" sz="2100" b="1" smtClean="0"/>
              <a:t> Y</a:t>
            </a:r>
            <a:r>
              <a:rPr lang="cs-CZ" altLang="cs-CZ" sz="2100" smtClean="0"/>
              <a:t>, možná je i kombinace</a:t>
            </a:r>
            <a:r>
              <a:rPr lang="cs-CZ" altLang="cs-CZ" sz="2100" b="1" smtClean="0"/>
              <a:t> XZ YZ. </a:t>
            </a:r>
            <a:endParaRPr lang="cs-CZ" altLang="cs-CZ" sz="21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482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 sz="29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5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¡"/>
              <a:defRPr sz="22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19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8200E721-045D-4B85-84F2-297A9B13F86E}" type="slidenum">
              <a:rPr lang="cs-CZ" altLang="cs-CZ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cs-CZ" altLang="cs-CZ" sz="1200" smtClean="0">
              <a:solidFill>
                <a:srgbClr val="898989"/>
              </a:solidFill>
            </a:endParaRPr>
          </a:p>
        </p:txBody>
      </p:sp>
      <p:pic>
        <p:nvPicPr>
          <p:cNvPr id="3482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4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 sz="29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5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¡"/>
              <a:defRPr sz="22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19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3200" b="1">
                <a:solidFill>
                  <a:srgbClr val="000000"/>
                </a:solidFill>
                <a:latin typeface="Calibri" pitchFamily="34" charset="0"/>
              </a:rPr>
              <a:t>Souhrn učiva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619250" y="2784475"/>
            <a:ext cx="6769100" cy="25542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prstClr val="black"/>
                </a:solidFill>
              </a:rPr>
              <a:t>Otázky pro opakování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K emu slouží funkce  </a:t>
            </a:r>
            <a:r>
              <a:rPr lang="cs-CZ" sz="2000" b="1" dirty="0">
                <a:solidFill>
                  <a:prstClr val="black"/>
                </a:solidFill>
              </a:rPr>
              <a:t>M3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Kam směřuje osa </a:t>
            </a:r>
            <a:r>
              <a:rPr lang="cs-CZ" sz="2000" b="1" dirty="0">
                <a:solidFill>
                  <a:prstClr val="black"/>
                </a:solidFill>
              </a:rPr>
              <a:t>Z</a:t>
            </a:r>
            <a:r>
              <a:rPr lang="cs-CZ" sz="2000" dirty="0">
                <a:solidFill>
                  <a:prstClr val="black"/>
                </a:solidFill>
              </a:rPr>
              <a:t> na frézce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K čemu slouží tabulka nástrojů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solidFill>
                  <a:prstClr val="black"/>
                </a:solidFill>
              </a:rPr>
              <a:t>Jakou hodnotu </a:t>
            </a:r>
            <a:r>
              <a:rPr lang="cs-CZ" sz="2000" b="1" dirty="0">
                <a:solidFill>
                  <a:prstClr val="black"/>
                </a:solidFill>
              </a:rPr>
              <a:t>F</a:t>
            </a:r>
            <a:r>
              <a:rPr lang="cs-CZ" sz="2000" dirty="0">
                <a:solidFill>
                  <a:prstClr val="black"/>
                </a:solidFill>
              </a:rPr>
              <a:t> zadáváme u </a:t>
            </a:r>
            <a:r>
              <a:rPr lang="cs-CZ" sz="2000" b="1" dirty="0">
                <a:solidFill>
                  <a:prstClr val="black"/>
                </a:solidFill>
              </a:rPr>
              <a:t>G00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3584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 sz="29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5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¡"/>
              <a:defRPr sz="22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19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CECDE9F-7C03-40D0-9E34-31C99EBF7DB7}" type="slidenum">
              <a:rPr lang="cs-CZ" altLang="cs-CZ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cs-CZ" altLang="cs-CZ" sz="1200" smtClean="0">
              <a:solidFill>
                <a:srgbClr val="898989"/>
              </a:solidFill>
            </a:endParaRPr>
          </a:p>
        </p:txBody>
      </p:sp>
      <p:pic>
        <p:nvPicPr>
          <p:cNvPr id="358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8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 sz="29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5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¡"/>
              <a:defRPr sz="22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19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3200" b="1">
                <a:solidFill>
                  <a:srgbClr val="000000"/>
                </a:solidFill>
                <a:latin typeface="Calibri" pitchFamily="34" charset="0"/>
              </a:rPr>
              <a:t>Použité zdroje</a:t>
            </a:r>
          </a:p>
        </p:txBody>
      </p:sp>
      <p:sp>
        <p:nvSpPr>
          <p:cNvPr id="35849" name="TextovéPole 2"/>
          <p:cNvSpPr txBox="1">
            <a:spLocks noChangeArrowheads="1"/>
          </p:cNvSpPr>
          <p:nvPr/>
        </p:nvSpPr>
        <p:spPr bwMode="auto">
          <a:xfrm>
            <a:off x="2220913" y="2714625"/>
            <a:ext cx="5087937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 sz="29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25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2"/>
              </a:buClr>
              <a:buSzPct val="65000"/>
              <a:buFont typeface="Wingdings" pitchFamily="2" charset="2"/>
              <a:buChar char="¡"/>
              <a:defRPr sz="22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  <a:defRPr sz="19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¡"/>
              <a:defRPr sz="19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 b="1">
                <a:solidFill>
                  <a:srgbClr val="000000"/>
                </a:solidFill>
                <a:latin typeface="Calibri" pitchFamily="34" charset="0"/>
              </a:rPr>
              <a:t>Manuál k obsluze řídícého systému Mikroprog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MIKROPROG verse 3 (Windows)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Obrázky – program MIKROPROG S/F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atmění">
  <a:themeElements>
    <a:clrScheme name="Zatmění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Zatmění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eaVert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eaVert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Zatmění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1884</TotalTime>
  <Words>572</Words>
  <Application>Microsoft Office PowerPoint</Application>
  <PresentationFormat>Předvádění na obrazovce (4:3)</PresentationFormat>
  <Paragraphs>142</Paragraphs>
  <Slides>21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9" baseType="lpstr">
      <vt:lpstr>Verdana</vt:lpstr>
      <vt:lpstr>Arial</vt:lpstr>
      <vt:lpstr>Wingdings</vt:lpstr>
      <vt:lpstr>Calibri</vt:lpstr>
      <vt:lpstr>Times New Roman</vt:lpstr>
      <vt:lpstr>Book Antiqua</vt:lpstr>
      <vt:lpstr>Zatmění</vt:lpstr>
      <vt:lpstr>Motiv systému Office</vt:lpstr>
      <vt:lpstr>STŘEDNÍ ŠKOLA STAVEBNÍ A TECHNICKÁ Ústí nad Labem, Čelakovského 5, příspěvková organizace Páteřní škola Ústeckého kraje</vt:lpstr>
      <vt:lpstr>2. FRÉZKA</vt:lpstr>
      <vt:lpstr>MIKROPROG – F   /frézování/</vt:lpstr>
      <vt:lpstr>SOUŘADNÝ SYSTÉM </vt:lpstr>
      <vt:lpstr>SOUŘADNÝ SYSTÉM SOUSTRUHU </vt:lpstr>
      <vt:lpstr>SOUŘADNÝ SYSTÉM SOUSTRUHU </vt:lpstr>
      <vt:lpstr>Tabulka nástrojů</vt:lpstr>
      <vt:lpstr>KOREKCE NÁSTROJE</vt:lpstr>
      <vt:lpstr>KOREKCE - nástroje</vt:lpstr>
      <vt:lpstr>PŘÍPRAVNÉ A POMOCNÉ FUNKCE</vt:lpstr>
      <vt:lpstr>POMOCNÉ FUNKCE</vt:lpstr>
      <vt:lpstr>POMOCNÉ FUNKCE</vt:lpstr>
      <vt:lpstr>POMOCNÉ FUNKCE</vt:lpstr>
      <vt:lpstr>POMOCNÉ FUNKCE</vt:lpstr>
      <vt:lpstr>POMOCNÉ FUNKCE</vt:lpstr>
      <vt:lpstr>POMOCNÉ FUNKCE</vt:lpstr>
      <vt:lpstr>PŘÍPRAVNÉ FUNKCE</vt:lpstr>
      <vt:lpstr>PŘÍPRAVNÉ FUNKCE</vt:lpstr>
      <vt:lpstr>PŘÍPRAVNÉ FUNKCE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Řídící systém CNC</dc:title>
  <dc:creator>PEPÍNO</dc:creator>
  <cp:lastModifiedBy>administrator</cp:lastModifiedBy>
  <cp:revision>73</cp:revision>
  <dcterms:created xsi:type="dcterms:W3CDTF">2006-03-01T21:42:04Z</dcterms:created>
  <dcterms:modified xsi:type="dcterms:W3CDTF">2013-09-11T18:26:29Z</dcterms:modified>
</cp:coreProperties>
</file>