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  <p:sldMasterId id="2147483768" r:id="rId3"/>
  </p:sldMasterIdLst>
  <p:notesMasterIdLst>
    <p:notesMasterId r:id="rId23"/>
  </p:notesMasterIdLst>
  <p:sldIdLst>
    <p:sldId id="274" r:id="rId4"/>
    <p:sldId id="275" r:id="rId5"/>
    <p:sldId id="256" r:id="rId6"/>
    <p:sldId id="258" r:id="rId7"/>
    <p:sldId id="259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3" r:id="rId19"/>
    <p:sldId id="271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ADA0F-B569-4F65-8039-057B1CC03F0D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72F0DA-0759-4D55-9338-F44A341AF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4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72F0DA-0759-4D55-9338-F44A341AF25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383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498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758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963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920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736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357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228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369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91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935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0002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9539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2294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434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237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0419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2727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6552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2295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7095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775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9542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663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1203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5109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929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3022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8127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9901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4913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55033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85188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982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6EB7D-BD21-458A-915C-4AB209D58181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908258-8E0E-44BB-9F82-A6EA5E1D9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93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206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00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59603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39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Výuka kreslení strojních součástí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Strojnické tabulky, pero,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hřídel, tolerance, Vari CAD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Technická dokumentace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Šindelář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dataprojektor, manuál programu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CAD programem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2,3. ročník, žáci 16– 19 let, Mechanik seřizovač, Obráběč kovů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1114004"/>
            <a:ext cx="7560840" cy="43088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200" b="1" dirty="0" smtClean="0">
                <a:solidFill>
                  <a:prstClr val="black"/>
                </a:solidFill>
              </a:rPr>
              <a:t>Úvod do CAD systému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VY_32_INOVACE_39_788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298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solidFill>
                  <a:srgbClr val="1F497D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ÚVOD </a:t>
            </a:r>
          </a:p>
          <a:p>
            <a:r>
              <a:rPr lang="cs-CZ" sz="7200" dirty="0" smtClean="0">
                <a:solidFill>
                  <a:srgbClr val="1F497D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do</a:t>
            </a:r>
            <a:r>
              <a:rPr lang="cs-CZ" sz="7200" dirty="0">
                <a:solidFill>
                  <a:srgbClr val="1F497D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rgbClr val="1F497D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r>
              <a:rPr lang="cs-CZ" sz="7200" dirty="0" smtClean="0">
                <a:solidFill>
                  <a:srgbClr val="1F497D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CAD systému</a:t>
            </a:r>
            <a:r>
              <a:rPr lang="cs-CZ" sz="7200" dirty="0">
                <a:solidFill>
                  <a:srgbClr val="1F497D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rgbClr val="1F497D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endParaRPr lang="cs-CZ" sz="7200" dirty="0">
              <a:solidFill>
                <a:srgbClr val="1F497D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24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VariCAD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www.varicad.cz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63" y="2852936"/>
            <a:ext cx="7757769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334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Co </a:t>
            </a:r>
            <a:r>
              <a:rPr lang="cs-CZ" b="1" dirty="0" err="1" smtClean="0"/>
              <a:t>VariCAD</a:t>
            </a:r>
            <a:r>
              <a:rPr lang="cs-CZ" b="1" dirty="0" smtClean="0"/>
              <a:t> umí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400" dirty="0" smtClean="0"/>
              <a:t>Systém </a:t>
            </a:r>
            <a:r>
              <a:rPr lang="cs-CZ" sz="4400" dirty="0" err="1" smtClean="0"/>
              <a:t>VariCAD</a:t>
            </a:r>
            <a:r>
              <a:rPr lang="cs-CZ" sz="4400" dirty="0" smtClean="0"/>
              <a:t> je vyvíjen pro strojírenství a svými funkcemi pokrývá základní požadavky konstruktérů. </a:t>
            </a:r>
          </a:p>
          <a:p>
            <a:pPr marL="0" indent="0">
              <a:buNone/>
            </a:pPr>
            <a:r>
              <a:rPr lang="cs-CZ" dirty="0" smtClean="0"/>
              <a:t>Obsahuje tyto moduly:</a:t>
            </a:r>
          </a:p>
          <a:p>
            <a:r>
              <a:rPr lang="cs-CZ" dirty="0" smtClean="0"/>
              <a:t>3D objemové modelování </a:t>
            </a:r>
          </a:p>
          <a:p>
            <a:r>
              <a:rPr lang="cs-CZ" dirty="0" smtClean="0"/>
              <a:t>2D kreslení </a:t>
            </a:r>
          </a:p>
          <a:p>
            <a:r>
              <a:rPr lang="cs-CZ" dirty="0" smtClean="0"/>
              <a:t>Knihovny strojních součástí </a:t>
            </a:r>
          </a:p>
          <a:p>
            <a:r>
              <a:rPr lang="cs-CZ" dirty="0" smtClean="0"/>
              <a:t>Knihovny 2D symbolů </a:t>
            </a:r>
          </a:p>
          <a:p>
            <a:r>
              <a:rPr lang="cs-CZ" dirty="0" smtClean="0"/>
              <a:t>Archiv, kusovníky, automatické vyplňování razítek </a:t>
            </a:r>
          </a:p>
          <a:p>
            <a:r>
              <a:rPr lang="cs-CZ" dirty="0" smtClean="0"/>
              <a:t>Výpočty strojních součástí </a:t>
            </a:r>
          </a:p>
          <a:p>
            <a:r>
              <a:rPr lang="cs-CZ" dirty="0" smtClean="0"/>
              <a:t>Rozviny plechových dílů </a:t>
            </a:r>
          </a:p>
          <a:p>
            <a:r>
              <a:rPr lang="cs-CZ" dirty="0" smtClean="0"/>
              <a:t>Kontrola kolizí </a:t>
            </a:r>
          </a:p>
          <a:p>
            <a:r>
              <a:rPr lang="cs-CZ" dirty="0" smtClean="0"/>
              <a:t>Parametry a geometrické vazby </a:t>
            </a:r>
          </a:p>
          <a:p>
            <a:r>
              <a:rPr lang="cs-CZ" dirty="0" smtClean="0"/>
              <a:t>Skořepiny </a:t>
            </a:r>
          </a:p>
          <a:p>
            <a:r>
              <a:rPr lang="cs-CZ" dirty="0" smtClean="0"/>
              <a:t>Potrubí </a:t>
            </a:r>
          </a:p>
          <a:p>
            <a:r>
              <a:rPr lang="cs-CZ" dirty="0" smtClean="0"/>
              <a:t>Nástroje pro konverzi dat mezi dalšími CAD systémy </a:t>
            </a:r>
          </a:p>
          <a:p>
            <a:r>
              <a:rPr lang="cs-CZ" dirty="0" smtClean="0"/>
              <a:t>3D závity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4864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pl-PL" b="1" dirty="0" smtClean="0"/>
              <a:t/>
            </a:r>
            <a:br>
              <a:rPr lang="pl-PL" b="1" dirty="0" smtClean="0"/>
            </a:br>
            <a:r>
              <a:rPr lang="pl-PL" b="1" dirty="0" smtClean="0"/>
              <a:t>Standardní soubory a dokumenty VariCADu</a:t>
            </a:r>
            <a:br>
              <a:rPr lang="pl-PL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2D dokumenty, 3D modely a další data vytvářená uživatelem jsou ukládána do následujících souborů:</a:t>
            </a:r>
          </a:p>
          <a:p>
            <a:r>
              <a:rPr lang="cs-CZ" dirty="0" smtClean="0"/>
              <a:t>*.</a:t>
            </a:r>
            <a:r>
              <a:rPr lang="cs-CZ" b="1" dirty="0" err="1" smtClean="0"/>
              <a:t>dwb</a:t>
            </a:r>
            <a:r>
              <a:rPr lang="cs-CZ" dirty="0" smtClean="0"/>
              <a:t> - dokumenty, obsahující data 2D dokumentů, 3D modelů a sestav </a:t>
            </a:r>
          </a:p>
          <a:p>
            <a:r>
              <a:rPr lang="cs-CZ" dirty="0" smtClean="0"/>
              <a:t>*.</a:t>
            </a:r>
            <a:r>
              <a:rPr lang="cs-CZ" b="1" dirty="0" err="1" smtClean="0"/>
              <a:t>bkb</a:t>
            </a:r>
            <a:r>
              <a:rPr lang="cs-CZ" dirty="0" smtClean="0"/>
              <a:t> - soubory bloků 2D dokumentu </a:t>
            </a:r>
          </a:p>
          <a:p>
            <a:r>
              <a:rPr lang="cs-CZ" dirty="0" smtClean="0"/>
              <a:t>*.</a:t>
            </a:r>
            <a:r>
              <a:rPr lang="cs-CZ" b="1" dirty="0" err="1" smtClean="0"/>
              <a:t>sym</a:t>
            </a:r>
            <a:r>
              <a:rPr lang="cs-CZ" dirty="0" smtClean="0"/>
              <a:t> - soubory symbolů 2D dokumentu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128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Vzhled </a:t>
            </a:r>
            <a:r>
              <a:rPr lang="cs-CZ" b="1" dirty="0" err="1" smtClean="0"/>
              <a:t>VariCADu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556792"/>
            <a:ext cx="8508023" cy="4752528"/>
          </a:xfrm>
        </p:spPr>
      </p:pic>
    </p:spTree>
    <p:extLst>
      <p:ext uri="{BB962C8B-B14F-4D97-AF65-F5344CB8AC3E}">
        <p14:creationId xmlns:p14="http://schemas.microsoft.com/office/powerpoint/2010/main" val="45977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Vzhled </a:t>
            </a:r>
            <a:r>
              <a:rPr lang="cs-CZ" b="1" dirty="0" err="1" smtClean="0"/>
              <a:t>VariCADu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dirty="0" smtClean="0"/>
              <a:t>Okno VariCADu je rozděleno na tři části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Horní část obsahuje roletové menu.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Střední a největší část slouží pro 2D kreslení a 3D modelování.</a:t>
            </a:r>
            <a:r>
              <a:rPr lang="cs-CZ" dirty="0" smtClean="0"/>
              <a:t> </a:t>
            </a:r>
            <a:r>
              <a:rPr lang="cs-CZ" i="1" dirty="0" smtClean="0"/>
              <a:t>Okolo této střední části lze zakotvit </a:t>
            </a:r>
            <a:r>
              <a:rPr lang="cs-CZ" i="1" dirty="0" err="1" smtClean="0"/>
              <a:t>toolbary</a:t>
            </a:r>
            <a:r>
              <a:rPr lang="cs-CZ" i="1" dirty="0" smtClean="0"/>
              <a:t> s ikonami funkcí. Tyto </a:t>
            </a:r>
            <a:r>
              <a:rPr lang="cs-CZ" i="1" dirty="0" err="1" smtClean="0"/>
              <a:t>toolbary</a:t>
            </a:r>
            <a:r>
              <a:rPr lang="cs-CZ" i="1" dirty="0" smtClean="0"/>
              <a:t> mohou být také uvnitř okna jako plovoucí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Dolní část tvoří stavový řádek.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12074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Vzhled </a:t>
            </a:r>
            <a:r>
              <a:rPr lang="cs-CZ" b="1" dirty="0" err="1" smtClean="0"/>
              <a:t>VariCADu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309" y="1556790"/>
            <a:ext cx="8636936" cy="4824538"/>
          </a:xfrm>
          <a:ln>
            <a:noFill/>
          </a:ln>
        </p:spPr>
      </p:pic>
      <p:sp>
        <p:nvSpPr>
          <p:cNvPr id="3" name="Šipka dolů 2"/>
          <p:cNvSpPr/>
          <p:nvPr/>
        </p:nvSpPr>
        <p:spPr>
          <a:xfrm rot="8633394">
            <a:off x="3085564" y="160561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 rot="16200000">
            <a:off x="6003257" y="2461794"/>
            <a:ext cx="121858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827153" y="2566626"/>
            <a:ext cx="23676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roletové menu</a:t>
            </a:r>
            <a:endParaRPr lang="cs-CZ" sz="2800" dirty="0"/>
          </a:p>
        </p:txBody>
      </p:sp>
      <p:sp>
        <p:nvSpPr>
          <p:cNvPr id="7" name="Šipka doprava 6"/>
          <p:cNvSpPr/>
          <p:nvPr/>
        </p:nvSpPr>
        <p:spPr>
          <a:xfrm rot="20625933">
            <a:off x="6970745" y="2877455"/>
            <a:ext cx="181902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871527">
            <a:off x="6221838" y="3843453"/>
            <a:ext cx="484632" cy="20792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05249" y="3031078"/>
            <a:ext cx="14491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toolbary</a:t>
            </a:r>
            <a:endParaRPr lang="cs-CZ" sz="2800" b="1" dirty="0"/>
          </a:p>
        </p:txBody>
      </p:sp>
      <p:sp>
        <p:nvSpPr>
          <p:cNvPr id="12" name="Čtyřstranná šipka 11"/>
          <p:cNvSpPr/>
          <p:nvPr/>
        </p:nvSpPr>
        <p:spPr>
          <a:xfrm>
            <a:off x="2719804" y="3815908"/>
            <a:ext cx="1216152" cy="1216152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4149080"/>
            <a:ext cx="2296591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reslící plocha</a:t>
            </a:r>
            <a:endParaRPr lang="cs-CZ" sz="2800" b="1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64" y="2398761"/>
            <a:ext cx="6117245" cy="300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9070"/>
            <a:ext cx="2746008" cy="640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4241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7" grpId="0" animBg="1"/>
      <p:bldP spid="8" grpId="0" animBg="1"/>
      <p:bldP spid="9" grpId="0"/>
      <p:bldP spid="12" grpId="0" animBg="1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2D/3D pracovní oblast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VariCADu</a:t>
            </a:r>
            <a:r>
              <a:rPr lang="cs-CZ" dirty="0" smtClean="0"/>
              <a:t> pracuje s 2D položkami nebo 3D tělesy v jednom "rozděleném" dokumentu. Mezi 2D částí a 3D částí je možné se kdykoliv přepnout. Každá část má své vlastní prostředí ikon a roletového menu.</a:t>
            </a:r>
          </a:p>
          <a:p>
            <a:r>
              <a:rPr lang="cs-CZ" dirty="0" smtClean="0"/>
              <a:t>ALT + 2    2D</a:t>
            </a:r>
          </a:p>
          <a:p>
            <a:r>
              <a:rPr lang="cs-CZ" dirty="0" smtClean="0"/>
              <a:t>ALT + 3    3D   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49080"/>
            <a:ext cx="1792287" cy="83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5838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Stavový 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Levá část stavového řádku slouží jako rozšířená nápověda k ikonám a při vyvolání příkazu jako dialogový text. </a:t>
            </a:r>
            <a:r>
              <a:rPr lang="cs-CZ" b="1" dirty="0" smtClean="0"/>
              <a:t>Je nutné tyto informace číst !!!!</a:t>
            </a:r>
          </a:p>
          <a:p>
            <a:pPr marL="0" indent="0">
              <a:buNone/>
            </a:pPr>
            <a:r>
              <a:rPr lang="cs-CZ" dirty="0" smtClean="0"/>
              <a:t>V pravé části se zobrazují tyto informace:</a:t>
            </a:r>
          </a:p>
          <a:p>
            <a:r>
              <a:rPr lang="cs-CZ" dirty="0" smtClean="0"/>
              <a:t>Step mód </a:t>
            </a:r>
          </a:p>
          <a:p>
            <a:r>
              <a:rPr lang="cs-CZ" dirty="0" err="1" smtClean="0"/>
              <a:t>Ortho</a:t>
            </a:r>
            <a:r>
              <a:rPr lang="cs-CZ" dirty="0" smtClean="0"/>
              <a:t> mód </a:t>
            </a:r>
          </a:p>
          <a:p>
            <a:r>
              <a:rPr lang="cs-CZ" dirty="0" smtClean="0"/>
              <a:t>Jednotky </a:t>
            </a:r>
          </a:p>
          <a:p>
            <a:r>
              <a:rPr lang="cs-CZ" dirty="0" smtClean="0"/>
              <a:t>Sestava/Detail </a:t>
            </a:r>
          </a:p>
          <a:p>
            <a:r>
              <a:rPr lang="cs-CZ" dirty="0" smtClean="0"/>
              <a:t>Poloha kurzoru</a:t>
            </a:r>
            <a:br>
              <a:rPr lang="cs-CZ" dirty="0" smtClean="0"/>
            </a:br>
            <a:endParaRPr lang="cs-CZ" b="1" dirty="0" smtClean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78" y="5858704"/>
            <a:ext cx="3170584" cy="522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877272"/>
            <a:ext cx="3323848" cy="50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5245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Toolbary</a:t>
            </a:r>
            <a:r>
              <a:rPr lang="cs-CZ" b="1" dirty="0" smtClean="0"/>
              <a:t> a ikony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5184576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Toolbary</a:t>
            </a:r>
            <a:r>
              <a:rPr lang="cs-CZ" dirty="0" smtClean="0"/>
              <a:t> je možno rozmístit libovolně po obrazovce jako zakotvené nebo plovoucí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Některé </a:t>
            </a:r>
            <a:r>
              <a:rPr lang="cs-CZ" dirty="0" err="1" smtClean="0"/>
              <a:t>toolbary</a:t>
            </a:r>
            <a:r>
              <a:rPr lang="cs-CZ" dirty="0" smtClean="0"/>
              <a:t> obsahují kromě ikon speciální funkce:</a:t>
            </a:r>
          </a:p>
          <a:p>
            <a:r>
              <a:rPr lang="cs-CZ" dirty="0" err="1" smtClean="0"/>
              <a:t>Toolbar</a:t>
            </a:r>
            <a:r>
              <a:rPr lang="cs-CZ" dirty="0" smtClean="0"/>
              <a:t> pro volání funkcí z klávesnice (obsahuje historii volaných funkcí) </a:t>
            </a:r>
          </a:p>
          <a:p>
            <a:r>
              <a:rPr lang="cs-CZ" dirty="0" err="1" smtClean="0"/>
              <a:t>Toolbar</a:t>
            </a:r>
            <a:r>
              <a:rPr lang="cs-CZ" dirty="0" smtClean="0"/>
              <a:t> pro správu vrstev ve 2D </a:t>
            </a:r>
          </a:p>
          <a:p>
            <a:r>
              <a:rPr lang="cs-CZ" dirty="0" err="1" smtClean="0"/>
              <a:t>Toolbar</a:t>
            </a:r>
            <a:r>
              <a:rPr lang="cs-CZ" dirty="0" smtClean="0"/>
              <a:t> pro přepínání mezi 2D a 3D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92896"/>
            <a:ext cx="2746008" cy="640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678485"/>
            <a:ext cx="58039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251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Tlačítka myši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Standardní nastavení jednotlivých tlačítek myši a jejich význam při práci ve 2D/3D:</a:t>
            </a:r>
          </a:p>
          <a:p>
            <a:r>
              <a:rPr lang="cs-CZ" dirty="0" smtClean="0"/>
              <a:t>Levé tlačítko myši slouží k výběru položek a určení polohy </a:t>
            </a:r>
          </a:p>
          <a:p>
            <a:r>
              <a:rPr lang="cs-CZ" dirty="0" smtClean="0"/>
              <a:t>Střední tlačítko myši vrací krok zpět uvnitř spuštěné funkce </a:t>
            </a:r>
          </a:p>
          <a:p>
            <a:r>
              <a:rPr lang="cs-CZ" dirty="0" smtClean="0"/>
              <a:t>Pravé tlačítko prezentuje klávesu Enter, tedy ukončuje výběry a potvrzuje další krok uvnitř funkce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08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Volání funkcí </a:t>
            </a:r>
            <a:r>
              <a:rPr lang="cs-CZ" b="1" dirty="0" err="1" smtClean="0"/>
              <a:t>VariCADu</a:t>
            </a:r>
            <a:r>
              <a:rPr lang="cs-CZ" b="1" dirty="0" smtClean="0"/>
              <a:t>, příkazy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Čtyři možnosti spouštění funkcí.</a:t>
            </a:r>
          </a:p>
          <a:p>
            <a:r>
              <a:rPr lang="cs-CZ" dirty="0" smtClean="0"/>
              <a:t>Nejefektivnější způsob volání funkcí je kliknutím na odpovídající ikonu. </a:t>
            </a:r>
          </a:p>
          <a:p>
            <a:r>
              <a:rPr lang="cs-CZ" dirty="0" smtClean="0"/>
              <a:t>Takřka všechny funkce lze volat z roletového menu. </a:t>
            </a:r>
          </a:p>
          <a:p>
            <a:r>
              <a:rPr lang="cs-CZ" dirty="0" smtClean="0"/>
              <a:t>Volání funkcí z klávesnice napsaným příkazem do příkazového </a:t>
            </a:r>
            <a:r>
              <a:rPr lang="cs-CZ" dirty="0" err="1" smtClean="0"/>
              <a:t>toolbaru</a:t>
            </a:r>
            <a:r>
              <a:rPr lang="cs-CZ" dirty="0" smtClean="0"/>
              <a:t>. </a:t>
            </a:r>
            <a:r>
              <a:rPr lang="cs-CZ" dirty="0" err="1" smtClean="0"/>
              <a:t>Př</a:t>
            </a:r>
            <a:r>
              <a:rPr lang="cs-CZ" dirty="0" smtClean="0"/>
              <a:t> – </a:t>
            </a:r>
            <a:r>
              <a:rPr lang="cs-CZ" dirty="0" err="1" smtClean="0"/>
              <a:t>kho</a:t>
            </a:r>
            <a:r>
              <a:rPr lang="cs-CZ" dirty="0" smtClean="0"/>
              <a:t> /kóta/</a:t>
            </a:r>
          </a:p>
          <a:p>
            <a:r>
              <a:rPr lang="cs-CZ" dirty="0" smtClean="0"/>
              <a:t>Horké klávesy jsou určeny k volání často používaných funkcí. </a:t>
            </a:r>
            <a:r>
              <a:rPr lang="cs-CZ" dirty="0" err="1" smtClean="0"/>
              <a:t>Př</a:t>
            </a:r>
            <a:r>
              <a:rPr lang="cs-CZ" dirty="0" smtClean="0"/>
              <a:t> – F11 /zapne </a:t>
            </a:r>
            <a:r>
              <a:rPr lang="cs-CZ" dirty="0" err="1" smtClean="0"/>
              <a:t>ortho</a:t>
            </a:r>
            <a:r>
              <a:rPr lang="cs-CZ" dirty="0" smtClean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45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nastavení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23366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ouřadnice</a:t>
            </a:r>
          </a:p>
          <a:p>
            <a:r>
              <a:rPr lang="cs-CZ" dirty="0" smtClean="0"/>
              <a:t>Vrstvy</a:t>
            </a:r>
          </a:p>
          <a:p>
            <a:r>
              <a:rPr lang="cs-CZ" dirty="0" smtClean="0"/>
              <a:t>Kóty</a:t>
            </a:r>
          </a:p>
          <a:p>
            <a:r>
              <a:rPr lang="cs-CZ" dirty="0" smtClean="0"/>
              <a:t>Text</a:t>
            </a:r>
          </a:p>
          <a:p>
            <a:r>
              <a:rPr lang="cs-CZ" dirty="0" smtClean="0"/>
              <a:t>Šipky</a:t>
            </a:r>
          </a:p>
          <a:p>
            <a:r>
              <a:rPr lang="cs-CZ" dirty="0" smtClean="0"/>
              <a:t>Formát</a:t>
            </a:r>
          </a:p>
          <a:p>
            <a:r>
              <a:rPr lang="cs-CZ" dirty="0" smtClean="0"/>
              <a:t>Jednotky</a:t>
            </a:r>
          </a:p>
          <a:p>
            <a:r>
              <a:rPr lang="cs-CZ" dirty="0" smtClean="0"/>
              <a:t>Měřítko</a:t>
            </a:r>
          </a:p>
          <a:p>
            <a:r>
              <a:rPr lang="cs-CZ" dirty="0" smtClean="0"/>
              <a:t>Rámeček</a:t>
            </a:r>
          </a:p>
          <a:p>
            <a:r>
              <a:rPr lang="cs-CZ" dirty="0" smtClean="0"/>
              <a:t>Systému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73798"/>
            <a:ext cx="2736304" cy="5249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4421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Základy kreslení 2D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Vlastnosti 2D položek</a:t>
            </a:r>
          </a:p>
          <a:p>
            <a:pPr marL="0" indent="0">
              <a:buNone/>
            </a:pPr>
            <a:r>
              <a:rPr lang="cs-CZ" dirty="0"/>
              <a:t>Vlastnostmi jsou:</a:t>
            </a:r>
          </a:p>
          <a:p>
            <a:r>
              <a:rPr lang="cs-CZ" dirty="0"/>
              <a:t>Vrstva </a:t>
            </a:r>
          </a:p>
          <a:p>
            <a:r>
              <a:rPr lang="cs-CZ" dirty="0"/>
              <a:t>Barva </a:t>
            </a:r>
          </a:p>
          <a:p>
            <a:r>
              <a:rPr lang="cs-CZ" dirty="0"/>
              <a:t>Styl čáry </a:t>
            </a:r>
          </a:p>
          <a:p>
            <a:r>
              <a:rPr lang="cs-CZ" dirty="0" smtClean="0"/>
              <a:t>Viditelnost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83499"/>
            <a:ext cx="4090074" cy="458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28095"/>
            <a:ext cx="378702" cy="3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86426"/>
            <a:ext cx="382490" cy="3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392" y="4653135"/>
            <a:ext cx="745942" cy="3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5152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Základy kreslení 2D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2D dokument se skládá ze základních položek. Při výběru se chovají jako jedna entita. Položky mohou být integrovány do symbolů a bloků. </a:t>
            </a:r>
            <a:r>
              <a:rPr lang="cs-CZ" dirty="0" err="1"/>
              <a:t>VariCAD</a:t>
            </a:r>
            <a:r>
              <a:rPr lang="cs-CZ" dirty="0"/>
              <a:t> používá tyto základní položky:</a:t>
            </a:r>
          </a:p>
          <a:p>
            <a:r>
              <a:rPr lang="cs-CZ" dirty="0"/>
              <a:t>Bod - používají se hlavně jako pomocné konstrukce </a:t>
            </a:r>
          </a:p>
          <a:p>
            <a:r>
              <a:rPr lang="cs-CZ" dirty="0"/>
              <a:t>Čára - přímky, lomené čáry spojující více bodů, křivky, jako jsou </a:t>
            </a:r>
            <a:r>
              <a:rPr lang="cs-CZ" dirty="0" err="1"/>
              <a:t>spline</a:t>
            </a:r>
            <a:r>
              <a:rPr lang="cs-CZ" dirty="0"/>
              <a:t> a elipsy </a:t>
            </a:r>
          </a:p>
          <a:p>
            <a:r>
              <a:rPr lang="cs-CZ" dirty="0"/>
              <a:t>Oblouk - oblouky a kružnice </a:t>
            </a:r>
          </a:p>
          <a:p>
            <a:r>
              <a:rPr lang="cs-CZ" dirty="0"/>
              <a:t>Šipka - stejná položka jako čára, ale může začínat nebo končit šipkou </a:t>
            </a:r>
          </a:p>
          <a:p>
            <a:r>
              <a:rPr lang="cs-CZ" dirty="0"/>
              <a:t>Šrafy - vyplnění uzavřených oblastí šrafovacím vzorem (složený z čar) </a:t>
            </a:r>
          </a:p>
          <a:p>
            <a:r>
              <a:rPr lang="cs-CZ" dirty="0"/>
              <a:t>Text - řádek textu </a:t>
            </a:r>
          </a:p>
          <a:p>
            <a:r>
              <a:rPr lang="cs-CZ" dirty="0"/>
              <a:t>Symbol - položka složená z čar, oblouků, šipek nebo textů </a:t>
            </a:r>
          </a:p>
          <a:p>
            <a:r>
              <a:rPr lang="cs-CZ" dirty="0"/>
              <a:t>Blok - položka složená z čar, oblouků, šipek nebo textů </a:t>
            </a:r>
          </a:p>
          <a:p>
            <a:r>
              <a:rPr lang="cs-CZ" dirty="0"/>
              <a:t>Kóta - položka složená z čar, oblouků, šipek nebo textů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32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Základy kreslení 2D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Kreslící pomůcky</a:t>
            </a:r>
          </a:p>
          <a:p>
            <a:r>
              <a:rPr lang="cs-CZ" dirty="0"/>
              <a:t>Následující funkce usnadňují 2D kreslení:</a:t>
            </a:r>
          </a:p>
          <a:p>
            <a:r>
              <a:rPr lang="cs-CZ" dirty="0"/>
              <a:t>Pravoúhlá síť bodů </a:t>
            </a:r>
            <a:r>
              <a:rPr lang="cs-CZ" dirty="0" smtClean="0"/>
              <a:t>/ zachycení </a:t>
            </a:r>
            <a:r>
              <a:rPr lang="cs-CZ" b="1" dirty="0" smtClean="0"/>
              <a:t>mezerníkem</a:t>
            </a:r>
            <a:r>
              <a:rPr lang="cs-CZ" dirty="0" smtClean="0"/>
              <a:t> /</a:t>
            </a:r>
            <a:endParaRPr lang="cs-CZ" dirty="0"/>
          </a:p>
          <a:p>
            <a:r>
              <a:rPr lang="cs-CZ" dirty="0"/>
              <a:t>Konstrukční </a:t>
            </a:r>
            <a:r>
              <a:rPr lang="cs-CZ" dirty="0" smtClean="0"/>
              <a:t>čáry / zachycení  </a:t>
            </a:r>
            <a:r>
              <a:rPr lang="cs-CZ" b="1" dirty="0" smtClean="0"/>
              <a:t>klávesou</a:t>
            </a:r>
            <a:r>
              <a:rPr lang="cs-CZ" dirty="0" smtClean="0"/>
              <a:t> </a:t>
            </a:r>
            <a:r>
              <a:rPr lang="cs-CZ" b="1" dirty="0" smtClean="0"/>
              <a:t>C</a:t>
            </a:r>
            <a:r>
              <a:rPr lang="cs-CZ" dirty="0" smtClean="0"/>
              <a:t> / </a:t>
            </a:r>
            <a:endParaRPr lang="cs-CZ" dirty="0"/>
          </a:p>
          <a:p>
            <a:r>
              <a:rPr lang="cs-CZ" dirty="0"/>
              <a:t>Kreslení v pravoúhlém </a:t>
            </a:r>
            <a:r>
              <a:rPr lang="cs-CZ" dirty="0" smtClean="0"/>
              <a:t>módu / </a:t>
            </a:r>
            <a:r>
              <a:rPr lang="cs-CZ" b="1" dirty="0" err="1" smtClean="0"/>
              <a:t>ortho</a:t>
            </a:r>
            <a:r>
              <a:rPr lang="cs-CZ" b="1" dirty="0" smtClean="0"/>
              <a:t> mód </a:t>
            </a:r>
            <a:r>
              <a:rPr lang="cs-CZ" dirty="0" smtClean="0"/>
              <a:t>/ </a:t>
            </a:r>
            <a:endParaRPr lang="cs-CZ" dirty="0"/>
          </a:p>
          <a:p>
            <a:r>
              <a:rPr lang="cs-CZ" dirty="0"/>
              <a:t>Krokový pohyb </a:t>
            </a:r>
            <a:r>
              <a:rPr lang="cs-CZ" dirty="0" smtClean="0"/>
              <a:t>kurzoru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95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Souhrn učiva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205536"/>
            <a:ext cx="7632848" cy="1631216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Otázky pro opakování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Základní využití CAD systémů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Základní položky ve 2D kreslení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Základní nastavení </a:t>
            </a:r>
          </a:p>
        </p:txBody>
      </p:sp>
    </p:spTree>
    <p:extLst>
      <p:ext uri="{BB962C8B-B14F-4D97-AF65-F5344CB8AC3E}">
        <p14:creationId xmlns:p14="http://schemas.microsoft.com/office/powerpoint/2010/main" val="133702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20952" y="2393148"/>
            <a:ext cx="60361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Manuál </a:t>
            </a:r>
            <a:r>
              <a:rPr lang="cs-CZ" sz="2000" dirty="0" err="1" smtClean="0">
                <a:solidFill>
                  <a:prstClr val="black"/>
                </a:solidFill>
              </a:rPr>
              <a:t>VariCAD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Odkaz na kreslící program Vari CAD využívaný pro výuku </a:t>
            </a:r>
          </a:p>
          <a:p>
            <a:r>
              <a:rPr lang="cs-CZ" sz="2000" dirty="0">
                <a:solidFill>
                  <a:prstClr val="black"/>
                </a:solidFill>
              </a:rPr>
              <a:t>http://www.varicad.com/cz/home/</a:t>
            </a:r>
          </a:p>
        </p:txBody>
      </p:sp>
    </p:spTree>
    <p:extLst>
      <p:ext uri="{BB962C8B-B14F-4D97-AF65-F5344CB8AC3E}">
        <p14:creationId xmlns:p14="http://schemas.microsoft.com/office/powerpoint/2010/main" val="82236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833</TotalTime>
  <Words>777</Words>
  <Application>Microsoft Office PowerPoint</Application>
  <PresentationFormat>Předvádění na obrazovce (4:3)</PresentationFormat>
  <Paragraphs>157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Motiv systému Office</vt:lpstr>
      <vt:lpstr>1_Motiv systému Office</vt:lpstr>
      <vt:lpstr>2_Motiv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VariCAD   </vt:lpstr>
      <vt:lpstr>Co VariCAD umí </vt:lpstr>
      <vt:lpstr> Standardní soubory a dokumenty VariCADu </vt:lpstr>
      <vt:lpstr>Vzhled VariCADu </vt:lpstr>
      <vt:lpstr>Vzhled VariCADu </vt:lpstr>
      <vt:lpstr>Vzhled VariCADu </vt:lpstr>
      <vt:lpstr>2D/3D pracovní oblast</vt:lpstr>
      <vt:lpstr>Stavový řádek</vt:lpstr>
      <vt:lpstr>Toolbary a ikony</vt:lpstr>
      <vt:lpstr>Tlačítka myši</vt:lpstr>
      <vt:lpstr>Volání funkcí VariCADu, příkazy</vt:lpstr>
      <vt:lpstr>Základní nastavení</vt:lpstr>
      <vt:lpstr>Základy kreslení 2D</vt:lpstr>
      <vt:lpstr>Základy kreslení 2D</vt:lpstr>
      <vt:lpstr>Základy kreslení 2D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VariCAD</dc:title>
  <dc:creator>Sindelar-PC</dc:creator>
  <cp:lastModifiedBy>Sindelar</cp:lastModifiedBy>
  <cp:revision>35</cp:revision>
  <dcterms:created xsi:type="dcterms:W3CDTF">2010-12-04T17:42:40Z</dcterms:created>
  <dcterms:modified xsi:type="dcterms:W3CDTF">2013-09-09T07:57:06Z</dcterms:modified>
</cp:coreProperties>
</file>