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60" r:id="rId3"/>
    <p:sldId id="270" r:id="rId4"/>
    <p:sldId id="281" r:id="rId5"/>
    <p:sldId id="271" r:id="rId6"/>
    <p:sldId id="276" r:id="rId7"/>
    <p:sldId id="277" r:id="rId8"/>
    <p:sldId id="278" r:id="rId9"/>
    <p:sldId id="279" r:id="rId10"/>
    <p:sldId id="280" r:id="rId11"/>
    <p:sldId id="259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75" autoAdjust="0"/>
  </p:normalViewPr>
  <p:slideViewPr>
    <p:cSldViewPr>
      <p:cViewPr>
        <p:scale>
          <a:sx n="80" d="100"/>
          <a:sy n="80" d="100"/>
        </p:scale>
        <p:origin x="-2027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789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029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37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038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07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22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816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173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131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487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393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346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085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63346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39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Výuka CNC strojů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CNC, Technologie, Stroje,  Počítač,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ovládací panel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Technologie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Josef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Šindelář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stroje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CNC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3. ročník, žáci 17–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let, </a:t>
                      </a:r>
                      <a:r>
                        <a:rPr lang="cs-CZ" sz="11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Mechanik seřizovač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Hlavní části CNC strojů 1 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VY_32_INOVACE_39_781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TECHNOLOGIE</a:t>
            </a:r>
            <a:r>
              <a:rPr lang="cs-CZ" sz="7200" dirty="0">
                <a:solidFill>
                  <a:schemeClr val="accent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/>
            </a:r>
            <a:br>
              <a:rPr lang="cs-CZ" sz="7200" dirty="0">
                <a:solidFill>
                  <a:schemeClr val="accent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</a:br>
            <a:r>
              <a:rPr lang="cs-CZ" sz="7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CNC stroje</a:t>
            </a:r>
            <a:endParaRPr lang="cs-CZ" sz="7200" dirty="0">
              <a:solidFill>
                <a:schemeClr val="accent2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Hlavní </a:t>
            </a:r>
            <a:r>
              <a:rPr lang="cs-CZ" sz="3600" b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části </a:t>
            </a:r>
            <a:r>
              <a:rPr lang="cs-CZ" sz="3600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CNC – 1</a:t>
            </a:r>
            <a:endParaRPr lang="cs-CZ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Zástupný symbol pro obsah 4"/>
          <p:cNvSpPr txBox="1">
            <a:spLocks/>
          </p:cNvSpPr>
          <p:nvPr/>
        </p:nvSpPr>
        <p:spPr>
          <a:xfrm>
            <a:off x="1070406" y="2113911"/>
            <a:ext cx="4365690" cy="3115289"/>
          </a:xfrm>
          <a:prstGeom prst="rect">
            <a:avLst/>
          </a:prstGeom>
          <a:scene3d>
            <a:camera prst="perspectiveAbove"/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buFont typeface="Wingdings" pitchFamily="2" charset="2"/>
              <a:buChar char="ü"/>
            </a:pP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r>
              <a:rPr lang="cs-CZ" sz="2800" b="1" dirty="0" smtClean="0">
                <a:solidFill>
                  <a:schemeClr val="tx1"/>
                </a:solidFill>
              </a:rPr>
              <a:t>Počítač	</a:t>
            </a:r>
          </a:p>
          <a:p>
            <a:pPr algn="l">
              <a:lnSpc>
                <a:spcPct val="80000"/>
              </a:lnSpc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 Čtecí zařízení</a:t>
            </a:r>
          </a:p>
          <a:p>
            <a:pPr algn="l">
              <a:lnSpc>
                <a:spcPct val="80000"/>
              </a:lnSpc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 Ovládací panel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18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Počítač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916831"/>
            <a:ext cx="8229600" cy="403244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80000"/>
              </a:lnSpc>
              <a:buFont typeface="Arial" pitchFamily="34" charset="0"/>
              <a:buChar char="•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tx1"/>
                </a:solidFill>
              </a:rPr>
              <a:t>Jedná </a:t>
            </a:r>
            <a:r>
              <a:rPr lang="cs-CZ" sz="2800" dirty="0">
                <a:solidFill>
                  <a:schemeClr val="tx1"/>
                </a:solidFill>
              </a:rPr>
              <a:t>se o průmyslový počítač s nahraným řídícím systémem, který je součástí stroje.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endParaRPr lang="cs-CZ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r>
              <a:rPr lang="cs-CZ" sz="2800" dirty="0">
                <a:solidFill>
                  <a:schemeClr val="tx1"/>
                </a:solidFill>
              </a:rPr>
              <a:t>Pro obsluhu je vybaven ovládacím panelem a monitorem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endParaRPr lang="cs-CZ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r>
              <a:rPr lang="cs-CZ" sz="2800" dirty="0">
                <a:solidFill>
                  <a:schemeClr val="tx1"/>
                </a:solidFill>
              </a:rPr>
              <a:t>Umožňuje ovládat a řídit stroj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pPr algn="l">
              <a:lnSpc>
                <a:spcPct val="80000"/>
              </a:lnSpc>
            </a:pPr>
            <a:endParaRPr lang="cs-CZ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80000"/>
              </a:lnSpc>
              <a:buFont typeface="Wingdings" pitchFamily="2" charset="2"/>
              <a:buChar char="v"/>
            </a:pPr>
            <a:r>
              <a:rPr lang="cs-CZ" sz="2800" dirty="0">
                <a:solidFill>
                  <a:schemeClr val="tx1"/>
                </a:solidFill>
              </a:rPr>
              <a:t>Pomocí softwaru vytvářet CNC program.  </a:t>
            </a:r>
          </a:p>
          <a:p>
            <a:pPr marL="342900" indent="-342900" algn="l">
              <a:lnSpc>
                <a:spcPct val="80000"/>
              </a:lnSpc>
              <a:buFont typeface="Arial" pitchFamily="34" charset="0"/>
              <a:buChar char="•"/>
            </a:pPr>
            <a:endParaRPr lang="cs-CZ" sz="2400" b="1" dirty="0">
              <a:solidFill>
                <a:schemeClr val="tx1"/>
              </a:solidFill>
            </a:endParaRPr>
          </a:p>
          <a:p>
            <a:pPr algn="l"/>
            <a:endParaRPr lang="cs-CZ" sz="2400" dirty="0" smtClean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46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Počítač -  SMT 160 CNC 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916831"/>
            <a:ext cx="8229600" cy="40324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80000"/>
              </a:lnSpc>
              <a:buFont typeface="Arial" pitchFamily="34" charset="0"/>
              <a:buChar char="•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endParaRPr lang="cs-CZ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cs-CZ" sz="2400" dirty="0" smtClean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  <a:ea typeface="+mj-ea"/>
              <a:cs typeface="+mj-cs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5635" y="1836134"/>
            <a:ext cx="4714943" cy="3848680"/>
          </a:xfrm>
          <a:prstGeom prst="rect">
            <a:avLst/>
          </a:prstGeom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scene3d>
            <a:camera prst="perspectiveRigh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391440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259632" y="1196752"/>
            <a:ext cx="7196908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Interpolátory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971600" y="1916831"/>
            <a:ext cx="7344816" cy="40324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80000"/>
              </a:lnSpc>
              <a:buFont typeface="Arial" pitchFamily="34" charset="0"/>
              <a:buChar char="•"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457200" indent="-457200" algn="l">
              <a:lnSpc>
                <a:spcPct val="80000"/>
              </a:lnSpc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1"/>
                </a:solidFill>
              </a:rPr>
              <a:t>Řeší </a:t>
            </a:r>
            <a:r>
              <a:rPr lang="cs-CZ" sz="2800" dirty="0">
                <a:solidFill>
                  <a:schemeClr val="tx1"/>
                </a:solidFill>
              </a:rPr>
              <a:t>dráhu nástroje, která je zadaná geometrií, a výpočty délkových a rádiusových korekcí nástroje.</a:t>
            </a:r>
          </a:p>
          <a:p>
            <a:pPr marL="457200" indent="-457200" algn="l">
              <a:lnSpc>
                <a:spcPct val="80000"/>
              </a:lnSpc>
              <a:buFont typeface="Courier New" pitchFamily="49" charset="0"/>
              <a:buChar char="o"/>
            </a:pPr>
            <a:r>
              <a:rPr lang="cs-CZ" sz="2800" dirty="0">
                <a:solidFill>
                  <a:schemeClr val="tx1"/>
                </a:solidFill>
              </a:rPr>
              <a:t>Vypočítává </a:t>
            </a:r>
            <a:r>
              <a:rPr lang="cs-CZ" sz="2800" dirty="0" err="1">
                <a:solidFill>
                  <a:schemeClr val="tx1"/>
                </a:solidFill>
              </a:rPr>
              <a:t>ekvidistantu</a:t>
            </a:r>
            <a:r>
              <a:rPr lang="cs-CZ" sz="2800" dirty="0">
                <a:solidFill>
                  <a:schemeClr val="tx1"/>
                </a:solidFill>
              </a:rPr>
              <a:t> pohybu nástroje.</a:t>
            </a:r>
          </a:p>
          <a:p>
            <a:pPr marL="457200" indent="-457200" algn="l">
              <a:lnSpc>
                <a:spcPct val="80000"/>
              </a:lnSpc>
              <a:buFont typeface="Courier New" pitchFamily="49" charset="0"/>
              <a:buChar char="o"/>
            </a:pPr>
            <a:r>
              <a:rPr lang="cs-CZ" sz="2800" dirty="0">
                <a:solidFill>
                  <a:schemeClr val="tx1"/>
                </a:solidFill>
              </a:rPr>
              <a:t>Zaručuje geometrickou přesnost výrobku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pPr algn="l">
              <a:lnSpc>
                <a:spcPct val="80000"/>
              </a:lnSpc>
            </a:pPr>
            <a:endParaRPr lang="cs-CZ" sz="28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            /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Současný pohyb po zadané dráze /</a:t>
            </a:r>
          </a:p>
          <a:p>
            <a:pPr algn="l">
              <a:lnSpc>
                <a:spcPct val="80000"/>
              </a:lnSpc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22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253041" y="1700808"/>
            <a:ext cx="7196908" cy="3744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Čtecí zařízení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370013" y="2160711"/>
            <a:ext cx="7313612" cy="31139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>
                <a:solidFill>
                  <a:schemeClr val="tx1"/>
                </a:solidFill>
              </a:rPr>
              <a:t>Slouží ke čtení NC programů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Děrné </a:t>
            </a:r>
            <a:r>
              <a:rPr lang="cs-CZ" sz="2400" dirty="0" smtClean="0">
                <a:solidFill>
                  <a:schemeClr val="tx1"/>
                </a:solidFill>
              </a:rPr>
              <a:t>štítky / historie /</a:t>
            </a:r>
            <a:endParaRPr lang="cs-CZ" sz="2400" dirty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Magnetické </a:t>
            </a:r>
            <a:r>
              <a:rPr lang="cs-CZ" sz="2400" dirty="0" smtClean="0">
                <a:solidFill>
                  <a:schemeClr val="tx1"/>
                </a:solidFill>
              </a:rPr>
              <a:t>pásky / starší stroje/</a:t>
            </a:r>
            <a:endParaRPr lang="cs-CZ" sz="2400" dirty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</a:rPr>
              <a:t>Záznamová média CD / </a:t>
            </a:r>
            <a:r>
              <a:rPr lang="cs-CZ" sz="2400" dirty="0" smtClean="0">
                <a:solidFill>
                  <a:schemeClr val="tx1"/>
                </a:solidFill>
              </a:rPr>
              <a:t>DVD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Zapojení do  PC sítí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42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253041" y="1700808"/>
            <a:ext cx="7196908" cy="3744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Řídící panel   I.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731006" y="1989138"/>
            <a:ext cx="7883525" cy="381612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3100" b="1" dirty="0" smtClean="0">
                <a:solidFill>
                  <a:schemeClr val="tx1"/>
                </a:solidFill>
              </a:rPr>
              <a:t>Vstup dat – </a:t>
            </a:r>
            <a:r>
              <a:rPr lang="cs-CZ" sz="3100" dirty="0" smtClean="0">
                <a:solidFill>
                  <a:schemeClr val="tx1"/>
                </a:solidFill>
              </a:rPr>
              <a:t>alfanumerická část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Ruční zápis programu, seřízení nástroje, strojní konstanty</a:t>
            </a:r>
          </a:p>
          <a:p>
            <a:pPr lvl="1" algn="l">
              <a:lnSpc>
                <a:spcPct val="90000"/>
              </a:lnSpc>
            </a:pPr>
            <a:endParaRPr lang="cs-CZ" dirty="0" smtClean="0">
              <a:solidFill>
                <a:schemeClr val="tx1"/>
              </a:solidFill>
            </a:endParaRP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3100" b="1" dirty="0" smtClean="0">
                <a:solidFill>
                  <a:schemeClr val="tx1"/>
                </a:solidFill>
              </a:rPr>
              <a:t>Ovládání stroje – </a:t>
            </a:r>
            <a:r>
              <a:rPr lang="cs-CZ" sz="3100" dirty="0" smtClean="0">
                <a:solidFill>
                  <a:schemeClr val="tx1"/>
                </a:solidFill>
              </a:rPr>
              <a:t>speciální část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Slouží k pohybu nástroje nebo obrobku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Spouští se otáčky vřetene, ruční ovlivnění posuvů a otáček</a:t>
            </a:r>
          </a:p>
          <a:p>
            <a:pPr lvl="1" algn="l">
              <a:lnSpc>
                <a:spcPct val="90000"/>
              </a:lnSpc>
            </a:pPr>
            <a:endParaRPr lang="cs-CZ" dirty="0" smtClean="0">
              <a:solidFill>
                <a:schemeClr val="tx1"/>
              </a:solidFill>
            </a:endParaRP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3100" b="1" dirty="0" smtClean="0">
                <a:solidFill>
                  <a:schemeClr val="tx1"/>
                </a:solidFill>
              </a:rPr>
              <a:t>Volba režimů práce – </a:t>
            </a:r>
            <a:r>
              <a:rPr lang="cs-CZ" sz="3100" dirty="0" smtClean="0">
                <a:solidFill>
                  <a:schemeClr val="tx1"/>
                </a:solidFill>
              </a:rPr>
              <a:t>lze volit různé režimy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Ruční režim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Automatický režim</a:t>
            </a:r>
          </a:p>
          <a:p>
            <a:pPr marL="914400" lvl="1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Dílenské programování</a:t>
            </a:r>
          </a:p>
          <a:p>
            <a:pPr lvl="1">
              <a:lnSpc>
                <a:spcPct val="90000"/>
              </a:lnSpc>
            </a:pPr>
            <a:r>
              <a:rPr lang="cs-CZ" sz="2100" b="1" dirty="0" smtClean="0"/>
              <a:t>										</a:t>
            </a:r>
          </a:p>
        </p:txBody>
      </p:sp>
    </p:spTree>
    <p:extLst>
      <p:ext uri="{BB962C8B-B14F-4D97-AF65-F5344CB8AC3E}">
        <p14:creationId xmlns:p14="http://schemas.microsoft.com/office/powerpoint/2010/main" val="340442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253041" y="1700808"/>
            <a:ext cx="7196908" cy="3744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Řídící panel   II.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187450" y="1827213"/>
            <a:ext cx="7777163" cy="4190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tx1"/>
                </a:solidFill>
              </a:rPr>
              <a:t>Aktivace pamětí – </a:t>
            </a:r>
            <a:r>
              <a:rPr lang="cs-CZ" sz="2800" dirty="0" smtClean="0">
                <a:solidFill>
                  <a:schemeClr val="tx1"/>
                </a:solidFill>
              </a:rPr>
              <a:t>vyvolání jednotlivých druhů pamětí</a:t>
            </a: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tx1"/>
                </a:solidFill>
              </a:rPr>
              <a:t>Aktivace testů – </a:t>
            </a:r>
            <a:r>
              <a:rPr lang="cs-CZ" sz="2800" dirty="0" smtClean="0">
                <a:solidFill>
                  <a:schemeClr val="tx1"/>
                </a:solidFill>
              </a:rPr>
              <a:t>vyvolání testů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Test programu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Test stroje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Simulace programů</a:t>
            </a: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tx1"/>
                </a:solidFill>
              </a:rPr>
              <a:t>Obrazovka – </a:t>
            </a:r>
            <a:r>
              <a:rPr lang="cs-CZ" sz="2800" dirty="0" smtClean="0">
                <a:solidFill>
                  <a:schemeClr val="tx1"/>
                </a:solidFill>
              </a:rPr>
              <a:t>slouží ke kontrole činností</a:t>
            </a: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tx1"/>
                </a:solidFill>
              </a:rPr>
              <a:t>Přenosný panel – </a:t>
            </a:r>
            <a:r>
              <a:rPr lang="cs-CZ" sz="2800" dirty="0" smtClean="0">
                <a:solidFill>
                  <a:schemeClr val="tx1"/>
                </a:solidFill>
              </a:rPr>
              <a:t>použití při seřizování</a:t>
            </a:r>
          </a:p>
          <a:p>
            <a:pPr lvl="1" algn="l">
              <a:lnSpc>
                <a:spcPct val="9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Má totožné funkce jako řídící panel</a:t>
            </a:r>
          </a:p>
        </p:txBody>
      </p:sp>
    </p:spTree>
    <p:extLst>
      <p:ext uri="{BB962C8B-B14F-4D97-AF65-F5344CB8AC3E}">
        <p14:creationId xmlns:p14="http://schemas.microsoft.com/office/powerpoint/2010/main" val="316079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17929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253041" y="1700808"/>
            <a:ext cx="7196908" cy="3744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Řídící panel   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4555" y="1947904"/>
            <a:ext cx="6321781" cy="3708755"/>
          </a:xfrm>
          <a:prstGeom prst="rect">
            <a:avLst/>
          </a:prstGeom>
          <a:scene3d>
            <a:camera prst="perspectiveLeft"/>
            <a:lightRig rig="threePt" dir="t"/>
          </a:scene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0071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2205536"/>
            <a:ext cx="7632848" cy="1938992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</a:t>
            </a:r>
          </a:p>
          <a:p>
            <a:endParaRPr lang="cs-CZ" sz="2000" dirty="0"/>
          </a:p>
          <a:p>
            <a:r>
              <a:rPr lang="cs-CZ" sz="2000" dirty="0" smtClean="0"/>
              <a:t>K čemu slouží ovládací panel</a:t>
            </a:r>
          </a:p>
          <a:p>
            <a:r>
              <a:rPr lang="cs-CZ" sz="2000" dirty="0" smtClean="0"/>
              <a:t>Co řeší interpolátory u  CNC strojů</a:t>
            </a:r>
          </a:p>
          <a:p>
            <a:r>
              <a:rPr lang="cs-CZ" sz="2000" dirty="0" smtClean="0"/>
              <a:t>V čem se liší klávesnice u CNC strojů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20952" y="2393148"/>
            <a:ext cx="657571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Základy CNC obráběcích strojů</a:t>
            </a:r>
          </a:p>
          <a:p>
            <a:r>
              <a:rPr lang="cs-CZ" sz="2000" dirty="0" smtClean="0"/>
              <a:t>Vlastimil Bartoš, Mojmír Král, Roman Minárik, Miloslav Štulpa</a:t>
            </a:r>
          </a:p>
          <a:p>
            <a:r>
              <a:rPr lang="cs-CZ" sz="2000" dirty="0" smtClean="0"/>
              <a:t>FRAGMENT  Pujmanové 1220, 140 00 Praha 4.</a:t>
            </a:r>
          </a:p>
          <a:p>
            <a:r>
              <a:rPr lang="cs-CZ" sz="2000" dirty="0" smtClean="0"/>
              <a:t>ISBN 80-7200-296-3</a:t>
            </a:r>
          </a:p>
          <a:p>
            <a:endParaRPr lang="cs-CZ" sz="2000" dirty="0" smtClean="0"/>
          </a:p>
          <a:p>
            <a:r>
              <a:rPr lang="cs-CZ" sz="2000" b="1" dirty="0" smtClean="0"/>
              <a:t>CNC  Obráběcí stroje a jejich programování</a:t>
            </a:r>
          </a:p>
          <a:p>
            <a:r>
              <a:rPr lang="cs-CZ" sz="2000" dirty="0" smtClean="0"/>
              <a:t>Miloslav Štulpa</a:t>
            </a:r>
          </a:p>
          <a:p>
            <a:r>
              <a:rPr lang="cs-CZ" sz="2000" dirty="0" smtClean="0"/>
              <a:t>BEN – technická literatura, Praha </a:t>
            </a:r>
          </a:p>
          <a:p>
            <a:r>
              <a:rPr lang="cs-CZ" sz="2000" dirty="0" smtClean="0"/>
              <a:t>ISBN 978- 80-7300-207-7</a:t>
            </a:r>
          </a:p>
          <a:p>
            <a:r>
              <a:rPr lang="cs-CZ" sz="2000" dirty="0" smtClean="0"/>
              <a:t>Str.11, obr.2 </a:t>
            </a:r>
          </a:p>
        </p:txBody>
      </p:sp>
    </p:spTree>
    <p:extLst>
      <p:ext uri="{BB962C8B-B14F-4D97-AF65-F5344CB8AC3E}">
        <p14:creationId xmlns:p14="http://schemas.microsoft.com/office/powerpoint/2010/main" val="415468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974</TotalTime>
  <Words>453</Words>
  <Application>Microsoft Office PowerPoint</Application>
  <PresentationFormat>Předvádění na obrazovce (4:3)</PresentationFormat>
  <Paragraphs>130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Sindelar</cp:lastModifiedBy>
  <cp:revision>78</cp:revision>
  <dcterms:created xsi:type="dcterms:W3CDTF">2010-11-01T23:40:31Z</dcterms:created>
  <dcterms:modified xsi:type="dcterms:W3CDTF">2013-05-29T05:19:41Z</dcterms:modified>
</cp:coreProperties>
</file>