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sldIdLst>
    <p:sldId id="256" r:id="rId2"/>
    <p:sldId id="260" r:id="rId3"/>
    <p:sldId id="270" r:id="rId4"/>
    <p:sldId id="277" r:id="rId5"/>
    <p:sldId id="278" r:id="rId6"/>
    <p:sldId id="281" r:id="rId7"/>
    <p:sldId id="279" r:id="rId8"/>
    <p:sldId id="282" r:id="rId9"/>
    <p:sldId id="283" r:id="rId10"/>
    <p:sldId id="284" r:id="rId11"/>
    <p:sldId id="291" r:id="rId12"/>
    <p:sldId id="286" r:id="rId13"/>
    <p:sldId id="289" r:id="rId14"/>
    <p:sldId id="290" r:id="rId15"/>
    <p:sldId id="259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D0D0D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575" autoAdjust="0"/>
  </p:normalViewPr>
  <p:slideViewPr>
    <p:cSldViewPr>
      <p:cViewPr>
        <p:scale>
          <a:sx n="66" d="100"/>
          <a:sy n="66" d="100"/>
        </p:scale>
        <p:origin x="-2434" y="-7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7899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7899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20297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377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0381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0787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62287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38161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51739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71317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84878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3939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4346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0085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1669506"/>
              </p:ext>
            </p:extLst>
          </p:nvPr>
        </p:nvGraphicFramePr>
        <p:xfrm>
          <a:off x="750311" y="2060848"/>
          <a:ext cx="7560000" cy="3672168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39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Výuka CNC strojů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168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CNC, Technologie, Stroje,  Počítač,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 ovládací panel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Technologie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Josef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Šindelář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stroje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CNC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3. ročník, žáci 17–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19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let, </a:t>
                      </a:r>
                      <a:r>
                        <a:rPr lang="cs-CZ" sz="11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Mechanik seřizovač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Hlavní části CNC strojů 2</a:t>
            </a: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VY_32_INOVACE_39_782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684140" y="1196752"/>
            <a:ext cx="7772400" cy="42672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72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  <a:t>TECHNOLOGIE</a:t>
            </a:r>
            <a:r>
              <a:rPr lang="cs-CZ" sz="7200" dirty="0">
                <a:solidFill>
                  <a:schemeClr val="accent2">
                    <a:lumMod val="75000"/>
                  </a:scheme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  <a:t/>
            </a:r>
            <a:br>
              <a:rPr lang="cs-CZ" sz="7200" dirty="0">
                <a:solidFill>
                  <a:schemeClr val="accent2">
                    <a:lumMod val="75000"/>
                  </a:scheme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</a:br>
            <a:r>
              <a:rPr lang="cs-CZ" sz="72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  <a:t>CNC stroje</a:t>
            </a:r>
            <a:endParaRPr lang="cs-CZ" sz="7200" dirty="0">
              <a:solidFill>
                <a:schemeClr val="accent2">
                  <a:lumMod val="75000"/>
                </a:schemeClr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17929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684140" y="1196752"/>
            <a:ext cx="7772400" cy="42672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72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304113" y="1052736"/>
            <a:ext cx="8229600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5800"/>
              </a:lnSpc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Hlavní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části 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CNC – 2</a:t>
            </a:r>
            <a:endParaRPr lang="cs-CZ" sz="36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3" name="Zástupný symbol pro obsah 4"/>
          <p:cNvSpPr txBox="1">
            <a:spLocks/>
          </p:cNvSpPr>
          <p:nvPr/>
        </p:nvSpPr>
        <p:spPr>
          <a:xfrm>
            <a:off x="1070406" y="2132856"/>
            <a:ext cx="4365690" cy="3115289"/>
          </a:xfrm>
          <a:prstGeom prst="rect">
            <a:avLst/>
          </a:prstGeom>
          <a:scene3d>
            <a:camera prst="perspectiveAbove"/>
            <a:lightRig rig="threePt" dir="t"/>
          </a:scene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  <a:buFont typeface="Wingdings" pitchFamily="2" charset="2"/>
              <a:buChar char="ü"/>
            </a:pP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Odměřovací </a:t>
            </a:r>
            <a:r>
              <a:rPr lang="cs-CZ" sz="2800" dirty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zařízení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  <a:buFont typeface="Wingdings" pitchFamily="2" charset="2"/>
              <a:buChar char="ü"/>
            </a:pP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Rám stroje</a:t>
            </a:r>
          </a:p>
          <a:p>
            <a:pPr algn="l">
              <a:lnSpc>
                <a:spcPct val="80000"/>
              </a:lnSpc>
              <a:buFont typeface="Wingdings" pitchFamily="2" charset="2"/>
              <a:buChar char="ü"/>
            </a:pPr>
            <a:r>
              <a:rPr lang="cs-CZ" sz="2800" dirty="0" smtClean="0">
                <a:solidFill>
                  <a:schemeClr val="tx1"/>
                </a:solidFill>
              </a:rPr>
              <a:t> Konstrukce stroje</a:t>
            </a:r>
          </a:p>
          <a:p>
            <a:pPr algn="l">
              <a:lnSpc>
                <a:spcPct val="80000"/>
              </a:lnSpc>
              <a:buFont typeface="Wingdings" pitchFamily="2" charset="2"/>
              <a:buChar char="ü"/>
            </a:pP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Pohony strojů</a:t>
            </a:r>
          </a:p>
          <a:p>
            <a:pPr algn="l">
              <a:lnSpc>
                <a:spcPct val="80000"/>
              </a:lnSpc>
              <a:buFont typeface="Wingdings" pitchFamily="2" charset="2"/>
              <a:buChar char="ü"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186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17929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1253041" y="1700808"/>
            <a:ext cx="7196908" cy="374441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72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304113" y="1052736"/>
            <a:ext cx="8229600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5800"/>
              </a:lnSpc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Odměřovací zařízení</a:t>
            </a:r>
            <a:endParaRPr lang="cs-CZ" sz="3600" dirty="0">
              <a:solidFill>
                <a:schemeClr val="accent2">
                  <a:lumMod val="50000"/>
                </a:schemeClr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>
          <a:xfrm>
            <a:off x="971600" y="1827213"/>
            <a:ext cx="7313612" cy="412206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Odměřovací pravítka namontovaná na suportech strojů.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Slouží ke zjištění dosažených souřadnic.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Interferenční – využívá se ohybu světla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Interferenční s laserovým paprskem – je přesnější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Absolutní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Snímače na magnetickém principu</a:t>
            </a:r>
          </a:p>
        </p:txBody>
      </p:sp>
    </p:spTree>
    <p:extLst>
      <p:ext uri="{BB962C8B-B14F-4D97-AF65-F5344CB8AC3E}">
        <p14:creationId xmlns:p14="http://schemas.microsoft.com/office/powerpoint/2010/main" val="919428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17929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1253041" y="1700808"/>
            <a:ext cx="7196908" cy="374441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72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304113" y="1052736"/>
            <a:ext cx="8229600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5800"/>
              </a:lnSpc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Rám stroje</a:t>
            </a:r>
            <a:endParaRPr lang="cs-CZ" sz="3600" dirty="0">
              <a:solidFill>
                <a:schemeClr val="accent2">
                  <a:lumMod val="50000"/>
                </a:schemeClr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  <p:sp>
        <p:nvSpPr>
          <p:cNvPr id="13" name="Rectangle 3"/>
          <p:cNvSpPr txBox="1">
            <a:spLocks noChangeArrowheads="1"/>
          </p:cNvSpPr>
          <p:nvPr/>
        </p:nvSpPr>
        <p:spPr>
          <a:xfrm>
            <a:off x="755576" y="1721477"/>
            <a:ext cx="7689482" cy="41557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Nosné struktury – CNC stroje vyžadují zvýšenou tuhost, kterou zajišťují tuhé rámy. Bývají to plněné svařence.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Lože – kluzné vedení je nahrazováno valivým.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Lože u soustruhů – je řešeno jako šikmé se suporty za osou. </a:t>
            </a:r>
          </a:p>
        </p:txBody>
      </p:sp>
    </p:spTree>
    <p:extLst>
      <p:ext uri="{BB962C8B-B14F-4D97-AF65-F5344CB8AC3E}">
        <p14:creationId xmlns:p14="http://schemas.microsoft.com/office/powerpoint/2010/main" val="3404422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17929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1253041" y="1700808"/>
            <a:ext cx="7196908" cy="374441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72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304113" y="1052736"/>
            <a:ext cx="8229600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5800"/>
              </a:lnSpc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Rám stroje</a:t>
            </a:r>
            <a:endParaRPr lang="cs-CZ" sz="3600" dirty="0">
              <a:solidFill>
                <a:schemeClr val="accent2">
                  <a:lumMod val="50000"/>
                </a:schemeClr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42219" y="1773238"/>
            <a:ext cx="5545360" cy="41576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4622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17929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1253041" y="1700808"/>
            <a:ext cx="7196908" cy="374441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72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304113" y="1052736"/>
            <a:ext cx="8229600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5800"/>
              </a:lnSpc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Konstrukční </a:t>
            </a: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řešení CNC obráběcích strojů</a:t>
            </a:r>
          </a:p>
        </p:txBody>
      </p:sp>
      <p:sp>
        <p:nvSpPr>
          <p:cNvPr id="12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37257" y="2524235"/>
            <a:ext cx="8483215" cy="1048781"/>
          </a:xfrm>
          <a:scene3d>
            <a:camera prst="perspectiveAbove"/>
            <a:lightRig rig="threePt" dir="t"/>
          </a:scene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Je odlišné oproti </a:t>
            </a:r>
            <a:r>
              <a:rPr lang="cs-CZ" sz="3160" dirty="0" smtClean="0">
                <a:solidFill>
                  <a:schemeClr val="tx2">
                    <a:lumMod val="50000"/>
                  </a:schemeClr>
                </a:solidFill>
              </a:rPr>
              <a:t>klasickým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obráběcím strojům</a:t>
            </a:r>
          </a:p>
        </p:txBody>
      </p:sp>
    </p:spTree>
    <p:extLst>
      <p:ext uri="{BB962C8B-B14F-4D97-AF65-F5344CB8AC3E}">
        <p14:creationId xmlns:p14="http://schemas.microsoft.com/office/powerpoint/2010/main" val="3160790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17929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1253041" y="1700808"/>
            <a:ext cx="7196908" cy="374441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72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304113" y="1052736"/>
            <a:ext cx="8229600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5800"/>
              </a:lnSpc>
            </a:pPr>
            <a:r>
              <a:rPr lang="cs-CZ" sz="3600" b="1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Z</a:t>
            </a: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ákladní rozdíly</a:t>
            </a:r>
            <a:endParaRPr lang="cs-CZ" sz="36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3" name="Rectangle 3"/>
          <p:cNvSpPr txBox="1">
            <a:spLocks noChangeArrowheads="1"/>
          </p:cNvSpPr>
          <p:nvPr/>
        </p:nvSpPr>
        <p:spPr>
          <a:xfrm>
            <a:off x="971600" y="1827213"/>
            <a:ext cx="7450137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Příčné uspořádání CNC obráběcího stroje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–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vedení lože a saně leží za osou obráběcího stroje, takže se používají za osové nástroje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( S ),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nástroj leží šikmo nad osou soustružení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( N ).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Touto konfigurací se zlepšuje tuhost soustavy stroj – nastroj – upínací přípravek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( P )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– obrobek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( O )  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S-N-P-O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.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Usnadnila se manipulace s obrobkem a také se usnadnil odvod třísek. </a:t>
            </a:r>
          </a:p>
        </p:txBody>
      </p:sp>
    </p:spTree>
    <p:extLst>
      <p:ext uri="{BB962C8B-B14F-4D97-AF65-F5344CB8AC3E}">
        <p14:creationId xmlns:p14="http://schemas.microsoft.com/office/powerpoint/2010/main" val="2794981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17929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1253041" y="1700808"/>
            <a:ext cx="7196908" cy="374441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72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304113" y="1052736"/>
            <a:ext cx="8229600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5800"/>
              </a:lnSpc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Uspořádání CNC stroje</a:t>
            </a:r>
            <a:endParaRPr lang="cs-CZ" sz="36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12" name="Picture 3" descr="obrábění za osou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44079" y="2484413"/>
            <a:ext cx="7272337" cy="274478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</p:spTree>
    <p:extLst>
      <p:ext uri="{BB962C8B-B14F-4D97-AF65-F5344CB8AC3E}">
        <p14:creationId xmlns:p14="http://schemas.microsoft.com/office/powerpoint/2010/main" val="410143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17929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1253041" y="1700808"/>
            <a:ext cx="7196908" cy="374441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72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304113" y="1052736"/>
            <a:ext cx="8229600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5800"/>
              </a:lnSpc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Pohony stroje</a:t>
            </a:r>
            <a:endParaRPr lang="cs-CZ" sz="36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>
          <a:xfrm>
            <a:off x="611560" y="1827213"/>
            <a:ext cx="8064500" cy="40500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Courier New" pitchFamily="49" charset="0"/>
              <a:buChar char="o"/>
            </a:pPr>
            <a:r>
              <a:rPr lang="cs-CZ" b="1" dirty="0" smtClean="0">
                <a:solidFill>
                  <a:schemeClr val="tx1"/>
                </a:solidFill>
              </a:rPr>
              <a:t>Hlavní pohon</a:t>
            </a:r>
            <a:r>
              <a:rPr lang="cs-CZ" dirty="0" smtClean="0">
                <a:solidFill>
                  <a:schemeClr val="tx1"/>
                </a:solidFill>
              </a:rPr>
              <a:t> – otáčí vřetenem. Musí zajistit plynulou změnu otáček při zatížení stroje, vysoké zrychlení a zpomalení. Mají plynulou regulaci otáček.</a:t>
            </a:r>
          </a:p>
          <a:p>
            <a:pPr marL="457200" indent="-457200" algn="l">
              <a:buFont typeface="Courier New" pitchFamily="49" charset="0"/>
              <a:buChar char="o"/>
            </a:pPr>
            <a:r>
              <a:rPr lang="cs-CZ" dirty="0" smtClean="0">
                <a:solidFill>
                  <a:schemeClr val="tx1"/>
                </a:solidFill>
              </a:rPr>
              <a:t>Běžné stroje dosahují 6000-8000 </a:t>
            </a:r>
            <a:r>
              <a:rPr lang="cs-CZ" dirty="0" err="1" smtClean="0">
                <a:solidFill>
                  <a:schemeClr val="tx1"/>
                </a:solidFill>
              </a:rPr>
              <a:t>ot</a:t>
            </a:r>
            <a:r>
              <a:rPr lang="cs-CZ" dirty="0" smtClean="0">
                <a:solidFill>
                  <a:schemeClr val="tx1"/>
                </a:solidFill>
              </a:rPr>
              <a:t>/min</a:t>
            </a:r>
          </a:p>
          <a:p>
            <a:pPr marL="457200" indent="-457200" algn="l">
              <a:buFont typeface="Courier New" pitchFamily="49" charset="0"/>
              <a:buChar char="o"/>
            </a:pPr>
            <a:r>
              <a:rPr lang="cs-CZ" dirty="0" smtClean="0">
                <a:solidFill>
                  <a:schemeClr val="tx1"/>
                </a:solidFill>
              </a:rPr>
              <a:t>Také 10000-12000 </a:t>
            </a:r>
            <a:r>
              <a:rPr lang="cs-CZ" dirty="0" err="1" smtClean="0">
                <a:solidFill>
                  <a:schemeClr val="tx1"/>
                </a:solidFill>
              </a:rPr>
              <a:t>ot</a:t>
            </a:r>
            <a:r>
              <a:rPr lang="cs-CZ" dirty="0" smtClean="0">
                <a:solidFill>
                  <a:schemeClr val="tx1"/>
                </a:solidFill>
              </a:rPr>
              <a:t>/min</a:t>
            </a:r>
          </a:p>
          <a:p>
            <a:pPr marL="457200" indent="-457200" algn="l">
              <a:buFont typeface="Courier New" pitchFamily="49" charset="0"/>
              <a:buChar char="o"/>
            </a:pPr>
            <a:r>
              <a:rPr lang="cs-CZ" dirty="0" smtClean="0">
                <a:solidFill>
                  <a:schemeClr val="tx1"/>
                </a:solidFill>
              </a:rPr>
              <a:t>Při HSC až 20000 </a:t>
            </a:r>
            <a:r>
              <a:rPr lang="cs-CZ" dirty="0" err="1" smtClean="0">
                <a:solidFill>
                  <a:schemeClr val="tx1"/>
                </a:solidFill>
              </a:rPr>
              <a:t>ot</a:t>
            </a:r>
            <a:r>
              <a:rPr lang="cs-CZ" dirty="0" smtClean="0">
                <a:solidFill>
                  <a:schemeClr val="tx1"/>
                </a:solidFill>
              </a:rPr>
              <a:t>/min(</a:t>
            </a:r>
            <a:r>
              <a:rPr lang="cs-CZ" sz="2400" dirty="0" smtClean="0">
                <a:solidFill>
                  <a:schemeClr val="tx1"/>
                </a:solidFill>
              </a:rPr>
              <a:t>vysokorychlostní)</a:t>
            </a: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1351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17929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2118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1253041" y="1700808"/>
            <a:ext cx="7196908" cy="374441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72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304113" y="1052736"/>
            <a:ext cx="8229600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5800"/>
              </a:lnSpc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Kuličkový šroub</a:t>
            </a:r>
            <a:endParaRPr lang="cs-CZ" sz="36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13" name="Picture 3" descr="ku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99592" y="1700809"/>
            <a:ext cx="7200800" cy="339610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14" name="Text Box 4"/>
          <p:cNvSpPr txBox="1">
            <a:spLocks noChangeArrowheads="1"/>
          </p:cNvSpPr>
          <p:nvPr/>
        </p:nvSpPr>
        <p:spPr bwMode="auto">
          <a:xfrm>
            <a:off x="304113" y="5229200"/>
            <a:ext cx="8632825" cy="64135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lvl1pPr eaLnBrk="0" hangingPunct="0">
              <a:defRPr sz="29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9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9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9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9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defRPr sz="29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defRPr sz="29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defRPr sz="29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defRPr sz="29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sz="1800" b="1" dirty="0"/>
              <a:t>Princip: </a:t>
            </a:r>
            <a:r>
              <a:rPr lang="cs-CZ" sz="1800" dirty="0"/>
              <a:t>kuličky 2 jsou vraceny zpětným kanálem 4 do výchozího místa,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sz="1800" dirty="0"/>
              <a:t>při použití dvou matic 3 a příložky 6 je možno vyloučit axiální vůli. </a:t>
            </a:r>
          </a:p>
        </p:txBody>
      </p:sp>
    </p:spTree>
    <p:extLst>
      <p:ext uri="{BB962C8B-B14F-4D97-AF65-F5344CB8AC3E}">
        <p14:creationId xmlns:p14="http://schemas.microsoft.com/office/powerpoint/2010/main" val="3232000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17929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1253041" y="1700808"/>
            <a:ext cx="7196908" cy="374441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72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304113" y="1052736"/>
            <a:ext cx="8229600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5800"/>
              </a:lnSpc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Informace - geometrické</a:t>
            </a:r>
            <a:endParaRPr lang="cs-CZ" sz="36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3" name="Rectangle 3"/>
          <p:cNvSpPr txBox="1">
            <a:spLocks noChangeArrowheads="1"/>
          </p:cNvSpPr>
          <p:nvPr/>
        </p:nvSpPr>
        <p:spPr>
          <a:xfrm>
            <a:off x="827584" y="1827213"/>
            <a:ext cx="7705725" cy="411480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Popisují dráhy nástroje, které jsou dány rozměrem obráběné součásti.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Způsob obrábění, příjezdy a odjezdy nástroje.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Jde o popis drah v kartézských souřadnicích.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 programu je popis uveden v osách X/Z u soustruhu, v osách X/Y/Z u frézky. (často i v dalších osách)  </a:t>
            </a:r>
          </a:p>
        </p:txBody>
      </p:sp>
    </p:spTree>
    <p:extLst>
      <p:ext uri="{BB962C8B-B14F-4D97-AF65-F5344CB8AC3E}">
        <p14:creationId xmlns:p14="http://schemas.microsoft.com/office/powerpoint/2010/main" val="1724168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17929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1253041" y="1700808"/>
            <a:ext cx="7196908" cy="374441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72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304113" y="1052736"/>
            <a:ext cx="8229600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5800"/>
              </a:lnSpc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Informace - technologické</a:t>
            </a:r>
            <a:endParaRPr lang="cs-CZ" sz="36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>
          <a:xfrm>
            <a:off x="457200" y="1816224"/>
            <a:ext cx="8229600" cy="41330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Stanovují technologii obrábění z hlediska řezných podmínek.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Calibri" pitchFamily="34" charset="0"/>
              <a:buChar char="‐"/>
            </a:pPr>
            <a:r>
              <a:rPr lang="cs-CZ" dirty="0" smtClean="0">
                <a:solidFill>
                  <a:schemeClr val="tx1"/>
                </a:solidFill>
              </a:rPr>
              <a:t>Otáčky</a:t>
            </a:r>
          </a:p>
          <a:p>
            <a:pPr marL="914400" lvl="1" indent="-457200" algn="l">
              <a:buFont typeface="Calibri" pitchFamily="34" charset="0"/>
              <a:buChar char="‐"/>
            </a:pPr>
            <a:r>
              <a:rPr lang="cs-CZ" dirty="0" smtClean="0">
                <a:solidFill>
                  <a:schemeClr val="tx1"/>
                </a:solidFill>
              </a:rPr>
              <a:t>Posuv – řezná rychlost</a:t>
            </a:r>
          </a:p>
          <a:p>
            <a:pPr marL="914400" lvl="1" indent="-457200" algn="l">
              <a:buFont typeface="Calibri" pitchFamily="34" charset="0"/>
              <a:buChar char="‐"/>
            </a:pPr>
            <a:r>
              <a:rPr lang="cs-CZ" dirty="0" smtClean="0">
                <a:solidFill>
                  <a:schemeClr val="tx1"/>
                </a:solidFill>
              </a:rPr>
              <a:t>Hloubka třísky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416981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17929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1253041" y="1700808"/>
            <a:ext cx="7196908" cy="374441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72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304113" y="1052736"/>
            <a:ext cx="8229600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ts val="5800"/>
              </a:lnSpc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Informace - pomocné</a:t>
            </a:r>
            <a:endParaRPr lang="cs-CZ" sz="36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3" name="Rectangle 3"/>
          <p:cNvSpPr txBox="1">
            <a:spLocks noChangeArrowheads="1"/>
          </p:cNvSpPr>
          <p:nvPr/>
        </p:nvSpPr>
        <p:spPr>
          <a:xfrm>
            <a:off x="457200" y="2032248"/>
            <a:ext cx="8229600" cy="37010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Jsou to informace, povely pro určité pomocné funkce.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Calibri" pitchFamily="34" charset="0"/>
              <a:buChar char="‐"/>
            </a:pPr>
            <a:r>
              <a:rPr lang="cs-CZ" dirty="0" smtClean="0">
                <a:solidFill>
                  <a:schemeClr val="tx1"/>
                </a:solidFill>
              </a:rPr>
              <a:t>Zapnutí chlazení</a:t>
            </a:r>
          </a:p>
          <a:p>
            <a:pPr marL="914400" lvl="1" indent="-457200" algn="l">
              <a:buFont typeface="Calibri" pitchFamily="34" charset="0"/>
              <a:buChar char="‐"/>
            </a:pPr>
            <a:r>
              <a:rPr lang="cs-CZ" dirty="0" smtClean="0">
                <a:solidFill>
                  <a:schemeClr val="tx1"/>
                </a:solidFill>
              </a:rPr>
              <a:t>Směr otáček vřetene</a:t>
            </a:r>
          </a:p>
        </p:txBody>
      </p:sp>
    </p:spTree>
    <p:extLst>
      <p:ext uri="{BB962C8B-B14F-4D97-AF65-F5344CB8AC3E}">
        <p14:creationId xmlns:p14="http://schemas.microsoft.com/office/powerpoint/2010/main" val="3202435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2205536"/>
            <a:ext cx="7632848" cy="2554545"/>
          </a:xfrm>
          <a:prstGeom prst="rect">
            <a:avLst/>
          </a:prstGeom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</a:t>
            </a:r>
          </a:p>
          <a:p>
            <a:endParaRPr lang="cs-CZ" sz="2000" dirty="0"/>
          </a:p>
          <a:p>
            <a:r>
              <a:rPr lang="cs-CZ" sz="2000" dirty="0" smtClean="0"/>
              <a:t>K čemu slouží odměřovací zařízení</a:t>
            </a:r>
          </a:p>
          <a:p>
            <a:r>
              <a:rPr lang="cs-CZ" sz="2000" dirty="0" smtClean="0"/>
              <a:t>V čem se konstrukce rámů u  CNC strojů</a:t>
            </a:r>
          </a:p>
          <a:p>
            <a:r>
              <a:rPr lang="cs-CZ" sz="2000" dirty="0" smtClean="0"/>
              <a:t>Vysvětlete práci za osou vřetene</a:t>
            </a:r>
          </a:p>
          <a:p>
            <a:r>
              <a:rPr lang="cs-CZ" sz="2000" dirty="0" smtClean="0"/>
              <a:t>Co jsou informace technologické</a:t>
            </a:r>
          </a:p>
          <a:p>
            <a:endParaRPr lang="cs-CZ" sz="2000" dirty="0" smtClean="0"/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16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915085"/>
            <a:ext cx="6575711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Základy CNC obráběcích strojů</a:t>
            </a:r>
          </a:p>
          <a:p>
            <a:r>
              <a:rPr lang="cs-CZ" sz="2000" dirty="0" smtClean="0"/>
              <a:t>Vlastimil Bartoš, Mojmír Král, Roman Minárik, Miloslav Štulpa</a:t>
            </a:r>
          </a:p>
          <a:p>
            <a:r>
              <a:rPr lang="cs-CZ" sz="2000" dirty="0" smtClean="0"/>
              <a:t>FRAGMENT  Pujmanové 1220, 140 00 Praha 4.</a:t>
            </a:r>
          </a:p>
          <a:p>
            <a:r>
              <a:rPr lang="cs-CZ" sz="2000" dirty="0" smtClean="0"/>
              <a:t>ISBN 80-7200-296-3</a:t>
            </a:r>
          </a:p>
          <a:p>
            <a:endParaRPr lang="cs-CZ" sz="2000" dirty="0" smtClean="0"/>
          </a:p>
          <a:p>
            <a:r>
              <a:rPr lang="cs-CZ" sz="2000" b="1" dirty="0" smtClean="0"/>
              <a:t>CNC  Obráběcí stroje a jejich programování</a:t>
            </a:r>
          </a:p>
          <a:p>
            <a:r>
              <a:rPr lang="cs-CZ" sz="2000" dirty="0" smtClean="0"/>
              <a:t>Miloslav Štulpa</a:t>
            </a:r>
          </a:p>
          <a:p>
            <a:r>
              <a:rPr lang="cs-CZ" sz="2000" dirty="0" smtClean="0"/>
              <a:t>BEN – technická literatura, Praha </a:t>
            </a:r>
          </a:p>
          <a:p>
            <a:r>
              <a:rPr lang="cs-CZ" sz="2000" dirty="0" smtClean="0"/>
              <a:t>ISBN 978- 80-7300-207-7</a:t>
            </a:r>
          </a:p>
          <a:p>
            <a:r>
              <a:rPr lang="cs-CZ" sz="2000" dirty="0" smtClean="0"/>
              <a:t>Str.17, obr.5    Str.19, obr.6</a:t>
            </a:r>
          </a:p>
          <a:p>
            <a:endParaRPr lang="cs-CZ" sz="2000" dirty="0"/>
          </a:p>
          <a:p>
            <a:r>
              <a:rPr lang="cs-CZ" sz="2000" dirty="0" smtClean="0"/>
              <a:t>Fotografie - vlastní</a:t>
            </a:r>
          </a:p>
        </p:txBody>
      </p:sp>
    </p:spTree>
    <p:extLst>
      <p:ext uri="{BB962C8B-B14F-4D97-AF65-F5344CB8AC3E}">
        <p14:creationId xmlns:p14="http://schemas.microsoft.com/office/powerpoint/2010/main" val="4154680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1052</TotalTime>
  <Words>610</Words>
  <Application>Microsoft Office PowerPoint</Application>
  <PresentationFormat>Předvádění na obrazovce (4:3)</PresentationFormat>
  <Paragraphs>138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Sindelar</cp:lastModifiedBy>
  <cp:revision>86</cp:revision>
  <dcterms:created xsi:type="dcterms:W3CDTF">2010-11-01T23:40:31Z</dcterms:created>
  <dcterms:modified xsi:type="dcterms:W3CDTF">2013-05-29T05:19:52Z</dcterms:modified>
</cp:coreProperties>
</file>