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6" r:id="rId2"/>
    <p:sldId id="260" r:id="rId3"/>
    <p:sldId id="261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D0D0D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575" autoAdjust="0"/>
  </p:normalViewPr>
  <p:slideViewPr>
    <p:cSldViewPr>
      <p:cViewPr>
        <p:scale>
          <a:sx n="100" d="100"/>
          <a:sy n="100" d="100"/>
        </p:scale>
        <p:origin x="-1848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029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377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038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078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228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8161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173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131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487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393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346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085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509074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39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Prověření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znalostí z tématu výrobní linky a stavebnicové stroje.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Technologie, 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Stavebnicové stroje,  pracovní jednotky,  výrobní proces, základní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Technologie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Josef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Šindelář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dataprojektor, pracovní listy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Prověření znalostí formou 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17– 19 let, Mechanik seřizovač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1114004"/>
            <a:ext cx="7560840" cy="43088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200" b="1" dirty="0" smtClean="0"/>
              <a:t>Pokrokové </a:t>
            </a:r>
            <a:r>
              <a:rPr lang="cs-CZ" sz="2200" b="1" dirty="0"/>
              <a:t>způsoby strojírenské </a:t>
            </a:r>
            <a:r>
              <a:rPr lang="cs-CZ" sz="2200" b="1" dirty="0" smtClean="0"/>
              <a:t>výroby – prověření znalostí </a:t>
            </a:r>
            <a:endParaRPr lang="cs-CZ" sz="22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VY_32_INOVACE_39_776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72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>TECHNOLOGIE</a:t>
            </a:r>
          </a:p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>Mechanik seřizovač</a:t>
            </a:r>
            <a:r>
              <a:rPr lang="cs-CZ" sz="7200" dirty="0">
                <a:solidFill>
                  <a:schemeClr val="accent2">
                    <a:lumMod val="75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/>
            </a:r>
            <a:br>
              <a:rPr lang="cs-CZ" sz="7200" dirty="0">
                <a:solidFill>
                  <a:schemeClr val="accent2">
                    <a:lumMod val="75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</a:br>
            <a:endParaRPr lang="cs-CZ" sz="6000" dirty="0">
              <a:solidFill>
                <a:schemeClr val="accent2">
                  <a:lumMod val="75000"/>
                </a:schemeClr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285022" y="952276"/>
            <a:ext cx="8229600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5800"/>
              </a:lnSpc>
            </a:pPr>
            <a:endParaRPr lang="cs-CZ" sz="3600" b="1" dirty="0" smtClean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Prověření znalostí  </a:t>
            </a:r>
          </a:p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TÉMA : Stavebnicové stroje, výrobní linky </a:t>
            </a:r>
          </a:p>
          <a:p>
            <a:pPr>
              <a:lnSpc>
                <a:spcPts val="5800"/>
              </a:lnSpc>
            </a:pPr>
            <a:endParaRPr lang="cs-CZ" sz="3600" dirty="0">
              <a:solidFill>
                <a:schemeClr val="accent2">
                  <a:lumMod val="50000"/>
                </a:schemeClr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3" name="Rectangle 8"/>
          <p:cNvSpPr>
            <a:spLocks noGrp="1" noChangeArrowheads="1"/>
          </p:cNvSpPr>
          <p:nvPr>
            <p:ph type="subTitle" idx="4294967295"/>
          </p:nvPr>
        </p:nvSpPr>
        <p:spPr>
          <a:xfrm>
            <a:off x="285022" y="2132856"/>
            <a:ext cx="8607458" cy="3816424"/>
          </a:xfrm>
          <a:ln>
            <a:solidFill>
              <a:schemeClr val="accent2">
                <a:lumMod val="50000"/>
              </a:schemeClr>
            </a:solidFill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cs-CZ" sz="2400" dirty="0" smtClean="0"/>
              <a:t>Definice stavebnicových strojů.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cs-CZ" sz="2400" dirty="0" smtClean="0"/>
              <a:t>Základní části stavebnicových strojů.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cs-CZ" sz="2400" dirty="0" smtClean="0"/>
              <a:t>Hlediska pro volbu stavebnicového stroje.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cs-CZ" sz="2400" dirty="0" smtClean="0"/>
              <a:t>Základní druhy pracovních jednotek stavebnicových strojů.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cs-CZ" sz="2400" dirty="0" smtClean="0"/>
              <a:t>Načrtněte jednostranný a dvoustranný stavebnicový stroj.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cs-CZ" sz="2400" dirty="0" smtClean="0"/>
              <a:t>Rozdělení výrobních linek z hlediska uspořádání.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cs-CZ" sz="2400" dirty="0" smtClean="0"/>
              <a:t>Předmětné uspořádání výrobních linek – uveďte příklad.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cs-CZ" sz="2400" dirty="0" smtClean="0"/>
              <a:t>Základní </a:t>
            </a:r>
            <a:r>
              <a:rPr lang="cs-CZ" sz="2400" dirty="0"/>
              <a:t>hlediska výrobních procesů u výrobní </a:t>
            </a:r>
            <a:r>
              <a:rPr lang="cs-CZ" sz="2400" dirty="0" smtClean="0"/>
              <a:t>linky.</a:t>
            </a: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3933848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7585" y="1066723"/>
            <a:ext cx="6264695" cy="455509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č.1</a:t>
            </a:r>
          </a:p>
          <a:p>
            <a:r>
              <a:rPr lang="cs-CZ" sz="2800" dirty="0"/>
              <a:t>Definice stavebnicových strojů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Stavebnicové </a:t>
            </a:r>
            <a:r>
              <a:rPr lang="cs-CZ" sz="2400" dirty="0"/>
              <a:t>stroje jsou stavebnicovým způsobem sestaveny </a:t>
            </a:r>
            <a:r>
              <a:rPr lang="cs-CZ" sz="2400" dirty="0" smtClean="0"/>
              <a:t>ze základních jednotek.</a:t>
            </a:r>
          </a:p>
          <a:p>
            <a:r>
              <a:rPr lang="cs-CZ" sz="2400" dirty="0" smtClean="0"/>
              <a:t>Používají se pro velkosériovou a hromadnou výrobu, jen pro určitý výrobek.</a:t>
            </a:r>
          </a:p>
          <a:p>
            <a:endParaRPr lang="cs-CZ" sz="2400" dirty="0" smtClean="0"/>
          </a:p>
          <a:p>
            <a:r>
              <a:rPr lang="cs-CZ" sz="2400" dirty="0" smtClean="0"/>
              <a:t>		</a:t>
            </a:r>
            <a:endParaRPr lang="cs-CZ" sz="2400" dirty="0"/>
          </a:p>
          <a:p>
            <a:r>
              <a:rPr lang="cs-CZ" sz="2400" dirty="0" smtClean="0"/>
              <a:t> </a:t>
            </a:r>
            <a:endParaRPr lang="cs-CZ" sz="2400" dirty="0"/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52320" y="2537498"/>
            <a:ext cx="1351652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/>
              <a:t>3</a:t>
            </a:r>
            <a:r>
              <a:rPr lang="cs-CZ" sz="2800" dirty="0" smtClean="0"/>
              <a:t>. body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31215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7585" y="1066722"/>
            <a:ext cx="6408711" cy="49244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č.2</a:t>
            </a:r>
          </a:p>
          <a:p>
            <a:r>
              <a:rPr lang="cs-CZ" sz="2800" dirty="0"/>
              <a:t>Základní části stavebnicových strojů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Pracovní jednotky</a:t>
            </a:r>
          </a:p>
          <a:p>
            <a:r>
              <a:rPr lang="cs-CZ" sz="2400" dirty="0" smtClean="0"/>
              <a:t>Pomocné </a:t>
            </a:r>
            <a:r>
              <a:rPr lang="cs-CZ" sz="2400" dirty="0"/>
              <a:t>jednotky</a:t>
            </a:r>
          </a:p>
          <a:p>
            <a:r>
              <a:rPr lang="cs-CZ" sz="2400" dirty="0"/>
              <a:t>Speciální </a:t>
            </a:r>
            <a:r>
              <a:rPr lang="cs-CZ" sz="2400" dirty="0" smtClean="0"/>
              <a:t>jednotky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		</a:t>
            </a:r>
            <a:endParaRPr lang="cs-CZ" sz="2400" dirty="0"/>
          </a:p>
          <a:p>
            <a:r>
              <a:rPr lang="cs-CZ" sz="2400" dirty="0" smtClean="0"/>
              <a:t> </a:t>
            </a:r>
            <a:endParaRPr lang="cs-CZ" sz="2400" dirty="0"/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52320" y="2537498"/>
            <a:ext cx="1351652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2. body </a:t>
            </a:r>
            <a:endParaRPr lang="cs-CZ" sz="2800" dirty="0"/>
          </a:p>
        </p:txBody>
      </p:sp>
      <p:pic>
        <p:nvPicPr>
          <p:cNvPr id="11" name="Picture 3" descr="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779912" y="2132856"/>
            <a:ext cx="3312368" cy="3445289"/>
          </a:xfrm>
          <a:prstGeom prst="rect">
            <a:avLst/>
          </a:prstGeo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0045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3528" y="1260366"/>
            <a:ext cx="6912769" cy="464742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č.3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/>
              <a:t>Hlediska pro volbu stavebnicového stroje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pPr lvl="1">
              <a:buClr>
                <a:schemeClr val="hlink"/>
              </a:buClr>
              <a:buFont typeface="Wingdings" pitchFamily="2" charset="2"/>
              <a:buChar char="v"/>
            </a:pPr>
            <a:r>
              <a:rPr lang="cs-CZ" sz="2400" dirty="0"/>
              <a:t>velikost obrobku</a:t>
            </a:r>
          </a:p>
          <a:p>
            <a:pPr lvl="1" algn="just">
              <a:buClr>
                <a:schemeClr val="hlink"/>
              </a:buClr>
              <a:buFont typeface="Wingdings" pitchFamily="2" charset="2"/>
              <a:buChar char="v"/>
            </a:pPr>
            <a:r>
              <a:rPr lang="cs-CZ" sz="2400" dirty="0"/>
              <a:t>velikost výrobních sérií a požadavky na četnost a  </a:t>
            </a:r>
            <a:r>
              <a:rPr lang="cs-CZ" sz="2400" dirty="0" smtClean="0"/>
              <a:t>                  	rychlost </a:t>
            </a:r>
            <a:r>
              <a:rPr lang="cs-CZ" sz="2400" dirty="0"/>
              <a:t>přestavění</a:t>
            </a:r>
          </a:p>
          <a:p>
            <a:pPr lvl="1">
              <a:buClr>
                <a:schemeClr val="hlink"/>
              </a:buClr>
              <a:buFont typeface="Wingdings" pitchFamily="2" charset="2"/>
              <a:buChar char="v"/>
            </a:pPr>
            <a:r>
              <a:rPr lang="cs-CZ" sz="2400" dirty="0"/>
              <a:t>počet operací na jedno upnutí</a:t>
            </a:r>
          </a:p>
          <a:p>
            <a:pPr lvl="1">
              <a:buClr>
                <a:schemeClr val="hlink"/>
              </a:buClr>
              <a:buFont typeface="Wingdings" pitchFamily="2" charset="2"/>
              <a:buChar char="v"/>
            </a:pPr>
            <a:r>
              <a:rPr lang="cs-CZ" sz="2400" dirty="0"/>
              <a:t>směry obrábění (horizontální, vertikální, šikmé)</a:t>
            </a:r>
          </a:p>
          <a:p>
            <a:pPr lvl="1">
              <a:buClr>
                <a:schemeClr val="hlink"/>
              </a:buClr>
              <a:buFont typeface="Wingdings" pitchFamily="2" charset="2"/>
              <a:buChar char="v"/>
            </a:pPr>
            <a:r>
              <a:rPr lang="cs-CZ" sz="2400" dirty="0"/>
              <a:t>druhy operací</a:t>
            </a:r>
          </a:p>
          <a:p>
            <a:pPr lvl="1">
              <a:buClr>
                <a:schemeClr val="hlink"/>
              </a:buClr>
              <a:buFont typeface="Wingdings" pitchFamily="2" charset="2"/>
              <a:buChar char="v"/>
            </a:pPr>
            <a:r>
              <a:rPr lang="cs-CZ" sz="2400" dirty="0"/>
              <a:t>nároky na přesnost rozměrů a tvarů</a:t>
            </a:r>
          </a:p>
          <a:p>
            <a:pPr lvl="1">
              <a:buClr>
                <a:schemeClr val="hlink"/>
              </a:buClr>
              <a:buFont typeface="Wingdings" pitchFamily="2" charset="2"/>
              <a:buChar char="v"/>
            </a:pPr>
            <a:r>
              <a:rPr lang="cs-CZ" sz="2400" dirty="0"/>
              <a:t>míra </a:t>
            </a:r>
            <a:r>
              <a:rPr lang="cs-CZ" sz="2400" dirty="0" smtClean="0"/>
              <a:t>automatizace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452320" y="3172220"/>
            <a:ext cx="1351652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/>
              <a:t>3</a:t>
            </a:r>
            <a:r>
              <a:rPr lang="cs-CZ" sz="2800" dirty="0" smtClean="0"/>
              <a:t>. body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22481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3528" y="1260366"/>
            <a:ext cx="6912769" cy="440120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č.4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/>
              <a:t>Základní druhy pracovních </a:t>
            </a:r>
            <a:r>
              <a:rPr lang="cs-CZ" sz="2800" dirty="0" smtClean="0"/>
              <a:t>jednotek stavebnicových strojů</a:t>
            </a:r>
          </a:p>
          <a:p>
            <a:endParaRPr lang="cs-CZ" sz="2800" dirty="0"/>
          </a:p>
          <a:p>
            <a:pPr lvl="1" indent="-342900">
              <a:buClr>
                <a:schemeClr val="hlink"/>
              </a:buClr>
              <a:buFont typeface="Wingdings" pitchFamily="2" charset="2"/>
              <a:buChar char="v"/>
            </a:pPr>
            <a:r>
              <a:rPr lang="cs-CZ" sz="2400" dirty="0"/>
              <a:t>Vrtací jednotky </a:t>
            </a:r>
          </a:p>
          <a:p>
            <a:pPr lvl="1" indent="-342900">
              <a:buClr>
                <a:schemeClr val="hlink"/>
              </a:buClr>
              <a:buFont typeface="Wingdings" pitchFamily="2" charset="2"/>
              <a:buChar char="v"/>
            </a:pPr>
            <a:r>
              <a:rPr lang="cs-CZ" sz="2400" dirty="0"/>
              <a:t>Vyvrtávací jednotky </a:t>
            </a:r>
          </a:p>
          <a:p>
            <a:pPr lvl="1" indent="-342900">
              <a:buClr>
                <a:schemeClr val="hlink"/>
              </a:buClr>
              <a:buFont typeface="Wingdings" pitchFamily="2" charset="2"/>
              <a:buChar char="v"/>
            </a:pPr>
            <a:r>
              <a:rPr lang="cs-CZ" sz="2400" dirty="0"/>
              <a:t>Závitořezné jednotky </a:t>
            </a:r>
          </a:p>
          <a:p>
            <a:pPr lvl="1" indent="-342900">
              <a:buClr>
                <a:schemeClr val="hlink"/>
              </a:buClr>
              <a:buFont typeface="Wingdings" pitchFamily="2" charset="2"/>
              <a:buChar char="v"/>
            </a:pPr>
            <a:r>
              <a:rPr lang="cs-CZ" sz="2400" dirty="0"/>
              <a:t>Frézovací jednotky </a:t>
            </a:r>
          </a:p>
          <a:p>
            <a:pPr lvl="1" indent="-342900">
              <a:buClr>
                <a:schemeClr val="hlink"/>
              </a:buClr>
              <a:buFont typeface="Wingdings" pitchFamily="2" charset="2"/>
              <a:buChar char="v"/>
            </a:pPr>
            <a:r>
              <a:rPr lang="cs-CZ" sz="2400" dirty="0"/>
              <a:t>Soustružnické jednotky </a:t>
            </a:r>
          </a:p>
          <a:p>
            <a:pPr lvl="1" indent="-342900">
              <a:buClr>
                <a:schemeClr val="hlink"/>
              </a:buClr>
              <a:buFont typeface="Wingdings" pitchFamily="2" charset="2"/>
              <a:buChar char="v"/>
            </a:pPr>
            <a:r>
              <a:rPr lang="cs-CZ" sz="2400" dirty="0"/>
              <a:t>Brousící, honovací </a:t>
            </a:r>
            <a:r>
              <a:rPr lang="cs-CZ" sz="2400" dirty="0" smtClean="0"/>
              <a:t>jednotky</a:t>
            </a:r>
            <a:endParaRPr lang="cs-CZ" sz="2400" dirty="0"/>
          </a:p>
          <a:p>
            <a:pPr lvl="1" indent="-342900">
              <a:buClr>
                <a:schemeClr val="hlink"/>
              </a:buClr>
              <a:buFont typeface="Wingdings" pitchFamily="2" charset="2"/>
              <a:buChar char="v"/>
            </a:pP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52320" y="3172220"/>
            <a:ext cx="1351652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/>
              <a:t>3</a:t>
            </a:r>
            <a:r>
              <a:rPr lang="cs-CZ" sz="2800" dirty="0" smtClean="0"/>
              <a:t>. body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80760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3528" y="1260366"/>
            <a:ext cx="6912769" cy="46166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č.5</a:t>
            </a:r>
          </a:p>
          <a:p>
            <a:r>
              <a:rPr lang="cs-CZ" sz="2800" dirty="0"/>
              <a:t>Načrtněte jednostranný a dvoustranný stavebnicový </a:t>
            </a:r>
            <a:r>
              <a:rPr lang="cs-CZ" sz="2800" dirty="0" smtClean="0"/>
              <a:t>stroj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52320" y="3172220"/>
            <a:ext cx="1351652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2. body 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4356" y="2780928"/>
            <a:ext cx="3551111" cy="28029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77336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3528" y="1260366"/>
            <a:ext cx="6912769" cy="464742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č.6</a:t>
            </a:r>
          </a:p>
          <a:p>
            <a:r>
              <a:rPr lang="cs-CZ" sz="2800" dirty="0"/>
              <a:t>Rozdělení výrobních linek z hlediska </a:t>
            </a:r>
            <a:r>
              <a:rPr lang="cs-CZ" sz="2800" dirty="0" smtClean="0"/>
              <a:t>uspořádání</a:t>
            </a:r>
          </a:p>
          <a:p>
            <a:endParaRPr lang="cs-CZ" sz="2800" dirty="0"/>
          </a:p>
          <a:p>
            <a:pPr lvl="1" indent="-342900">
              <a:buClr>
                <a:schemeClr val="hlink"/>
              </a:buClr>
              <a:buFont typeface="Wingdings" pitchFamily="2" charset="2"/>
              <a:buChar char="v"/>
            </a:pPr>
            <a:r>
              <a:rPr lang="cs-CZ" sz="2400" dirty="0" smtClean="0"/>
              <a:t>Technologické – stroje určité profese</a:t>
            </a:r>
            <a:endParaRPr lang="cs-CZ" sz="2400" dirty="0"/>
          </a:p>
          <a:p>
            <a:pPr lvl="1" indent="-342900">
              <a:buClr>
                <a:schemeClr val="hlink"/>
              </a:buClr>
              <a:buFont typeface="Wingdings" pitchFamily="2" charset="2"/>
              <a:buChar char="v"/>
            </a:pPr>
            <a:r>
              <a:rPr lang="cs-CZ" sz="2400" dirty="0" smtClean="0"/>
              <a:t>Předmětné – podle typu a rozměru</a:t>
            </a:r>
            <a:endParaRPr lang="cs-CZ" sz="2400" dirty="0"/>
          </a:p>
          <a:p>
            <a:pPr lvl="1" indent="-342900">
              <a:buClr>
                <a:schemeClr val="hlink"/>
              </a:buClr>
              <a:buFont typeface="Wingdings" pitchFamily="2" charset="2"/>
              <a:buChar char="v"/>
            </a:pPr>
            <a:r>
              <a:rPr lang="cs-CZ" sz="2400" dirty="0" smtClean="0"/>
              <a:t>Proudové – podle sledu operací</a:t>
            </a:r>
            <a:endParaRPr lang="cs-CZ" sz="2400" dirty="0"/>
          </a:p>
          <a:p>
            <a:pPr lvl="1" indent="-342900">
              <a:buClr>
                <a:schemeClr val="hlink"/>
              </a:buClr>
              <a:buFont typeface="Wingdings" pitchFamily="2" charset="2"/>
              <a:buChar char="v"/>
            </a:pPr>
            <a:r>
              <a:rPr lang="cs-CZ" sz="2400" dirty="0" smtClean="0"/>
              <a:t>Kombinované – kombinace různých druhů linek</a:t>
            </a:r>
          </a:p>
          <a:p>
            <a:pPr marL="114300" lvl="1">
              <a:buClr>
                <a:schemeClr val="hlink"/>
              </a:buClr>
            </a:pPr>
            <a:endParaRPr lang="cs-CZ" sz="2400" dirty="0" smtClean="0"/>
          </a:p>
          <a:p>
            <a:pPr marL="114300" lvl="1">
              <a:buClr>
                <a:schemeClr val="hlink"/>
              </a:buClr>
            </a:pPr>
            <a:endParaRPr lang="cs-CZ" dirty="0" smtClean="0"/>
          </a:p>
          <a:p>
            <a:pPr marL="114300" lvl="1">
              <a:buClr>
                <a:schemeClr val="hlink"/>
              </a:buClr>
            </a:pPr>
            <a:endParaRPr lang="cs-CZ" dirty="0"/>
          </a:p>
          <a:p>
            <a:endParaRPr lang="cs-CZ" sz="2800" dirty="0" smtClean="0"/>
          </a:p>
        </p:txBody>
      </p:sp>
      <p:sp>
        <p:nvSpPr>
          <p:cNvPr id="14" name="TextovéPole 13"/>
          <p:cNvSpPr txBox="1"/>
          <p:nvPr/>
        </p:nvSpPr>
        <p:spPr>
          <a:xfrm>
            <a:off x="7452320" y="3172220"/>
            <a:ext cx="1351652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2. body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01347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3528" y="1260366"/>
            <a:ext cx="6912769" cy="467820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č.7</a:t>
            </a:r>
          </a:p>
          <a:p>
            <a:r>
              <a:rPr lang="cs-CZ" sz="2800" dirty="0" smtClean="0"/>
              <a:t>Předmětné </a:t>
            </a:r>
            <a:r>
              <a:rPr lang="cs-CZ" sz="2800" dirty="0"/>
              <a:t>uspořádání výrobních linek – uveďte </a:t>
            </a:r>
            <a:r>
              <a:rPr lang="cs-CZ" sz="2800" dirty="0" smtClean="0"/>
              <a:t>příklad</a:t>
            </a:r>
          </a:p>
          <a:p>
            <a:endParaRPr lang="cs-CZ" sz="2800" dirty="0"/>
          </a:p>
          <a:p>
            <a:r>
              <a:rPr lang="cs-CZ" sz="2400" dirty="0" smtClean="0"/>
              <a:t>Vyráběné součástí se roztřiďuje podle zásad typové technologie, rozměrové podobnosti na </a:t>
            </a:r>
          </a:p>
          <a:p>
            <a:r>
              <a:rPr lang="cs-CZ" sz="2400" u="sng" dirty="0" smtClean="0"/>
              <a:t>hřídelové, </a:t>
            </a:r>
            <a:r>
              <a:rPr lang="cs-CZ" sz="2400" u="sng" dirty="0" err="1" smtClean="0"/>
              <a:t>přírubovité</a:t>
            </a:r>
            <a:r>
              <a:rPr lang="cs-CZ" sz="2400" u="sng" dirty="0" smtClean="0"/>
              <a:t>, </a:t>
            </a:r>
            <a:r>
              <a:rPr lang="cs-CZ" sz="2400" u="sng" dirty="0" err="1" smtClean="0"/>
              <a:t>skříňovité</a:t>
            </a:r>
            <a:r>
              <a:rPr lang="cs-CZ" sz="2400" u="sng" dirty="0" smtClean="0"/>
              <a:t>, ozubená kola </a:t>
            </a:r>
            <a:r>
              <a:rPr lang="cs-CZ" sz="2400" dirty="0" smtClean="0"/>
              <a:t> </a:t>
            </a:r>
          </a:p>
          <a:p>
            <a:endParaRPr lang="cs-CZ" sz="2400" dirty="0"/>
          </a:p>
          <a:p>
            <a:r>
              <a:rPr lang="cs-CZ" sz="2400" dirty="0" smtClean="0"/>
              <a:t>Podle toho se provádí i rozmístění pracovišť. 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52320" y="3172220"/>
            <a:ext cx="1351652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2. body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53793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3528" y="1260366"/>
            <a:ext cx="6912769" cy="469667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č.8</a:t>
            </a:r>
          </a:p>
          <a:p>
            <a:r>
              <a:rPr lang="cs-CZ" sz="2800" dirty="0"/>
              <a:t>Základní hlediska výrobních procesů u výrobní </a:t>
            </a:r>
            <a:r>
              <a:rPr lang="cs-CZ" sz="2800" dirty="0" smtClean="0"/>
              <a:t>linky</a:t>
            </a:r>
          </a:p>
          <a:p>
            <a:endParaRPr lang="cs-CZ" sz="2800" dirty="0"/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400" dirty="0" smtClean="0"/>
              <a:t>jeho </a:t>
            </a:r>
            <a:r>
              <a:rPr lang="cs-CZ" sz="2400" dirty="0"/>
              <a:t>vztahu k výrobnímu programu – základní, doplňkové a přidružená výroba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400" dirty="0" smtClean="0"/>
              <a:t>určení </a:t>
            </a:r>
            <a:r>
              <a:rPr lang="cs-CZ" sz="2400" dirty="0"/>
              <a:t>na hlavní, pomocnou a vedlejší </a:t>
            </a:r>
            <a:r>
              <a:rPr lang="cs-CZ" sz="2400" dirty="0" smtClean="0"/>
              <a:t>výrobu</a:t>
            </a:r>
            <a:endParaRPr lang="cs-CZ" sz="2400" dirty="0"/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400" dirty="0" smtClean="0"/>
              <a:t>času </a:t>
            </a:r>
            <a:r>
              <a:rPr lang="cs-CZ" sz="2400" dirty="0"/>
              <a:t>činnosti v organizaci na etapy – předvýrobní, výrobní /vlastní výrobní proces/. Výrobní etapy se dělí na čtyři fáze – výrobní, </a:t>
            </a:r>
            <a:r>
              <a:rPr lang="cs-CZ" sz="2400" dirty="0" err="1"/>
              <a:t>předzhotovující</a:t>
            </a:r>
            <a:r>
              <a:rPr lang="cs-CZ" sz="2400" dirty="0"/>
              <a:t>, zhotovující a montážní</a:t>
            </a:r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</p:txBody>
      </p:sp>
      <p:sp>
        <p:nvSpPr>
          <p:cNvPr id="14" name="TextovéPole 13"/>
          <p:cNvSpPr txBox="1"/>
          <p:nvPr/>
        </p:nvSpPr>
        <p:spPr>
          <a:xfrm>
            <a:off x="7452320" y="3172220"/>
            <a:ext cx="1351652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/>
              <a:t>3</a:t>
            </a:r>
            <a:r>
              <a:rPr lang="cs-CZ" sz="2800" dirty="0" smtClean="0"/>
              <a:t>. body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9157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936734" y="1260366"/>
            <a:ext cx="6912769" cy="458587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HODNOCENÍ</a:t>
            </a:r>
          </a:p>
          <a:p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 Body				      %</a:t>
            </a:r>
          </a:p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– 16 			100 - 80</a:t>
            </a:r>
          </a:p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 – 12</a:t>
            </a: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		  75 - 60</a:t>
            </a:r>
          </a:p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 – 8	</a:t>
            </a: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	 		  55 - 40</a:t>
            </a:r>
          </a:p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– 4	   	 		  35 - 20</a:t>
            </a:r>
          </a:p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– 0</a:t>
            </a: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	 		</a:t>
            </a: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15 - 0</a:t>
            </a:r>
          </a:p>
          <a:p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1326934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20952" y="2393148"/>
            <a:ext cx="754572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Citace: </a:t>
            </a:r>
          </a:p>
          <a:p>
            <a:r>
              <a:rPr lang="cs-CZ" sz="2400" dirty="0" smtClean="0"/>
              <a:t>Stanislava Karafiátová, Ivo Langer </a:t>
            </a:r>
            <a:r>
              <a:rPr lang="cs-CZ" sz="2400" dirty="0"/>
              <a:t>Nekonvenční </a:t>
            </a:r>
            <a:r>
              <a:rPr lang="cs-CZ" sz="2400" dirty="0" smtClean="0"/>
              <a:t>technologie</a:t>
            </a:r>
          </a:p>
          <a:p>
            <a:r>
              <a:rPr lang="cs-CZ" sz="2000" dirty="0" smtClean="0"/>
              <a:t>Učebnice pro odborné školy</a:t>
            </a:r>
          </a:p>
          <a:p>
            <a:r>
              <a:rPr lang="cs-CZ" sz="2000" dirty="0" smtClean="0"/>
              <a:t>Nakladatelství Fragment Praha 4, ISBN 80-7200-296-1</a:t>
            </a:r>
          </a:p>
          <a:p>
            <a:r>
              <a:rPr lang="cs-CZ" sz="2000" dirty="0"/>
              <a:t>o</a:t>
            </a:r>
            <a:r>
              <a:rPr lang="cs-CZ" sz="2000" dirty="0" smtClean="0"/>
              <a:t>br. 64 str. 59, obr. 66 str.61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5468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1115</TotalTime>
  <Words>432</Words>
  <Application>Microsoft Office PowerPoint</Application>
  <PresentationFormat>Předvádění na obrazovce (4:3)</PresentationFormat>
  <Paragraphs>172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85</cp:revision>
  <dcterms:created xsi:type="dcterms:W3CDTF">2010-11-01T23:40:31Z</dcterms:created>
  <dcterms:modified xsi:type="dcterms:W3CDTF">2013-05-02T09:17:13Z</dcterms:modified>
</cp:coreProperties>
</file>