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6" r:id="rId2"/>
    <p:sldMasterId id="2147483688" r:id="rId3"/>
  </p:sldMasterIdLst>
  <p:notesMasterIdLst>
    <p:notesMasterId r:id="rId27"/>
  </p:notesMasterIdLst>
  <p:sldIdLst>
    <p:sldId id="276" r:id="rId4"/>
    <p:sldId id="277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8" r:id="rId25"/>
    <p:sldId id="279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0" d="100"/>
          <a:sy n="60" d="100"/>
        </p:scale>
        <p:origin x="-1331" y="-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364E20-9245-444F-8AD3-58EA8EAC500F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3A719B-FDEC-4A9D-9E4A-3A7C203AEF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68549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>
                <a:solidFill>
                  <a:prstClr val="black"/>
                </a:solidFill>
              </a:rPr>
              <a:pPr/>
              <a:t>22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46074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3222625" y="304800"/>
            <a:ext cx="11909425" cy="4724400"/>
            <a:chOff x="-2030" y="192"/>
            <a:chExt cx="7502" cy="2976"/>
          </a:xfrm>
        </p:grpSpPr>
        <p:sp>
          <p:nvSpPr>
            <p:cNvPr id="5" name="Line 3"/>
            <p:cNvSpPr>
              <a:spLocks noChangeShapeType="1"/>
            </p:cNvSpPr>
            <p:nvPr/>
          </p:nvSpPr>
          <p:spPr bwMode="auto">
            <a:xfrm>
              <a:off x="912" y="1584"/>
              <a:ext cx="456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>
                <a:solidFill>
                  <a:srgbClr val="000000"/>
                </a:solidFill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auto">
            <a:xfrm>
              <a:off x="-1584" y="864"/>
              <a:ext cx="2304" cy="2304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44083 w 64000"/>
                <a:gd name="T28" fmla="*/ -29639 h 64000"/>
                <a:gd name="T29" fmla="*/ 44083 w 64000"/>
                <a:gd name="T30" fmla="*/ 29639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44083" y="2368"/>
                  </a:moveTo>
                  <a:cubicBezTo>
                    <a:pt x="56127" y="7280"/>
                    <a:pt x="64000" y="18993"/>
                    <a:pt x="64000" y="32000"/>
                  </a:cubicBezTo>
                  <a:cubicBezTo>
                    <a:pt x="64000" y="45006"/>
                    <a:pt x="56127" y="56719"/>
                    <a:pt x="44083" y="61631"/>
                  </a:cubicBezTo>
                  <a:cubicBezTo>
                    <a:pt x="44082" y="61631"/>
                    <a:pt x="44082" y="61631"/>
                    <a:pt x="44082" y="61631"/>
                  </a:cubicBezTo>
                  <a:lnTo>
                    <a:pt x="44083" y="61632"/>
                  </a:lnTo>
                  <a:lnTo>
                    <a:pt x="44083" y="2368"/>
                  </a:lnTo>
                  <a:lnTo>
                    <a:pt x="44082" y="2368"/>
                  </a:lnTo>
                  <a:cubicBezTo>
                    <a:pt x="44082" y="2368"/>
                    <a:pt x="44082" y="2368"/>
                    <a:pt x="44083" y="236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>
                <a:solidFill>
                  <a:srgbClr val="000000"/>
                </a:solidFill>
              </a:endParaRPr>
            </a:p>
          </p:txBody>
        </p:sp>
        <p:sp>
          <p:nvSpPr>
            <p:cNvPr id="7" name="AutoShape 5"/>
            <p:cNvSpPr>
              <a:spLocks noChangeArrowheads="1"/>
            </p:cNvSpPr>
            <p:nvPr/>
          </p:nvSpPr>
          <p:spPr bwMode="auto">
            <a:xfrm>
              <a:off x="-2030" y="192"/>
              <a:ext cx="2544" cy="2544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994 w 64000"/>
                <a:gd name="T28" fmla="*/ -25761 h 64000"/>
                <a:gd name="T29" fmla="*/ 50994 w 64000"/>
                <a:gd name="T30" fmla="*/ 25761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994" y="6246"/>
                  </a:moveTo>
                  <a:cubicBezTo>
                    <a:pt x="59172" y="12279"/>
                    <a:pt x="64000" y="21837"/>
                    <a:pt x="64000" y="32000"/>
                  </a:cubicBezTo>
                  <a:cubicBezTo>
                    <a:pt x="64000" y="42162"/>
                    <a:pt x="59172" y="51720"/>
                    <a:pt x="50994" y="57753"/>
                  </a:cubicBezTo>
                  <a:cubicBezTo>
                    <a:pt x="50993" y="57753"/>
                    <a:pt x="50993" y="57753"/>
                    <a:pt x="50993" y="57753"/>
                  </a:cubicBezTo>
                  <a:lnTo>
                    <a:pt x="50994" y="57754"/>
                  </a:lnTo>
                  <a:lnTo>
                    <a:pt x="50994" y="6246"/>
                  </a:lnTo>
                  <a:lnTo>
                    <a:pt x="50993" y="6246"/>
                  </a:lnTo>
                  <a:cubicBezTo>
                    <a:pt x="50993" y="6246"/>
                    <a:pt x="50993" y="6246"/>
                    <a:pt x="50994" y="6246"/>
                  </a:cubicBezTo>
                  <a:close/>
                </a:path>
              </a:pathLst>
            </a:cu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>
                <a:solidFill>
                  <a:srgbClr val="000000"/>
                </a:solidFill>
              </a:endParaRPr>
            </a:p>
          </p:txBody>
        </p:sp>
      </p:grpSp>
      <p:sp>
        <p:nvSpPr>
          <p:cNvPr id="150534" name="Rectangle 6"/>
          <p:cNvSpPr>
            <a:spLocks noGrp="1" noChangeArrowheads="1"/>
          </p:cNvSpPr>
          <p:nvPr>
            <p:ph type="ctrTitle"/>
          </p:nvPr>
        </p:nvSpPr>
        <p:spPr>
          <a:xfrm>
            <a:off x="1443038" y="985838"/>
            <a:ext cx="7239000" cy="1444625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50535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1443038" y="3427413"/>
            <a:ext cx="72390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8" name="Rectangle 8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" name="Rectangle 1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464AFD-7E39-4B28-B369-9EABFC7DD60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4832591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9FC576-8555-44B1-99AE-D2C0F5189DD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8369357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8CA524-C327-4EEA-809A-3C6AC2FC18B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8596661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9DEE5F-0A45-4074-A5F3-64F749D5156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6448838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5E2A04-4745-4975-B2A6-997E7B9DE0F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3075169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CC9C42-101C-4C11-89CF-154E967DF6D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22546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143E46-D76B-4570-9412-90CD63AB3F3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4304638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C26D2C-25C8-4C95-8BBD-23DA0D421A9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8731797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155F41-D394-48F9-BF4E-C3BF5E574B4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7177992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23CDA9-417F-4151-BD51-602E9F5A6E3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9814499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6413" y="301625"/>
            <a:ext cx="1827212" cy="5640388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370013" y="301625"/>
            <a:ext cx="5334000" cy="5640388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7C5E48-52FC-49C6-B930-6E57811DE1A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486177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C2E3BF-9910-470E-8225-6D63209DE2B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2345498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102225" y="1827213"/>
            <a:ext cx="35814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5102225" y="3960813"/>
            <a:ext cx="35814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426FB3-5AD0-427A-88A4-BDA1F606F0F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6797834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0013" y="1827213"/>
            <a:ext cx="7313612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70013" y="3960813"/>
            <a:ext cx="7313612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681B0C-FE47-4D0F-A828-3E69087CEFC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6446782"/>
      </p:ext>
    </p:extLst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0013" y="301625"/>
            <a:ext cx="7313612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70013" y="1827213"/>
            <a:ext cx="3579812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102225" y="1827213"/>
            <a:ext cx="35814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1242A1-5574-4331-B86C-88E5513E675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1713653"/>
      </p:ext>
    </p:extLst>
  </p:cSld>
  <p:clrMapOvr>
    <a:masterClrMapping/>
  </p:clrMapOvr>
  <p:transition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362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67588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7460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461869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37107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481570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602385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53484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343821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879658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922015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718302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508525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392397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902201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5156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64573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944455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254773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962601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198814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1805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-3238500" y="0"/>
            <a:ext cx="11925300" cy="3810000"/>
            <a:chOff x="-2040" y="0"/>
            <a:chExt cx="7512" cy="2400"/>
          </a:xfrm>
        </p:grpSpPr>
        <p:sp>
          <p:nvSpPr>
            <p:cNvPr id="1032" name="AutoShape 3"/>
            <p:cNvSpPr>
              <a:spLocks noChangeArrowheads="1"/>
            </p:cNvSpPr>
            <p:nvPr/>
          </p:nvSpPr>
          <p:spPr bwMode="auto">
            <a:xfrm>
              <a:off x="-2040" y="432"/>
              <a:ext cx="2592" cy="1968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296 w 64000"/>
                <a:gd name="T28" fmla="*/ -26244 h 64000"/>
                <a:gd name="T29" fmla="*/ 50296 w 64000"/>
                <a:gd name="T30" fmla="*/ 26244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296" y="5746"/>
                  </a:moveTo>
                  <a:cubicBezTo>
                    <a:pt x="58882" y="11730"/>
                    <a:pt x="64000" y="21534"/>
                    <a:pt x="64000" y="32000"/>
                  </a:cubicBezTo>
                  <a:cubicBezTo>
                    <a:pt x="64000" y="42465"/>
                    <a:pt x="58882" y="52269"/>
                    <a:pt x="50296" y="58253"/>
                  </a:cubicBezTo>
                  <a:cubicBezTo>
                    <a:pt x="50296" y="58253"/>
                    <a:pt x="50296" y="58253"/>
                    <a:pt x="50295" y="58253"/>
                  </a:cubicBezTo>
                  <a:lnTo>
                    <a:pt x="50296" y="58254"/>
                  </a:lnTo>
                  <a:lnTo>
                    <a:pt x="50296" y="5746"/>
                  </a:lnTo>
                  <a:lnTo>
                    <a:pt x="50295" y="5746"/>
                  </a:lnTo>
                  <a:cubicBezTo>
                    <a:pt x="50296" y="5746"/>
                    <a:pt x="50296" y="5746"/>
                    <a:pt x="50296" y="574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>
                <a:solidFill>
                  <a:srgbClr val="000000"/>
                </a:solidFill>
              </a:endParaRPr>
            </a:p>
          </p:txBody>
        </p:sp>
        <p:sp>
          <p:nvSpPr>
            <p:cNvPr id="1033" name="AutoShape 4"/>
            <p:cNvSpPr>
              <a:spLocks noChangeArrowheads="1"/>
            </p:cNvSpPr>
            <p:nvPr/>
          </p:nvSpPr>
          <p:spPr bwMode="auto">
            <a:xfrm>
              <a:off x="-1528" y="0"/>
              <a:ext cx="1949" cy="1987"/>
            </a:xfrm>
            <a:custGeom>
              <a:avLst/>
              <a:gdLst>
                <a:gd name="T0" fmla="*/ 0 w 64000"/>
                <a:gd name="T1" fmla="*/ 0 h 64000"/>
                <a:gd name="T2" fmla="*/ 0 w 64000"/>
                <a:gd name="T3" fmla="*/ 0 h 64000"/>
                <a:gd name="T4" fmla="*/ 0 w 64000"/>
                <a:gd name="T5" fmla="*/ 0 h 64000"/>
                <a:gd name="T6" fmla="*/ 0 w 64000"/>
                <a:gd name="T7" fmla="*/ 0 h 64000"/>
                <a:gd name="T8" fmla="*/ 0 w 64000"/>
                <a:gd name="T9" fmla="*/ 0 h 64000"/>
                <a:gd name="T10" fmla="*/ 0 w 64000"/>
                <a:gd name="T11" fmla="*/ 0 h 64000"/>
                <a:gd name="T12" fmla="*/ 0 w 64000"/>
                <a:gd name="T13" fmla="*/ 0 h 64000"/>
                <a:gd name="T14" fmla="*/ 0 w 64000"/>
                <a:gd name="T15" fmla="*/ 0 h 64000"/>
                <a:gd name="T16" fmla="*/ 0 w 64000"/>
                <a:gd name="T17" fmla="*/ 0 h 640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50077 w 64000"/>
                <a:gd name="T28" fmla="*/ -26412 h 64000"/>
                <a:gd name="T29" fmla="*/ 50077 w 64000"/>
                <a:gd name="T30" fmla="*/ 26412 h 64000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64000" h="64000">
                  <a:moveTo>
                    <a:pt x="50077" y="5595"/>
                  </a:moveTo>
                  <a:cubicBezTo>
                    <a:pt x="58790" y="11560"/>
                    <a:pt x="64000" y="21440"/>
                    <a:pt x="64000" y="32000"/>
                  </a:cubicBezTo>
                  <a:cubicBezTo>
                    <a:pt x="64000" y="42559"/>
                    <a:pt x="58790" y="52439"/>
                    <a:pt x="50077" y="58404"/>
                  </a:cubicBezTo>
                  <a:cubicBezTo>
                    <a:pt x="50077" y="58404"/>
                    <a:pt x="50077" y="58404"/>
                    <a:pt x="50076" y="58404"/>
                  </a:cubicBezTo>
                  <a:lnTo>
                    <a:pt x="50077" y="58405"/>
                  </a:lnTo>
                  <a:lnTo>
                    <a:pt x="50077" y="5595"/>
                  </a:lnTo>
                  <a:lnTo>
                    <a:pt x="50076" y="5595"/>
                  </a:lnTo>
                  <a:cubicBezTo>
                    <a:pt x="50077" y="5595"/>
                    <a:pt x="50077" y="5595"/>
                    <a:pt x="50077" y="5595"/>
                  </a:cubicBezTo>
                  <a:close/>
                </a:path>
              </a:pathLst>
            </a:custGeom>
            <a:solidFill>
              <a:schemeClr val="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>
                <a:solidFill>
                  <a:srgbClr val="000000"/>
                </a:solidFill>
              </a:endParaRPr>
            </a:p>
          </p:txBody>
        </p:sp>
        <p:sp>
          <p:nvSpPr>
            <p:cNvPr id="1034" name="Line 5"/>
            <p:cNvSpPr>
              <a:spLocks noChangeShapeType="1"/>
            </p:cNvSpPr>
            <p:nvPr/>
          </p:nvSpPr>
          <p:spPr bwMode="auto">
            <a:xfrm>
              <a:off x="864" y="960"/>
              <a:ext cx="460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pPr fontAlgn="base">
                <a:spcBef>
                  <a:spcPct val="20000"/>
                </a:spcBef>
                <a:spcAft>
                  <a:spcPct val="0"/>
                </a:spcAft>
                <a:buClr>
                  <a:srgbClr val="006666"/>
                </a:buClr>
                <a:buSzPct val="70000"/>
                <a:buFont typeface="Wingdings" pitchFamily="2" charset="2"/>
                <a:buNone/>
              </a:pPr>
              <a:endParaRPr lang="cs-CZ" sz="2900">
                <a:solidFill>
                  <a:srgbClr val="000000"/>
                </a:solidFill>
              </a:endParaRPr>
            </a:p>
          </p:txBody>
        </p:sp>
      </p:grpSp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1370013" y="301625"/>
            <a:ext cx="7313612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70013" y="1827213"/>
            <a:ext cx="7313612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49512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ClrTx/>
              <a:buSzTx/>
              <a:buFontTx/>
              <a:buNone/>
              <a:defRPr sz="1200"/>
            </a:lvl1pPr>
          </a:lstStyle>
          <a:p>
            <a:pPr fontAlgn="base"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49513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ClrTx/>
              <a:buSzTx/>
              <a:buFontTx/>
              <a:buNone/>
              <a:defRPr sz="1200"/>
            </a:lvl1pPr>
          </a:lstStyle>
          <a:p>
            <a:pPr fontAlgn="base"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49514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ClrTx/>
              <a:buSzTx/>
              <a:buFontTx/>
              <a:buNone/>
              <a:defRPr sz="1200"/>
            </a:lvl1pPr>
          </a:lstStyle>
          <a:p>
            <a:pPr fontAlgn="base">
              <a:spcAft>
                <a:spcPct val="0"/>
              </a:spcAft>
              <a:defRPr/>
            </a:pPr>
            <a:fld id="{5F3D2198-6159-4A16-A2B5-16F9C7093D5E}" type="slidenum">
              <a:rPr lang="cs-CZ">
                <a:solidFill>
                  <a:srgbClr val="000000"/>
                </a:solidFill>
              </a:rPr>
              <a:pPr fontAlgn="base"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72891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¡"/>
        <a:defRPr sz="29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5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5000"/>
        <a:buFont typeface="Wingdings" pitchFamily="2" charset="2"/>
        <a:buChar char="¡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19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4536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8.9.2013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9997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4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7.xml"/><Relationship Id="rId4" Type="http://schemas.openxmlformats.org/officeDocument/2006/relationships/image" Target="../media/image2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6891246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39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Výuka CNC strojů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CNC, Technologie, Stroje,  Počítač,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 ovládací panel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Technologie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Josef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Šindelář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stroje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CNC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3. ročník, žáci 17–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19 let, </a:t>
                      </a:r>
                      <a:r>
                        <a:rPr lang="cs-CZ" sz="11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Mechanik seřizovač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Souřadný </a:t>
            </a:r>
            <a:r>
              <a:rPr lang="cs-CZ" sz="2400" b="1" dirty="0" smtClean="0">
                <a:solidFill>
                  <a:prstClr val="black"/>
                </a:solidFill>
              </a:rPr>
              <a:t>systém CNC strojů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VY_32_INOVACE_39_789</a:t>
            </a:r>
            <a:endParaRPr lang="cs-CZ" sz="2400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202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684140" y="1196752"/>
            <a:ext cx="7772400" cy="42672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7200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>TECHNOLOGIE</a:t>
            </a:r>
            <a:r>
              <a:rPr lang="cs-CZ" sz="7200" dirty="0">
                <a:solidFill>
                  <a:schemeClr val="accent5">
                    <a:lumMod val="50000"/>
                  </a:scheme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/>
            </a:r>
            <a:br>
              <a:rPr lang="cs-CZ" sz="7200" dirty="0">
                <a:solidFill>
                  <a:schemeClr val="accent5">
                    <a:lumMod val="50000"/>
                  </a:scheme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</a:br>
            <a:r>
              <a:rPr lang="cs-CZ" sz="7200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 pitchFamily="18" charset="0"/>
              </a:rPr>
              <a:t>CNC stroje</a:t>
            </a:r>
            <a:endParaRPr lang="cs-CZ" sz="7200" dirty="0">
              <a:solidFill>
                <a:schemeClr val="accent5">
                  <a:lumMod val="50000"/>
                </a:schemeClr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083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SOUŘADNÝ SYSTÉM</a:t>
            </a:r>
          </a:p>
        </p:txBody>
      </p:sp>
      <p:sp>
        <p:nvSpPr>
          <p:cNvPr id="284675" name="Text Box 3"/>
          <p:cNvSpPr txBox="1">
            <a:spLocks noChangeArrowheads="1"/>
          </p:cNvSpPr>
          <p:nvPr/>
        </p:nvSpPr>
        <p:spPr bwMode="auto">
          <a:xfrm>
            <a:off x="1239838" y="3300413"/>
            <a:ext cx="67881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07763" dir="18900000" algn="ctr" rotWithShape="0">
              <a:schemeClr val="bg2">
                <a:alpha val="50000"/>
              </a:schemeClr>
            </a:outerShdw>
          </a:effectLst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7200" b="1">
                <a:solidFill>
                  <a:srgbClr val="00808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CNC STROJŮ</a:t>
            </a:r>
          </a:p>
        </p:txBody>
      </p:sp>
    </p:spTree>
    <p:extLst>
      <p:ext uri="{BB962C8B-B14F-4D97-AF65-F5344CB8AC3E}">
        <p14:creationId xmlns:p14="http://schemas.microsoft.com/office/powerpoint/2010/main" val="588000904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SOUŘADNICOVÝ SYSTÉM STROJŮ</a:t>
            </a:r>
          </a:p>
        </p:txBody>
      </p:sp>
      <p:sp>
        <p:nvSpPr>
          <p:cNvPr id="28569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500" smtClean="0"/>
              <a:t>Výrobní stroje používají kartézských souřadnic</a:t>
            </a:r>
          </a:p>
          <a:p>
            <a:pPr eaLnBrk="1" hangingPunct="1">
              <a:defRPr/>
            </a:pPr>
            <a:r>
              <a:rPr lang="cs-CZ" sz="2500" smtClean="0"/>
              <a:t>Definice je dána normou  </a:t>
            </a:r>
            <a:r>
              <a:rPr lang="cs-CZ" sz="250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ČSN </a:t>
            </a:r>
            <a:r>
              <a:rPr lang="cs-CZ" sz="2500" smtClean="0"/>
              <a:t> </a:t>
            </a:r>
            <a:r>
              <a:rPr lang="cs-CZ" sz="250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ISO</a:t>
            </a:r>
            <a:r>
              <a:rPr lang="cs-CZ" sz="2500" smtClean="0"/>
              <a:t> Terminologie os a pohybu</a:t>
            </a:r>
          </a:p>
        </p:txBody>
      </p:sp>
      <p:pic>
        <p:nvPicPr>
          <p:cNvPr id="52228" name="Picture 4" descr="souř sys 2 kartezský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916238" y="3860800"/>
            <a:ext cx="3671887" cy="2500313"/>
          </a:xfrm>
          <a:noFill/>
        </p:spPr>
      </p:pic>
    </p:spTree>
    <p:extLst>
      <p:ext uri="{BB962C8B-B14F-4D97-AF65-F5344CB8AC3E}">
        <p14:creationId xmlns:p14="http://schemas.microsoft.com/office/powerpoint/2010/main" val="67361316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569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SOUŘADNICOVÝ SYSTÉM STROJŮ</a:t>
            </a:r>
          </a:p>
        </p:txBody>
      </p:sp>
      <p:sp>
        <p:nvSpPr>
          <p:cNvPr id="286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2988" y="1827213"/>
            <a:ext cx="7640637" cy="4338637"/>
          </a:xfrm>
        </p:spPr>
        <p:txBody>
          <a:bodyPr/>
          <a:lstStyle/>
          <a:p>
            <a:pPr eaLnBrk="1" hangingPunct="1"/>
            <a:r>
              <a:rPr lang="cs-CZ" altLang="cs-CZ" b="1" smtClean="0"/>
              <a:t>Pamatujte – </a:t>
            </a:r>
            <a:r>
              <a:rPr lang="cs-CZ" altLang="cs-CZ" smtClean="0"/>
              <a:t>osa Z je vždy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mtClean="0"/>
              <a:t>		( rovnoběžná s ) osou rotace.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mtClean="0"/>
              <a:t> </a:t>
            </a:r>
          </a:p>
          <a:p>
            <a:pPr eaLnBrk="1" hangingPunct="1"/>
            <a:r>
              <a:rPr lang="cs-CZ" altLang="cs-CZ" smtClean="0"/>
              <a:t>	</a:t>
            </a:r>
            <a:r>
              <a:rPr lang="cs-CZ" altLang="cs-CZ" b="1" smtClean="0"/>
              <a:t>Soustruh – vřeteno s obrobkem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smtClean="0"/>
          </a:p>
          <a:p>
            <a:pPr eaLnBrk="1" hangingPunct="1"/>
            <a:r>
              <a:rPr lang="cs-CZ" altLang="cs-CZ" smtClean="0"/>
              <a:t>	</a:t>
            </a:r>
            <a:r>
              <a:rPr lang="cs-CZ" altLang="cs-CZ" b="1" smtClean="0"/>
              <a:t>Frézka – vřeteno s nástrojem	</a:t>
            </a:r>
          </a:p>
        </p:txBody>
      </p:sp>
    </p:spTree>
    <p:extLst>
      <p:ext uri="{BB962C8B-B14F-4D97-AF65-F5344CB8AC3E}">
        <p14:creationId xmlns:p14="http://schemas.microsoft.com/office/powerpoint/2010/main" val="281395288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2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Absolutní programování</a:t>
            </a:r>
          </a:p>
        </p:txBody>
      </p:sp>
      <p:sp>
        <p:nvSpPr>
          <p:cNvPr id="28774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cs-CZ" altLang="cs-CZ" sz="2500" b="1" smtClean="0"/>
              <a:t>G 90 – absolutní programování: </a:t>
            </a:r>
            <a:r>
              <a:rPr lang="cs-CZ" altLang="cs-CZ" sz="2500" smtClean="0"/>
              <a:t>popisuje cílový bod pojezdu nástroje vztažný k předem zvolenému počátku souřadnic – k nulovému bodu obrobku </a:t>
            </a:r>
            <a:r>
              <a:rPr lang="cs-CZ" altLang="cs-CZ" sz="2500" b="1" smtClean="0"/>
              <a:t>W</a:t>
            </a:r>
            <a:r>
              <a:rPr lang="cs-CZ" altLang="cs-CZ" sz="2500" smtClean="0"/>
              <a:t>.</a:t>
            </a:r>
          </a:p>
        </p:txBody>
      </p:sp>
      <p:pic>
        <p:nvPicPr>
          <p:cNvPr id="54276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51050" y="3860800"/>
            <a:ext cx="4392613" cy="2730500"/>
          </a:xfrm>
          <a:noFill/>
        </p:spPr>
      </p:pic>
      <p:sp>
        <p:nvSpPr>
          <p:cNvPr id="54277" name="Text Box 5"/>
          <p:cNvSpPr txBox="1">
            <a:spLocks noChangeArrowheads="1"/>
          </p:cNvSpPr>
          <p:nvPr/>
        </p:nvSpPr>
        <p:spPr bwMode="auto">
          <a:xfrm>
            <a:off x="6011863" y="4292600"/>
            <a:ext cx="26797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9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9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9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9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9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defRPr sz="29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defRPr sz="29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defRPr sz="29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defRPr sz="29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altLang="cs-CZ" sz="2400">
                <a:solidFill>
                  <a:srgbClr val="000000"/>
                </a:solidFill>
              </a:rPr>
              <a:t>G01  X40   Z-50</a:t>
            </a:r>
          </a:p>
        </p:txBody>
      </p:sp>
    </p:spTree>
    <p:extLst>
      <p:ext uri="{BB962C8B-B14F-4D97-AF65-F5344CB8AC3E}">
        <p14:creationId xmlns:p14="http://schemas.microsoft.com/office/powerpoint/2010/main" val="122692406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774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Přírůstkové programování</a:t>
            </a:r>
          </a:p>
        </p:txBody>
      </p:sp>
      <p:sp>
        <p:nvSpPr>
          <p:cNvPr id="2887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331913" y="1827213"/>
            <a:ext cx="7351712" cy="1981200"/>
          </a:xfrm>
        </p:spPr>
        <p:txBody>
          <a:bodyPr/>
          <a:lstStyle/>
          <a:p>
            <a:pPr eaLnBrk="1" hangingPunct="1"/>
            <a:r>
              <a:rPr lang="cs-CZ" altLang="cs-CZ" sz="2100" b="1" smtClean="0"/>
              <a:t>G91 – přírůstkové </a:t>
            </a:r>
            <a:r>
              <a:rPr lang="cs-CZ" altLang="cs-CZ" sz="2100" smtClean="0"/>
              <a:t>(inkrementální) </a:t>
            </a:r>
            <a:r>
              <a:rPr lang="cs-CZ" altLang="cs-CZ" sz="2100" b="1" smtClean="0"/>
              <a:t>programování: </a:t>
            </a:r>
            <a:r>
              <a:rPr lang="cs-CZ" altLang="cs-CZ" sz="2100" smtClean="0"/>
              <a:t>souřadnice všech bodů se udávají vzhledem k hodnotám předchozího bodu. Zapisují se souřadnice, o kolik se posune nástroj od startovacího do cílového bodu. </a:t>
            </a:r>
          </a:p>
        </p:txBody>
      </p:sp>
      <p:pic>
        <p:nvPicPr>
          <p:cNvPr id="55300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24075" y="3933825"/>
            <a:ext cx="5130800" cy="2587625"/>
          </a:xfrm>
          <a:noFill/>
        </p:spPr>
      </p:pic>
      <p:sp>
        <p:nvSpPr>
          <p:cNvPr id="55301" name="Text Box 5"/>
          <p:cNvSpPr txBox="1">
            <a:spLocks noChangeArrowheads="1"/>
          </p:cNvSpPr>
          <p:nvPr/>
        </p:nvSpPr>
        <p:spPr bwMode="auto">
          <a:xfrm>
            <a:off x="6300788" y="4365625"/>
            <a:ext cx="23780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9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9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9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9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9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defRPr sz="29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defRPr sz="29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defRPr sz="29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defRPr sz="29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altLang="cs-CZ" sz="2400">
                <a:solidFill>
                  <a:srgbClr val="000000"/>
                </a:solidFill>
              </a:rPr>
              <a:t>G01  X0  Z-30</a:t>
            </a:r>
          </a:p>
        </p:txBody>
      </p:sp>
    </p:spTree>
    <p:extLst>
      <p:ext uri="{BB962C8B-B14F-4D97-AF65-F5344CB8AC3E}">
        <p14:creationId xmlns:p14="http://schemas.microsoft.com/office/powerpoint/2010/main" val="45415830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877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Kartézské souřadnicové programování</a:t>
            </a:r>
          </a:p>
        </p:txBody>
      </p:sp>
      <p:sp>
        <p:nvSpPr>
          <p:cNvPr id="28979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500" b="1" smtClean="0"/>
              <a:t>Programování v kartézských souřadnicích – </a:t>
            </a:r>
            <a:r>
              <a:rPr lang="cs-CZ" altLang="cs-CZ" sz="2500" smtClean="0"/>
              <a:t>poloha bodu je určena vzdáleností bodu od nulového bodu souřadného systému W na jednotlivých osách.</a:t>
            </a:r>
          </a:p>
        </p:txBody>
      </p:sp>
      <p:pic>
        <p:nvPicPr>
          <p:cNvPr id="56324" name="Picture 4" descr="souř sys 2 kartezský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835150" y="3933825"/>
            <a:ext cx="3808413" cy="2593975"/>
          </a:xfrm>
          <a:noFill/>
        </p:spPr>
      </p:pic>
    </p:spTree>
    <p:extLst>
      <p:ext uri="{BB962C8B-B14F-4D97-AF65-F5344CB8AC3E}">
        <p14:creationId xmlns:p14="http://schemas.microsoft.com/office/powerpoint/2010/main" val="19771370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979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Parametrické programování</a:t>
            </a:r>
            <a:r>
              <a:rPr lang="cs-CZ" smtClean="0"/>
              <a:t> </a:t>
            </a:r>
          </a:p>
        </p:txBody>
      </p:sp>
      <p:sp>
        <p:nvSpPr>
          <p:cNvPr id="29081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cs-CZ" altLang="cs-CZ" sz="2500" b="1" smtClean="0"/>
              <a:t>Programování pomocí parametrů –</a:t>
            </a:r>
            <a:r>
              <a:rPr lang="cs-CZ" altLang="cs-CZ" sz="2500" smtClean="0"/>
              <a:t> Rozměrová část je v programu nahrazena parametry.</a:t>
            </a:r>
          </a:p>
          <a:p>
            <a:pPr lvl="1" eaLnBrk="1" hangingPunct="1"/>
            <a:r>
              <a:rPr lang="cs-CZ" altLang="cs-CZ" sz="2100" smtClean="0"/>
              <a:t>P1 X0, Y3, Z4 </a:t>
            </a:r>
          </a:p>
        </p:txBody>
      </p:sp>
      <p:pic>
        <p:nvPicPr>
          <p:cNvPr id="57348" name="Picture 4" descr="souř sys 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63713" y="3789363"/>
            <a:ext cx="4078287" cy="2678112"/>
          </a:xfrm>
          <a:noFill/>
        </p:spPr>
      </p:pic>
    </p:spTree>
    <p:extLst>
      <p:ext uri="{BB962C8B-B14F-4D97-AF65-F5344CB8AC3E}">
        <p14:creationId xmlns:p14="http://schemas.microsoft.com/office/powerpoint/2010/main" val="417377835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081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Polární programování</a:t>
            </a:r>
          </a:p>
        </p:txBody>
      </p:sp>
      <p:sp>
        <p:nvSpPr>
          <p:cNvPr id="29184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403350" y="1700213"/>
            <a:ext cx="7313613" cy="116998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500" b="1" smtClean="0"/>
              <a:t>Programování pomocí polárních souřadnic –</a:t>
            </a:r>
            <a:r>
              <a:rPr lang="cs-CZ" altLang="cs-CZ" sz="2500" smtClean="0"/>
              <a:t> cíl je popsán vzdáleností a úhlem.</a:t>
            </a:r>
          </a:p>
        </p:txBody>
      </p:sp>
      <p:pic>
        <p:nvPicPr>
          <p:cNvPr id="58372" name="Picture 4" descr="souř sys 3 polární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31913" y="2887663"/>
            <a:ext cx="3887787" cy="3752850"/>
          </a:xfrm>
          <a:noFill/>
        </p:spPr>
      </p:pic>
    </p:spTree>
    <p:extLst>
      <p:ext uri="{BB962C8B-B14F-4D97-AF65-F5344CB8AC3E}">
        <p14:creationId xmlns:p14="http://schemas.microsoft.com/office/powerpoint/2010/main" val="40717611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184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Pracovní prostor CNC obráběcího stroje</a:t>
            </a:r>
          </a:p>
        </p:txBody>
      </p:sp>
      <p:pic>
        <p:nvPicPr>
          <p:cNvPr id="59395" name="Picture 3" descr="Pracovní prostor 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42988" y="1628775"/>
            <a:ext cx="7777162" cy="4686300"/>
          </a:xfrm>
          <a:noFill/>
        </p:spPr>
      </p:pic>
    </p:spTree>
    <p:extLst>
      <p:ext uri="{BB962C8B-B14F-4D97-AF65-F5344CB8AC3E}">
        <p14:creationId xmlns:p14="http://schemas.microsoft.com/office/powerpoint/2010/main" val="58857906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Pracovní prostor CNC obráběcího stroje</a:t>
            </a:r>
          </a:p>
        </p:txBody>
      </p:sp>
      <p:pic>
        <p:nvPicPr>
          <p:cNvPr id="60419" name="Picture 3" descr="Pracovní prostor 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1700213"/>
            <a:ext cx="7561262" cy="4583112"/>
          </a:xfrm>
          <a:noFill/>
        </p:spPr>
      </p:pic>
    </p:spTree>
    <p:extLst>
      <p:ext uri="{BB962C8B-B14F-4D97-AF65-F5344CB8AC3E}">
        <p14:creationId xmlns:p14="http://schemas.microsoft.com/office/powerpoint/2010/main" val="137874242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Vztažné body na CNC strojích</a:t>
            </a:r>
          </a:p>
        </p:txBody>
      </p:sp>
      <p:sp>
        <p:nvSpPr>
          <p:cNvPr id="294915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2268538" y="1700213"/>
            <a:ext cx="6767512" cy="4608512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altLang="cs-CZ" sz="2800" smtClean="0"/>
              <a:t>M – nulový bod stroje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altLang="cs-CZ" sz="2800" smtClean="0"/>
              <a:t>A – bod dorazu obrobku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altLang="cs-CZ" sz="2800" smtClean="0"/>
              <a:t>W – nulový bod obrobku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altLang="cs-CZ" sz="2800" smtClean="0"/>
              <a:t>R – referenční bod stroje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altLang="cs-CZ" sz="2800" smtClean="0"/>
              <a:t>F – vztažný bod (vřetene)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altLang="cs-CZ" sz="2800" smtClean="0"/>
              <a:t>T – vztažný bod nosiče nástroje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altLang="cs-CZ" sz="2800" smtClean="0"/>
              <a:t>N – vztažný bod nožového držáku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altLang="cs-CZ" sz="2800" smtClean="0"/>
              <a:t>E – bod nastavení nástroje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altLang="cs-CZ" sz="2800" smtClean="0"/>
              <a:t>P – bod špičky nástroje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sz="2800" smtClean="0"/>
          </a:p>
          <a:p>
            <a:pPr eaLnBrk="1" hangingPunct="1"/>
            <a:endParaRPr lang="cs-CZ" altLang="cs-CZ" sz="2500" smtClean="0"/>
          </a:p>
        </p:txBody>
      </p:sp>
      <p:pic>
        <p:nvPicPr>
          <p:cNvPr id="61444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1628775"/>
            <a:ext cx="917575" cy="4681538"/>
          </a:xfrm>
          <a:noFill/>
        </p:spPr>
      </p:pic>
    </p:spTree>
    <p:extLst>
      <p:ext uri="{BB962C8B-B14F-4D97-AF65-F5344CB8AC3E}">
        <p14:creationId xmlns:p14="http://schemas.microsoft.com/office/powerpoint/2010/main" val="9233229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9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9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9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9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9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491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Vztažné body CNC</a:t>
            </a:r>
          </a:p>
        </p:txBody>
      </p:sp>
      <p:sp>
        <p:nvSpPr>
          <p:cNvPr id="295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2988" y="1827213"/>
            <a:ext cx="7850187" cy="469741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100" b="1" smtClean="0"/>
              <a:t>referenční bod stroje – R: je</a:t>
            </a:r>
            <a:r>
              <a:rPr lang="cs-CZ" altLang="cs-CZ" sz="2100" smtClean="0"/>
              <a:t> stanovené výrobcem a jeho aktivací dochází ke sjednocení mechanické a výpočetní části stroje. Slouží k přesnému nastavení odměřovacího systému po zapnutí stroje a odstranění chyb, které mohou vzniknout interpolací.</a:t>
            </a:r>
            <a:endParaRPr lang="cs-CZ" altLang="cs-CZ" sz="2100" b="1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2100" b="1" smtClean="0"/>
              <a:t>nulový bod stroje – M: je</a:t>
            </a:r>
            <a:r>
              <a:rPr lang="cs-CZ" altLang="cs-CZ" sz="2100" smtClean="0"/>
              <a:t> druhý pevný bod v systému a je také stanoven výrobcem. Je výchozím bodem pro všechny další souřadnicové systémy a vztažné body na stroji. Vzdálenosti nulového bodu stroje a referenčního bodu stroje R jsou výrobcem přesně odměřeny a vloženy do paměti ŘS jako strojní konstanty.</a:t>
            </a:r>
            <a:endParaRPr lang="cs-CZ" altLang="cs-CZ" sz="2100" b="1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2100" b="1" smtClean="0"/>
              <a:t>nulový bod obrobku – W: lze</a:t>
            </a:r>
            <a:r>
              <a:rPr lang="cs-CZ" altLang="cs-CZ" sz="2100" smtClean="0"/>
              <a:t> nastavit pomocí speciálních funkcí ŘS v libovolném místě pracovního prostoru stroje.</a:t>
            </a:r>
          </a:p>
        </p:txBody>
      </p:sp>
    </p:spTree>
    <p:extLst>
      <p:ext uri="{BB962C8B-B14F-4D97-AF65-F5344CB8AC3E}">
        <p14:creationId xmlns:p14="http://schemas.microsoft.com/office/powerpoint/2010/main" val="227275933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5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5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5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5939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Vztažné body CNC</a:t>
            </a:r>
          </a:p>
        </p:txBody>
      </p:sp>
      <p:sp>
        <p:nvSpPr>
          <p:cNvPr id="296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2988" y="1827213"/>
            <a:ext cx="7850187" cy="469741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200" b="1" smtClean="0"/>
              <a:t>bod nastavení nástroje – E: je </a:t>
            </a:r>
            <a:r>
              <a:rPr lang="cs-CZ" altLang="cs-CZ" sz="2200" smtClean="0"/>
              <a:t>bod na držáku nástroje, který se při upnutí ztotožní s bodem F (je nutný pro zjištění korekcí nástroje na přístroji mimo stroj).</a:t>
            </a:r>
            <a:r>
              <a:rPr lang="cs-CZ" altLang="cs-CZ" sz="2200" b="1" smtClean="0"/>
              <a:t>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200" b="1" smtClean="0"/>
              <a:t>vztažný bod vřetene – F: je </a:t>
            </a:r>
            <a:r>
              <a:rPr lang="cs-CZ" altLang="cs-CZ" sz="2200" smtClean="0"/>
              <a:t>na něj vázána délková korekce nástroje. Bod výměny nástroje na revolverové hlavě u soustruhu, u frézky je umístěn na čele vřetene a v ose její rotace.</a:t>
            </a:r>
            <a:endParaRPr lang="cs-CZ" altLang="cs-CZ" sz="2200" b="1" smtClean="0"/>
          </a:p>
          <a:p>
            <a:pPr eaLnBrk="1" hangingPunct="1">
              <a:lnSpc>
                <a:spcPct val="90000"/>
              </a:lnSpc>
            </a:pPr>
            <a:r>
              <a:rPr lang="cs-CZ" altLang="cs-CZ" sz="2200" b="1" smtClean="0"/>
              <a:t>bod špičky nástroje – P: je </a:t>
            </a:r>
            <a:r>
              <a:rPr lang="cs-CZ" altLang="cs-CZ" sz="2200" smtClean="0"/>
              <a:t>nutný pro stanovení délkové korekce a následně rádiusové korekce nástroje (poloměr zaoblení špičky nástroje). Je to bod, který se programuje (pokud se použijí rádiusové korekce)</a:t>
            </a:r>
          </a:p>
        </p:txBody>
      </p:sp>
    </p:spTree>
    <p:extLst>
      <p:ext uri="{BB962C8B-B14F-4D97-AF65-F5344CB8AC3E}">
        <p14:creationId xmlns:p14="http://schemas.microsoft.com/office/powerpoint/2010/main" val="304336806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6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Vztažné body CNC</a:t>
            </a:r>
          </a:p>
        </p:txBody>
      </p:sp>
      <p:sp>
        <p:nvSpPr>
          <p:cNvPr id="297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42988" y="1827213"/>
            <a:ext cx="7850187" cy="4697412"/>
          </a:xfrm>
        </p:spPr>
        <p:txBody>
          <a:bodyPr/>
          <a:lstStyle/>
          <a:p>
            <a:pPr eaLnBrk="1" hangingPunct="1"/>
            <a:r>
              <a:rPr lang="cs-CZ" altLang="cs-CZ" sz="2400" b="1" smtClean="0"/>
              <a:t>vztažný bod nožového držáku – N: je </a:t>
            </a:r>
            <a:r>
              <a:rPr lang="cs-CZ" altLang="cs-CZ" sz="2400" smtClean="0"/>
              <a:t>bod na nožovém držáku, používaný pro seřízení nástroje.</a:t>
            </a:r>
            <a:endParaRPr lang="cs-CZ" altLang="cs-CZ" sz="2400" b="1" smtClean="0"/>
          </a:p>
          <a:p>
            <a:pPr eaLnBrk="1" hangingPunct="1"/>
            <a:r>
              <a:rPr lang="cs-CZ" altLang="cs-CZ" sz="2400" b="1" smtClean="0"/>
              <a:t>vztažný bod nosiče nástroje – T: je </a:t>
            </a:r>
            <a:r>
              <a:rPr lang="cs-CZ" altLang="cs-CZ" sz="2400" smtClean="0"/>
              <a:t>bod nosiče, používaný pro jeho seřízení.</a:t>
            </a:r>
            <a:endParaRPr lang="cs-CZ" altLang="cs-CZ" sz="2400" b="1" smtClean="0"/>
          </a:p>
          <a:p>
            <a:pPr eaLnBrk="1" hangingPunct="1"/>
            <a:r>
              <a:rPr lang="cs-CZ" altLang="cs-CZ" sz="2400" b="1" smtClean="0"/>
              <a:t>bod dorazu obrobku – A: je </a:t>
            </a:r>
            <a:r>
              <a:rPr lang="cs-CZ" altLang="cs-CZ" sz="2400" smtClean="0"/>
              <a:t>bod na upínači, na který je ustaven polotovar.</a:t>
            </a:r>
          </a:p>
        </p:txBody>
      </p:sp>
    </p:spTree>
    <p:extLst>
      <p:ext uri="{BB962C8B-B14F-4D97-AF65-F5344CB8AC3E}">
        <p14:creationId xmlns:p14="http://schemas.microsoft.com/office/powerpoint/2010/main" val="258066524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987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SOUŘADNICOVÝ SYSTÉM SOUSTRUH</a:t>
            </a:r>
          </a:p>
        </p:txBody>
      </p:sp>
      <p:pic>
        <p:nvPicPr>
          <p:cNvPr id="65539" name="Picture 3" descr="souř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79613" y="1700213"/>
            <a:ext cx="5832475" cy="4943475"/>
          </a:xfrm>
          <a:noFill/>
        </p:spPr>
      </p:pic>
    </p:spTree>
    <p:extLst>
      <p:ext uri="{BB962C8B-B14F-4D97-AF65-F5344CB8AC3E}">
        <p14:creationId xmlns:p14="http://schemas.microsoft.com/office/powerpoint/2010/main" val="2671328485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SOUŘADNICOVÝ SYSTÉM </a:t>
            </a:r>
            <a:b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FRÉZKA</a:t>
            </a:r>
          </a:p>
        </p:txBody>
      </p:sp>
      <p:pic>
        <p:nvPicPr>
          <p:cNvPr id="66563" name="Picture 3" descr="souř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484438" y="1700213"/>
            <a:ext cx="3527425" cy="4752975"/>
          </a:xfrm>
          <a:noFill/>
        </p:spPr>
      </p:pic>
    </p:spTree>
    <p:extLst>
      <p:ext uri="{BB962C8B-B14F-4D97-AF65-F5344CB8AC3E}">
        <p14:creationId xmlns:p14="http://schemas.microsoft.com/office/powerpoint/2010/main" val="401816211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1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URČENÍ NULOVÉHO BODU OBROBKU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z="2500" b="1" smtClean="0"/>
              <a:t>Před zahájením výroby daného výrobku</a:t>
            </a:r>
            <a:r>
              <a:rPr lang="cs-CZ" altLang="cs-CZ" sz="2500" smtClean="0"/>
              <a:t> – jeho polotovaru je třeba určit nulový bod součásti. Nulový bod obrobku </a:t>
            </a:r>
            <a:r>
              <a:rPr lang="cs-CZ" altLang="cs-CZ" sz="2500" b="1" smtClean="0"/>
              <a:t>W</a:t>
            </a:r>
            <a:r>
              <a:rPr lang="cs-CZ" altLang="cs-CZ" sz="2500" smtClean="0"/>
              <a:t> je důležitý pro tvorbu podprogramu a pro bezchybné najetí nástrojem při zahájení obrábění. Jeho umístění si volí programátor.</a:t>
            </a:r>
          </a:p>
          <a:p>
            <a:pPr eaLnBrk="1" hangingPunct="1"/>
            <a:r>
              <a:rPr lang="cs-CZ" altLang="cs-CZ" sz="2500" smtClean="0"/>
              <a:t>U frézování lze umístit nulový bod obrobku </a:t>
            </a:r>
            <a:r>
              <a:rPr lang="cs-CZ" altLang="cs-CZ" sz="2500" b="1" smtClean="0"/>
              <a:t>W </a:t>
            </a:r>
            <a:r>
              <a:rPr lang="cs-CZ" altLang="cs-CZ" sz="2500" smtClean="0"/>
              <a:t>na nejvhodnější místo pro snadné naprogramování výrobku.</a:t>
            </a:r>
          </a:p>
        </p:txBody>
      </p:sp>
    </p:spTree>
    <p:extLst>
      <p:ext uri="{BB962C8B-B14F-4D97-AF65-F5344CB8AC3E}">
        <p14:creationId xmlns:p14="http://schemas.microsoft.com/office/powerpoint/2010/main" val="4269913680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URČENÍ NULOVÉHO BODU OBROBKU</a:t>
            </a:r>
          </a:p>
        </p:txBody>
      </p:sp>
      <p:sp>
        <p:nvSpPr>
          <p:cNvPr id="6861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2900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 sz="2900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 sz="2900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 sz="2900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 sz="2900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defRPr sz="2900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defRPr sz="2900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defRPr sz="2900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defRPr sz="29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fontAlgn="base" hangingPunct="1">
              <a:spcBef>
                <a:spcPct val="20000"/>
              </a:spcBef>
              <a:spcAft>
                <a:spcPct val="0"/>
              </a:spcAft>
              <a:buClr>
                <a:srgbClr val="006666"/>
              </a:buClr>
              <a:buSzPct val="70000"/>
              <a:buFont typeface="Wingdings" pitchFamily="2" charset="2"/>
              <a:buNone/>
            </a:pPr>
            <a:endParaRPr lang="cs-CZ" altLang="cs-CZ">
              <a:solidFill>
                <a:srgbClr val="000000"/>
              </a:solidFill>
            </a:endParaRPr>
          </a:p>
        </p:txBody>
      </p:sp>
      <p:graphicFrame>
        <p:nvGraphicFramePr>
          <p:cNvPr id="68612" name="Object 4"/>
          <p:cNvGraphicFramePr>
            <a:graphicFrameLocks noChangeAspect="1"/>
          </p:cNvGraphicFramePr>
          <p:nvPr/>
        </p:nvGraphicFramePr>
        <p:xfrm>
          <a:off x="1331913" y="1916113"/>
          <a:ext cx="7343775" cy="44307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Obrázek" r:id="rId3" imgW="3639319" imgH="2194564" progId="PhotoDraw.Document.2">
                  <p:embed/>
                </p:oleObj>
              </mc:Choice>
              <mc:Fallback>
                <p:oleObj name="Obrázek" r:id="rId3" imgW="3639319" imgH="2194564" progId="PhotoDraw.Document.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31913" y="1916113"/>
                        <a:ext cx="7343775" cy="44307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05989414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smtClean="0"/>
              <a:t>Kontrolní otázky</a:t>
            </a:r>
          </a:p>
        </p:txBody>
      </p:sp>
      <p:sp>
        <p:nvSpPr>
          <p:cNvPr id="69635" name="Zástupný symbol pro obsah 2"/>
          <p:cNvSpPr>
            <a:spLocks noGrp="1"/>
          </p:cNvSpPr>
          <p:nvPr>
            <p:ph idx="1"/>
          </p:nvPr>
        </p:nvSpPr>
        <p:spPr>
          <a:xfrm>
            <a:off x="971550" y="1827213"/>
            <a:ext cx="7848600" cy="4410075"/>
          </a:xfrm>
        </p:spPr>
        <p:txBody>
          <a:bodyPr/>
          <a:lstStyle/>
          <a:p>
            <a:r>
              <a:rPr lang="cs-CZ" altLang="cs-CZ" dirty="0" smtClean="0"/>
              <a:t>Složení řídícího systému CNC strojů</a:t>
            </a:r>
          </a:p>
          <a:p>
            <a:r>
              <a:rPr lang="cs-CZ" altLang="cs-CZ" dirty="0" smtClean="0"/>
              <a:t>Způsoby programování CNC strojů</a:t>
            </a:r>
          </a:p>
          <a:p>
            <a:r>
              <a:rPr lang="cs-CZ" altLang="cs-CZ" dirty="0" smtClean="0"/>
              <a:t>Popiš rozdíl v programování G90 – G91</a:t>
            </a:r>
          </a:p>
          <a:p>
            <a:r>
              <a:rPr lang="cs-CZ" altLang="cs-CZ" dirty="0" smtClean="0"/>
              <a:t>Popiš vztažné body R, M, W, T, P</a:t>
            </a:r>
          </a:p>
          <a:p>
            <a:r>
              <a:rPr lang="cs-CZ" altLang="cs-CZ" dirty="0" smtClean="0"/>
              <a:t>Kam směřuje osa Z při soustružení</a:t>
            </a:r>
          </a:p>
          <a:p>
            <a:r>
              <a:rPr lang="cs-CZ" altLang="cs-CZ" dirty="0" smtClean="0"/>
              <a:t>Jaký řídící systém pro programování využívá naše škola. </a:t>
            </a:r>
          </a:p>
          <a:p>
            <a:endParaRPr lang="cs-CZ" altLang="cs-CZ" dirty="0" smtClean="0"/>
          </a:p>
          <a:p>
            <a:endParaRPr lang="cs-CZ" altLang="cs-CZ" dirty="0" smtClean="0"/>
          </a:p>
          <a:p>
            <a:endParaRPr lang="cs-CZ" altLang="cs-CZ" dirty="0" smtClean="0"/>
          </a:p>
          <a:p>
            <a:endParaRPr lang="cs-CZ" altLang="cs-CZ" dirty="0" smtClean="0"/>
          </a:p>
        </p:txBody>
      </p:sp>
    </p:spTree>
    <p:extLst>
      <p:ext uri="{BB962C8B-B14F-4D97-AF65-F5344CB8AC3E}">
        <p14:creationId xmlns:p14="http://schemas.microsoft.com/office/powerpoint/2010/main" val="161330275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Souhrn učiva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27584" y="2205536"/>
            <a:ext cx="7200800" cy="286232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Otázky pro opakování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altLang="cs-CZ" sz="2000" dirty="0"/>
              <a:t>Složení řídícího systému CNC strojů</a:t>
            </a:r>
          </a:p>
          <a:p>
            <a:r>
              <a:rPr lang="cs-CZ" altLang="cs-CZ" sz="2000" dirty="0"/>
              <a:t>Způsoby programování CNC strojů</a:t>
            </a:r>
          </a:p>
          <a:p>
            <a:r>
              <a:rPr lang="cs-CZ" altLang="cs-CZ" sz="2000" dirty="0"/>
              <a:t>Popiš rozdíl v programování G90 – G91</a:t>
            </a:r>
          </a:p>
          <a:p>
            <a:r>
              <a:rPr lang="cs-CZ" altLang="cs-CZ" sz="2000" dirty="0"/>
              <a:t>Popiš vztažné body R, M, W, T, P</a:t>
            </a:r>
          </a:p>
          <a:p>
            <a:r>
              <a:rPr lang="cs-CZ" altLang="cs-CZ" sz="2000" dirty="0"/>
              <a:t>Kam směřuje osa Z při soustružení</a:t>
            </a:r>
          </a:p>
          <a:p>
            <a:r>
              <a:rPr lang="cs-CZ" altLang="cs-CZ" sz="2000" dirty="0"/>
              <a:t>Jaký řídící systém pro programování využívá naše škola. </a:t>
            </a:r>
          </a:p>
          <a:p>
            <a:endParaRPr lang="cs-CZ" sz="20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6124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915085"/>
            <a:ext cx="6575711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Základy CNC obráběcích strojů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Vlastimil Bartoš, Mojmír Král, Roman Minárik, Miloslav Štulpa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FRAGMENT  Pujmanové 1220, 140 00 Praha 4.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ISBN 80-7200-296-3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Obrázky: 3,4,8,9,11,12,13,14</a:t>
            </a:r>
            <a:endParaRPr lang="cs-CZ" sz="2000" dirty="0" smtClean="0">
              <a:solidFill>
                <a:prstClr val="black"/>
              </a:solidFill>
            </a:endParaRPr>
          </a:p>
          <a:p>
            <a:endParaRPr lang="cs-CZ" sz="2000" b="1" dirty="0" smtClean="0">
              <a:solidFill>
                <a:prstClr val="black"/>
              </a:solidFill>
            </a:endParaRPr>
          </a:p>
          <a:p>
            <a:r>
              <a:rPr lang="cs-CZ" sz="2000" b="1" dirty="0" smtClean="0">
                <a:solidFill>
                  <a:prstClr val="black"/>
                </a:solidFill>
              </a:rPr>
              <a:t>CNC  </a:t>
            </a:r>
            <a:r>
              <a:rPr lang="cs-CZ" sz="2000" b="1" dirty="0" smtClean="0">
                <a:solidFill>
                  <a:prstClr val="black"/>
                </a:solidFill>
              </a:rPr>
              <a:t>Obráběcí stroje a jejich programování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Miloslav Štulpa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BEN – technická literatura, Praha 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ISBN 978- 80-7300-207-7</a:t>
            </a:r>
          </a:p>
          <a:p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6841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Zatmění">
  <a:themeElements>
    <a:clrScheme name="Zatmění 1">
      <a:dk1>
        <a:srgbClr val="000000"/>
      </a:dk1>
      <a:lt1>
        <a:srgbClr val="FFFFFF"/>
      </a:lt1>
      <a:dk2>
        <a:srgbClr val="006666"/>
      </a:dk2>
      <a:lt2>
        <a:srgbClr val="5F5F5F"/>
      </a:lt2>
      <a:accent1>
        <a:srgbClr val="33CCCC"/>
      </a:accent1>
      <a:accent2>
        <a:srgbClr val="99CCCC"/>
      </a:accent2>
      <a:accent3>
        <a:srgbClr val="FFFFFF"/>
      </a:accent3>
      <a:accent4>
        <a:srgbClr val="000000"/>
      </a:accent4>
      <a:accent5>
        <a:srgbClr val="ADE2E2"/>
      </a:accent5>
      <a:accent6>
        <a:srgbClr val="8AB9B9"/>
      </a:accent6>
      <a:hlink>
        <a:srgbClr val="006666"/>
      </a:hlink>
      <a:folHlink>
        <a:srgbClr val="B2B2B2"/>
      </a:folHlink>
    </a:clrScheme>
    <a:fontScheme name="Zatmění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>
            <a:schemeClr val="tx2"/>
          </a:buClr>
          <a:buSzPct val="70000"/>
          <a:buFont typeface="Wingdings" pitchFamily="2" charset="2"/>
          <a:buNone/>
          <a:tabLst/>
          <a:defRPr kumimoji="0" lang="cs-CZ" sz="29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  <a:spAutoFit/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>
            <a:schemeClr val="tx2"/>
          </a:buClr>
          <a:buSzPct val="70000"/>
          <a:buFont typeface="Wingdings" pitchFamily="2" charset="2"/>
          <a:buNone/>
          <a:tabLst/>
          <a:defRPr kumimoji="0" lang="cs-CZ" sz="29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Zatmění 1">
        <a:dk1>
          <a:srgbClr val="000000"/>
        </a:dk1>
        <a:lt1>
          <a:srgbClr val="FFFFFF"/>
        </a:lt1>
        <a:dk2>
          <a:srgbClr val="006666"/>
        </a:dk2>
        <a:lt2>
          <a:srgbClr val="5F5F5F"/>
        </a:lt2>
        <a:accent1>
          <a:srgbClr val="33CCCC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AB9B9"/>
        </a:accent6>
        <a:hlink>
          <a:srgbClr val="006666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2">
        <a:dk1>
          <a:srgbClr val="000000"/>
        </a:dk1>
        <a:lt1>
          <a:srgbClr val="FFFFFF"/>
        </a:lt1>
        <a:dk2>
          <a:srgbClr val="333366"/>
        </a:dk2>
        <a:lt2>
          <a:srgbClr val="5F5F5F"/>
        </a:lt2>
        <a:accent1>
          <a:srgbClr val="CC99FF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E2CAFF"/>
        </a:accent5>
        <a:accent6>
          <a:srgbClr val="8AB9B9"/>
        </a:accent6>
        <a:hlink>
          <a:srgbClr val="666699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3">
        <a:dk1>
          <a:srgbClr val="000000"/>
        </a:dk1>
        <a:lt1>
          <a:srgbClr val="FFFFFF"/>
        </a:lt1>
        <a:dk2>
          <a:srgbClr val="0000CC"/>
        </a:dk2>
        <a:lt2>
          <a:srgbClr val="434343"/>
        </a:lt2>
        <a:accent1>
          <a:srgbClr val="99CC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CAE2AA"/>
        </a:accent5>
        <a:accent6>
          <a:srgbClr val="E7B900"/>
        </a:accent6>
        <a:hlink>
          <a:srgbClr val="FF000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4">
        <a:dk1>
          <a:srgbClr val="000000"/>
        </a:dk1>
        <a:lt1>
          <a:srgbClr val="64AAAE"/>
        </a:lt1>
        <a:dk2>
          <a:srgbClr val="FFFFCC"/>
        </a:dk2>
        <a:lt2>
          <a:srgbClr val="5F5F5F"/>
        </a:lt2>
        <a:accent1>
          <a:srgbClr val="B4B1DB"/>
        </a:accent1>
        <a:accent2>
          <a:srgbClr val="61C1D7"/>
        </a:accent2>
        <a:accent3>
          <a:srgbClr val="B8D2D3"/>
        </a:accent3>
        <a:accent4>
          <a:srgbClr val="000000"/>
        </a:accent4>
        <a:accent5>
          <a:srgbClr val="D6D5EA"/>
        </a:accent5>
        <a:accent6>
          <a:srgbClr val="57AFC3"/>
        </a:accent6>
        <a:hlink>
          <a:srgbClr val="257177"/>
        </a:hlink>
        <a:folHlink>
          <a:srgbClr val="CCCC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Zatmění 5">
        <a:dk1>
          <a:srgbClr val="5F5F5F"/>
        </a:dk1>
        <a:lt1>
          <a:srgbClr val="F8F8F8"/>
        </a:lt1>
        <a:dk2>
          <a:srgbClr val="2A285A"/>
        </a:dk2>
        <a:lt2>
          <a:srgbClr val="FFFFFF"/>
        </a:lt2>
        <a:accent1>
          <a:srgbClr val="999966"/>
        </a:accent1>
        <a:accent2>
          <a:srgbClr val="8C8B9D"/>
        </a:accent2>
        <a:accent3>
          <a:srgbClr val="ACACB5"/>
        </a:accent3>
        <a:accent4>
          <a:srgbClr val="D4D4D4"/>
        </a:accent4>
        <a:accent5>
          <a:srgbClr val="CACAB8"/>
        </a:accent5>
        <a:accent6>
          <a:srgbClr val="7E7D8E"/>
        </a:accent6>
        <a:hlink>
          <a:srgbClr val="465174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6">
        <a:dk1>
          <a:srgbClr val="434343"/>
        </a:dk1>
        <a:lt1>
          <a:srgbClr val="FFFFFF"/>
        </a:lt1>
        <a:dk2>
          <a:srgbClr val="360404"/>
        </a:dk2>
        <a:lt2>
          <a:srgbClr val="FFFFFF"/>
        </a:lt2>
        <a:accent1>
          <a:srgbClr val="669900"/>
        </a:accent1>
        <a:accent2>
          <a:srgbClr val="CC6600"/>
        </a:accent2>
        <a:accent3>
          <a:srgbClr val="AEAAAA"/>
        </a:accent3>
        <a:accent4>
          <a:srgbClr val="DADADA"/>
        </a:accent4>
        <a:accent5>
          <a:srgbClr val="B8CAAA"/>
        </a:accent5>
        <a:accent6>
          <a:srgbClr val="B95C00"/>
        </a:accent6>
        <a:hlink>
          <a:srgbClr val="CC33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7">
        <a:dk1>
          <a:srgbClr val="434343"/>
        </a:dk1>
        <a:lt1>
          <a:srgbClr val="FFFFFF"/>
        </a:lt1>
        <a:dk2>
          <a:srgbClr val="000000"/>
        </a:dk2>
        <a:lt2>
          <a:srgbClr val="8285FE"/>
        </a:lt2>
        <a:accent1>
          <a:srgbClr val="669900"/>
        </a:accent1>
        <a:accent2>
          <a:srgbClr val="9900FF"/>
        </a:accent2>
        <a:accent3>
          <a:srgbClr val="AAAAAA"/>
        </a:accent3>
        <a:accent4>
          <a:srgbClr val="DADADA"/>
        </a:accent4>
        <a:accent5>
          <a:srgbClr val="B8CAAA"/>
        </a:accent5>
        <a:accent6>
          <a:srgbClr val="8A00E7"/>
        </a:accent6>
        <a:hlink>
          <a:srgbClr val="6600CC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8">
        <a:dk1>
          <a:srgbClr val="434343"/>
        </a:dk1>
        <a:lt1>
          <a:srgbClr val="FFFFFF"/>
        </a:lt1>
        <a:dk2>
          <a:srgbClr val="000000"/>
        </a:dk2>
        <a:lt2>
          <a:srgbClr val="0066FF"/>
        </a:lt2>
        <a:accent1>
          <a:srgbClr val="339966"/>
        </a:accent1>
        <a:accent2>
          <a:srgbClr val="FFCC00"/>
        </a:accent2>
        <a:accent3>
          <a:srgbClr val="AAAAAA"/>
        </a:accent3>
        <a:accent4>
          <a:srgbClr val="DADADA"/>
        </a:accent4>
        <a:accent5>
          <a:srgbClr val="ADCAB8"/>
        </a:accent5>
        <a:accent6>
          <a:srgbClr val="E7B900"/>
        </a:accent6>
        <a:hlink>
          <a:srgbClr val="CC00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9">
        <a:dk1>
          <a:srgbClr val="333300"/>
        </a:dk1>
        <a:lt1>
          <a:srgbClr val="FFFFFF"/>
        </a:lt1>
        <a:dk2>
          <a:srgbClr val="669900"/>
        </a:dk2>
        <a:lt2>
          <a:srgbClr val="FFFFCC"/>
        </a:lt2>
        <a:accent1>
          <a:srgbClr val="CCCC00"/>
        </a:accent1>
        <a:accent2>
          <a:srgbClr val="99CC00"/>
        </a:accent2>
        <a:accent3>
          <a:srgbClr val="B8CAAA"/>
        </a:accent3>
        <a:accent4>
          <a:srgbClr val="DADADA"/>
        </a:accent4>
        <a:accent5>
          <a:srgbClr val="E2E2AA"/>
        </a:accent5>
        <a:accent6>
          <a:srgbClr val="8AB900"/>
        </a:accent6>
        <a:hlink>
          <a:srgbClr val="336600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atmění 10">
        <a:dk1>
          <a:srgbClr val="333333"/>
        </a:dk1>
        <a:lt1>
          <a:srgbClr val="FFFFCC"/>
        </a:lt1>
        <a:dk2>
          <a:srgbClr val="660000"/>
        </a:dk2>
        <a:lt2>
          <a:srgbClr val="CCCCCC"/>
        </a:lt2>
        <a:accent1>
          <a:srgbClr val="FF6600"/>
        </a:accent1>
        <a:accent2>
          <a:srgbClr val="CC3300"/>
        </a:accent2>
        <a:accent3>
          <a:srgbClr val="B8AAAA"/>
        </a:accent3>
        <a:accent4>
          <a:srgbClr val="DADAAE"/>
        </a:accent4>
        <a:accent5>
          <a:srgbClr val="FFB8AA"/>
        </a:accent5>
        <a:accent6>
          <a:srgbClr val="B92D00"/>
        </a:accent6>
        <a:hlink>
          <a:srgbClr val="9900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595</Words>
  <Application>Microsoft Office PowerPoint</Application>
  <PresentationFormat>Předvádění na obrazovce (4:3)</PresentationFormat>
  <Paragraphs>130</Paragraphs>
  <Slides>23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3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7" baseType="lpstr">
      <vt:lpstr>Zatmění</vt:lpstr>
      <vt:lpstr>Motiv systému Office</vt:lpstr>
      <vt:lpstr>1_Motiv systému Office</vt:lpstr>
      <vt:lpstr>Obrázek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SOUŘADNÝ SYSTÉM</vt:lpstr>
      <vt:lpstr>SOUŘADNICOVÝ SYSTÉM STROJŮ</vt:lpstr>
      <vt:lpstr>SOUŘADNICOVÝ SYSTÉM STROJŮ</vt:lpstr>
      <vt:lpstr>Absolutní programování</vt:lpstr>
      <vt:lpstr>Přírůstkové programování</vt:lpstr>
      <vt:lpstr>Kartézské souřadnicové programování</vt:lpstr>
      <vt:lpstr>Parametrické programování </vt:lpstr>
      <vt:lpstr>Polární programování</vt:lpstr>
      <vt:lpstr>Pracovní prostor CNC obráběcího stroje</vt:lpstr>
      <vt:lpstr>Pracovní prostor CNC obráběcího stroje</vt:lpstr>
      <vt:lpstr>Vztažné body na CNC strojích</vt:lpstr>
      <vt:lpstr>Vztažné body CNC</vt:lpstr>
      <vt:lpstr>Vztažné body CNC</vt:lpstr>
      <vt:lpstr>Vztažné body CNC</vt:lpstr>
      <vt:lpstr>SOUŘADNICOVÝ SYSTÉM SOUSTRUH</vt:lpstr>
      <vt:lpstr>SOUŘADNICOVÝ SYSTÉM  FRÉZKA</vt:lpstr>
      <vt:lpstr>URČENÍ NULOVÉHO BODU OBROBKU</vt:lpstr>
      <vt:lpstr>URČENÍ NULOVÉHO BODU OBROBKU</vt:lpstr>
      <vt:lpstr>Kontrolní otázky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SOUŘADNÝ SYSTÉM</dc:title>
  <dc:creator>Sindelar</dc:creator>
  <cp:lastModifiedBy>Sindelar</cp:lastModifiedBy>
  <cp:revision>6</cp:revision>
  <dcterms:created xsi:type="dcterms:W3CDTF">2013-09-08T15:50:26Z</dcterms:created>
  <dcterms:modified xsi:type="dcterms:W3CDTF">2013-09-08T16:39:39Z</dcterms:modified>
</cp:coreProperties>
</file>