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6" r:id="rId2"/>
    <p:sldMasterId id="2147483692" r:id="rId3"/>
  </p:sldMasterIdLst>
  <p:notesMasterIdLst>
    <p:notesMasterId r:id="rId19"/>
  </p:notesMasterIdLst>
  <p:sldIdLst>
    <p:sldId id="268" r:id="rId4"/>
    <p:sldId id="269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1331" y="-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3CC8DA-9378-479A-9977-AE61D291BC41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4F6C55-E185-4D88-9AEE-3AEE8DB43A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542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607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44083 w 64000"/>
                <a:gd name="T28" fmla="*/ -29639 h 64000"/>
                <a:gd name="T29" fmla="*/ 44083 w 64000"/>
                <a:gd name="T30" fmla="*/ 29639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994 w 64000"/>
                <a:gd name="T28" fmla="*/ -25761 h 64000"/>
                <a:gd name="T29" fmla="*/ 50994 w 64000"/>
                <a:gd name="T30" fmla="*/ 25761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</p:grpSp>
      <p:sp>
        <p:nvSpPr>
          <p:cNvPr id="15053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5053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CD2144-1AE7-4E76-ABFE-EC0C9ECD4D1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8859571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CAE98F-A5E8-4951-B1FF-017C5E86D2F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893335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7C7B2F-2E83-4160-8DA2-FFEB916951A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634091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C16B5D-B0A8-4C78-A472-4A2483C7798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79780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B989EF-A1CB-463D-B387-F12A8847949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3724939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2E6225-7933-42CC-91FC-AB45F094198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225729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B05192-C017-4811-B151-5974D998F6F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502153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EF7D07-416F-4E8E-A371-6271A30457E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872466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1F7748-D8D9-42EF-B1B3-D050F230E56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6669270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967EE8-4F2D-4B58-AFE7-604B028D04C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466074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BEDE0A-C4DC-49F0-AAA2-C0D7212EEA2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0609963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997D97-6A32-4125-AF3E-D58FB731DE3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220388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102225" y="1827213"/>
            <a:ext cx="35814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102225" y="3960813"/>
            <a:ext cx="35814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1DF696-E8B1-4C50-9BF4-683DB84FFA3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952384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7313612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70013" y="3960813"/>
            <a:ext cx="7313612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8374E7-DF29-466F-B812-BE20C3EDC26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31181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2840BC-3D62-4A29-BDFA-475FB820901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387349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44083 w 64000"/>
                <a:gd name="T28" fmla="*/ -29639 h 64000"/>
                <a:gd name="T29" fmla="*/ 44083 w 64000"/>
                <a:gd name="T30" fmla="*/ 29639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994 w 64000"/>
                <a:gd name="T28" fmla="*/ -25761 h 64000"/>
                <a:gd name="T29" fmla="*/ 50994 w 64000"/>
                <a:gd name="T30" fmla="*/ 25761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</p:grpSp>
      <p:sp>
        <p:nvSpPr>
          <p:cNvPr id="15053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5053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CD2144-1AE7-4E76-ABFE-EC0C9ECD4D1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22904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CAE98F-A5E8-4951-B1FF-017C5E86D2F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501393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7C7B2F-2E83-4160-8DA2-FFEB916951A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7468322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C16B5D-B0A8-4C78-A472-4A2483C7798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800835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B989EF-A1CB-463D-B387-F12A8847949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428253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2E6225-7933-42CC-91FC-AB45F094198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233270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B05192-C017-4811-B151-5974D998F6F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607673"/>
      </p:ext>
    </p:extLst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EF7D07-416F-4E8E-A371-6271A30457E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1358971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1F7748-D8D9-42EF-B1B3-D050F230E56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2312514"/>
      </p:ext>
    </p:extLst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967EE8-4F2D-4B58-AFE7-604B028D04C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04758"/>
      </p:ext>
    </p:extLst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BEDE0A-C4DC-49F0-AAA2-C0D7212EEA2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7794732"/>
      </p:ext>
    </p:extLst>
  </p:cSld>
  <p:clrMapOvr>
    <a:masterClrMapping/>
  </p:clrMapOvr>
  <p:transition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997D97-6A32-4125-AF3E-D58FB731DE3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685099"/>
      </p:ext>
    </p:extLst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102225" y="1827213"/>
            <a:ext cx="35814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102225" y="3960813"/>
            <a:ext cx="35814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1DF696-E8B1-4C50-9BF4-683DB84FFA3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841678"/>
      </p:ext>
    </p:extLst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7313612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70013" y="3960813"/>
            <a:ext cx="7313612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8374E7-DF29-466F-B812-BE20C3EDC26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34822"/>
      </p:ext>
    </p:extLst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2840BC-3D62-4A29-BDFA-475FB820901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7426192"/>
      </p:ext>
    </p:extLst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02948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9482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53038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63286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660965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67922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117208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20671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717145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41953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3471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2" Type="http://schemas.openxmlformats.org/officeDocument/2006/relationships/slideLayout" Target="../slideLayouts/slideLayout17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1032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296 w 64000"/>
                <a:gd name="T28" fmla="*/ -26244 h 64000"/>
                <a:gd name="T29" fmla="*/ 50296 w 64000"/>
                <a:gd name="T30" fmla="*/ 26244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1033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077 w 64000"/>
                <a:gd name="T28" fmla="*/ -26412 h 64000"/>
                <a:gd name="T29" fmla="*/ 50077 w 64000"/>
                <a:gd name="T30" fmla="*/ 26412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1034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4951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fld id="{F0B2BA1D-9B6F-4F71-A695-1CD13271FB0F}" type="slidenum">
              <a:rPr lang="cs-CZ">
                <a:solidFill>
                  <a:srgbClr val="000000"/>
                </a:solidFill>
              </a:rPr>
              <a:pPr fontAlgn="base"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468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29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1032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296 w 64000"/>
                <a:gd name="T28" fmla="*/ -26244 h 64000"/>
                <a:gd name="T29" fmla="*/ 50296 w 64000"/>
                <a:gd name="T30" fmla="*/ 26244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1033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077 w 64000"/>
                <a:gd name="T28" fmla="*/ -26412 h 64000"/>
                <a:gd name="T29" fmla="*/ 50077 w 64000"/>
                <a:gd name="T30" fmla="*/ 26412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1034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4951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fld id="{F0B2BA1D-9B6F-4F71-A695-1CD13271FB0F}" type="slidenum">
              <a:rPr lang="cs-CZ">
                <a:solidFill>
                  <a:srgbClr val="000000"/>
                </a:solidFill>
              </a:rPr>
              <a:pPr fontAlgn="base"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731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29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199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2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46216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39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Výuka CNC strojů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CNC, Technologie, Stroje,  Počítač,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 ovládací panel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Technologie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Josef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Šindelář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stroje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CNC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3. ročník, žáci 17–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19 let, </a:t>
                      </a:r>
                      <a:r>
                        <a:rPr lang="cs-CZ" sz="11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Mechanik seřizovač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Programování a simulace CNC strojů I.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VY_32_INOVACE_39_790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854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dirty="0" smtClean="0">
                <a:solidFill>
                  <a:srgbClr val="4BACC6">
                    <a:lumMod val="50000"/>
                  </a:srgb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TECHNOLOGIE</a:t>
            </a:r>
            <a:r>
              <a:rPr lang="cs-CZ" sz="7200" dirty="0">
                <a:solidFill>
                  <a:srgbClr val="4BACC6">
                    <a:lumMod val="50000"/>
                  </a:srgb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/>
            </a:r>
            <a:br>
              <a:rPr lang="cs-CZ" sz="7200" dirty="0">
                <a:solidFill>
                  <a:srgbClr val="4BACC6">
                    <a:lumMod val="50000"/>
                  </a:srgb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</a:br>
            <a:r>
              <a:rPr lang="cs-CZ" sz="7200" dirty="0" smtClean="0">
                <a:solidFill>
                  <a:srgbClr val="4BACC6">
                    <a:lumMod val="50000"/>
                  </a:srgb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CNC stroje</a:t>
            </a:r>
            <a:endParaRPr lang="cs-CZ" sz="7200" dirty="0">
              <a:solidFill>
                <a:srgbClr val="4BACC6">
                  <a:lumMod val="50000"/>
                </a:srgb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6948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913" y="333375"/>
            <a:ext cx="7313612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44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POGRAMOVÁNÍ A SIMULACE</a:t>
            </a:r>
          </a:p>
        </p:txBody>
      </p:sp>
      <p:sp>
        <p:nvSpPr>
          <p:cNvPr id="303107" name="Text Box 3"/>
          <p:cNvSpPr txBox="1">
            <a:spLocks noChangeArrowheads="1"/>
          </p:cNvSpPr>
          <p:nvPr/>
        </p:nvSpPr>
        <p:spPr bwMode="auto">
          <a:xfrm>
            <a:off x="1239838" y="3300413"/>
            <a:ext cx="67881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07763" dir="18900000" algn="ctr" rotWithShape="0">
              <a:schemeClr val="bg2">
                <a:alpha val="50000"/>
              </a:schemeClr>
            </a:outerShdw>
          </a:effec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7200" b="1">
                <a:solidFill>
                  <a:srgbClr val="00808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CNC STROJŮ</a:t>
            </a:r>
          </a:p>
        </p:txBody>
      </p:sp>
      <p:sp>
        <p:nvSpPr>
          <p:cNvPr id="303108" name="Text Box 4"/>
          <p:cNvSpPr txBox="1">
            <a:spLocks noChangeArrowheads="1"/>
          </p:cNvSpPr>
          <p:nvPr/>
        </p:nvSpPr>
        <p:spPr bwMode="auto">
          <a:xfrm>
            <a:off x="3889714" y="5300663"/>
            <a:ext cx="881972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07763" dir="18900000" algn="ctr" rotWithShape="0">
              <a:schemeClr val="bg2">
                <a:alpha val="50000"/>
              </a:schemeClr>
            </a:outerShdw>
          </a:effectLst>
        </p:spPr>
        <p:txBody>
          <a:bodyPr wrap="non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6000" b="1" dirty="0" smtClean="0">
                <a:solidFill>
                  <a:srgbClr val="00808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I.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475437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Tvorba CNC programů</a:t>
            </a:r>
          </a:p>
        </p:txBody>
      </p:sp>
      <p:sp>
        <p:nvSpPr>
          <p:cNvPr id="304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827213"/>
            <a:ext cx="7567612" cy="4554537"/>
          </a:xfrm>
        </p:spPr>
        <p:txBody>
          <a:bodyPr/>
          <a:lstStyle/>
          <a:p>
            <a:pPr eaLnBrk="1" hangingPunct="1"/>
            <a:r>
              <a:rPr lang="cs-CZ" altLang="cs-CZ" b="1" u="sng" smtClean="0"/>
              <a:t>Struktura programu</a:t>
            </a:r>
            <a:r>
              <a:rPr lang="cs-CZ" altLang="cs-CZ" u="sng" smtClean="0"/>
              <a:t> </a:t>
            </a:r>
            <a:r>
              <a:rPr lang="cs-CZ" altLang="cs-CZ" smtClean="0"/>
              <a:t>– jednotný způsob uspořádání řídících programů pro CNC stroje se nazývá struktura programu a určuje ji mezinárodní norma </a:t>
            </a:r>
            <a:r>
              <a:rPr lang="cs-CZ" altLang="cs-CZ" b="1" smtClean="0"/>
              <a:t>ISO 1058</a:t>
            </a:r>
            <a:r>
              <a:rPr lang="cs-CZ" altLang="cs-CZ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783789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413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Struktura programu</a:t>
            </a:r>
            <a:r>
              <a:rPr lang="cs-CZ" u="sng" smtClean="0"/>
              <a:t> </a:t>
            </a:r>
          </a:p>
        </p:txBody>
      </p:sp>
      <p:sp>
        <p:nvSpPr>
          <p:cNvPr id="305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827213"/>
            <a:ext cx="7712075" cy="4554537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500" b="1" smtClean="0"/>
              <a:t>Výhody</a:t>
            </a:r>
            <a:r>
              <a:rPr lang="cs-CZ" altLang="cs-CZ" sz="2500" smtClean="0"/>
              <a:t> dodržování programové struktury: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500" smtClean="0"/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altLang="cs-CZ" sz="2500" smtClean="0"/>
              <a:t>dodržování tvaru a posloupnosti instrukcí a dodržování formálních pravidel syntaxe   </a:t>
            </a:r>
            <a:r>
              <a:rPr lang="cs-CZ" altLang="cs-CZ" sz="2500" b="1" smtClean="0"/>
              <a:t>umožňuje kontrolním systémům v případě formální chyby tuto chybu najít a oznámit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25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altLang="cs-CZ" sz="2500" smtClean="0"/>
              <a:t>snadnější orientaci v systému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altLang="cs-CZ" sz="2500" smtClean="0"/>
              <a:t>lepší nalezení případných chyb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altLang="cs-CZ" sz="2500" smtClean="0"/>
              <a:t>lepší provedení změn</a:t>
            </a:r>
          </a:p>
        </p:txBody>
      </p:sp>
    </p:spTree>
    <p:extLst>
      <p:ext uri="{BB962C8B-B14F-4D97-AF65-F5344CB8AC3E}">
        <p14:creationId xmlns:p14="http://schemas.microsoft.com/office/powerpoint/2010/main" val="166359256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515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Začátek programu</a:t>
            </a:r>
            <a:r>
              <a:rPr lang="cs-CZ" smtClean="0"/>
              <a:t> </a:t>
            </a:r>
            <a:endParaRPr lang="cs-CZ" b="1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06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827213"/>
            <a:ext cx="7777162" cy="4554537"/>
          </a:xfrm>
        </p:spPr>
        <p:txBody>
          <a:bodyPr/>
          <a:lstStyle/>
          <a:p>
            <a:pPr eaLnBrk="1" hangingPunct="1"/>
            <a:r>
              <a:rPr lang="cs-CZ" altLang="cs-CZ" smtClean="0"/>
              <a:t>je zvykem každý CNC program začínat </a:t>
            </a:r>
            <a:r>
              <a:rPr lang="cs-CZ" altLang="cs-CZ" b="1" smtClean="0"/>
              <a:t>znakem začátku programu + % číslo nebo název </a:t>
            </a:r>
          </a:p>
          <a:p>
            <a:pPr eaLnBrk="1" hangingPunct="1"/>
            <a:r>
              <a:rPr lang="cs-CZ" altLang="cs-CZ" smtClean="0"/>
              <a:t>u používaného programu MIKROPROG se používá znak </a:t>
            </a:r>
            <a:r>
              <a:rPr lang="cs-CZ" altLang="cs-CZ" b="1" smtClean="0"/>
              <a:t>;</a:t>
            </a:r>
            <a:r>
              <a:rPr lang="cs-CZ" altLang="cs-CZ" smtClean="0"/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Příklad: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; </a:t>
            </a:r>
            <a:r>
              <a:rPr lang="cs-CZ" altLang="cs-CZ" sz="2800" smtClean="0"/>
              <a:t>Úloha 1  Vypracoval: J.Novák 1.10.2000</a:t>
            </a:r>
          </a:p>
        </p:txBody>
      </p:sp>
    </p:spTree>
    <p:extLst>
      <p:ext uri="{BB962C8B-B14F-4D97-AF65-F5344CB8AC3E}">
        <p14:creationId xmlns:p14="http://schemas.microsoft.com/office/powerpoint/2010/main" val="27672970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617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Složení programu</a:t>
            </a:r>
          </a:p>
        </p:txBody>
      </p:sp>
      <p:sp>
        <p:nvSpPr>
          <p:cNvPr id="307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2988" y="1827213"/>
            <a:ext cx="7921625" cy="455453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z="2800" b="1" smtClean="0"/>
              <a:t>Blok /VĚTA/</a:t>
            </a:r>
            <a:r>
              <a:rPr lang="cs-CZ" altLang="cs-CZ" sz="2400" b="1" smtClean="0"/>
              <a:t>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800" smtClean="0"/>
              <a:t>N40  G00	 X20	 Z100  F100  S600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z="2400" smtClean="0"/>
          </a:p>
          <a:p>
            <a:pPr eaLnBrk="1" hangingPunct="1">
              <a:buFont typeface="Wingdings" pitchFamily="2" charset="2"/>
              <a:buNone/>
            </a:pPr>
            <a:r>
              <a:rPr lang="cs-CZ" altLang="cs-CZ" sz="2800" b="1" smtClean="0"/>
              <a:t>Jednotlivý příkaz /SLOVO/</a:t>
            </a:r>
            <a:r>
              <a:rPr lang="cs-CZ" altLang="cs-CZ" sz="2400" b="1" smtClean="0"/>
              <a:t>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800" smtClean="0"/>
              <a:t>N40	</a:t>
            </a:r>
            <a:r>
              <a:rPr lang="cs-CZ" altLang="cs-CZ" sz="2800" b="1" smtClean="0">
                <a:solidFill>
                  <a:srgbClr val="CC0000"/>
                </a:solidFill>
              </a:rPr>
              <a:t>G00</a:t>
            </a:r>
            <a:r>
              <a:rPr lang="cs-CZ" altLang="cs-CZ" sz="2800" smtClean="0"/>
              <a:t>  X20	 Z100</a:t>
            </a:r>
            <a:r>
              <a:rPr lang="cs-CZ" altLang="cs-CZ" sz="2400" smtClean="0"/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z="2400" smtClean="0"/>
          </a:p>
          <a:p>
            <a:pPr eaLnBrk="1" hangingPunct="1">
              <a:buFont typeface="Wingdings" pitchFamily="2" charset="2"/>
              <a:buNone/>
            </a:pPr>
            <a:r>
              <a:rPr lang="cs-CZ" altLang="cs-CZ" b="1" smtClean="0"/>
              <a:t>ADRESA					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b="1" smtClean="0">
                <a:solidFill>
                  <a:srgbClr val="CC0000"/>
                </a:solidFill>
              </a:rPr>
              <a:t>N</a:t>
            </a:r>
            <a:r>
              <a:rPr lang="cs-CZ" altLang="cs-CZ" smtClean="0"/>
              <a:t>40	</a:t>
            </a:r>
            <a:r>
              <a:rPr lang="cs-CZ" altLang="cs-CZ" b="1" smtClean="0">
                <a:solidFill>
                  <a:srgbClr val="CC0000"/>
                </a:solidFill>
              </a:rPr>
              <a:t>G</a:t>
            </a:r>
            <a:r>
              <a:rPr lang="cs-CZ" altLang="cs-CZ" smtClean="0"/>
              <a:t>00	 </a:t>
            </a:r>
            <a:r>
              <a:rPr lang="cs-CZ" altLang="cs-CZ" b="1" smtClean="0">
                <a:solidFill>
                  <a:srgbClr val="CC0000"/>
                </a:solidFill>
              </a:rPr>
              <a:t>X</a:t>
            </a:r>
            <a:r>
              <a:rPr lang="cs-CZ" altLang="cs-CZ" smtClean="0"/>
              <a:t>20	 </a:t>
            </a:r>
            <a:r>
              <a:rPr lang="cs-CZ" altLang="cs-CZ" b="1" smtClean="0">
                <a:solidFill>
                  <a:srgbClr val="CC0000"/>
                </a:solidFill>
              </a:rPr>
              <a:t>Z</a:t>
            </a:r>
            <a:r>
              <a:rPr lang="cs-CZ" altLang="cs-CZ" smtClean="0"/>
              <a:t>100 </a:t>
            </a:r>
          </a:p>
        </p:txBody>
      </p:sp>
    </p:spTree>
    <p:extLst>
      <p:ext uri="{BB962C8B-B14F-4D97-AF65-F5344CB8AC3E}">
        <p14:creationId xmlns:p14="http://schemas.microsoft.com/office/powerpoint/2010/main" val="98112859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0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Složení programu</a:t>
            </a:r>
          </a:p>
        </p:txBody>
      </p:sp>
      <p:sp>
        <p:nvSpPr>
          <p:cNvPr id="308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58888" y="1827213"/>
            <a:ext cx="7705725" cy="455453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b="1" smtClean="0"/>
              <a:t>VÝZNAMOVÁ ČÁST</a:t>
            </a:r>
            <a:r>
              <a:rPr lang="cs-CZ" altLang="cs-CZ" smtClean="0"/>
              <a:t> </a:t>
            </a:r>
            <a:endParaRPr lang="cs-CZ" altLang="cs-CZ" sz="2400" b="1" smtClean="0"/>
          </a:p>
          <a:p>
            <a:pPr eaLnBrk="1" hangingPunct="1">
              <a:buFont typeface="Wingdings" pitchFamily="2" charset="2"/>
              <a:buNone/>
            </a:pPr>
            <a:r>
              <a:rPr lang="cs-CZ" altLang="cs-CZ" sz="2800" smtClean="0"/>
              <a:t>N</a:t>
            </a:r>
            <a:r>
              <a:rPr lang="cs-CZ" altLang="cs-CZ" sz="2800" b="1" smtClean="0">
                <a:solidFill>
                  <a:srgbClr val="CC0000"/>
                </a:solidFill>
              </a:rPr>
              <a:t>40</a:t>
            </a:r>
            <a:r>
              <a:rPr lang="cs-CZ" altLang="cs-CZ" sz="2800" smtClean="0"/>
              <a:t>	G</a:t>
            </a:r>
            <a:r>
              <a:rPr lang="cs-CZ" altLang="cs-CZ" sz="2800" b="1" smtClean="0">
                <a:solidFill>
                  <a:srgbClr val="CC0000"/>
                </a:solidFill>
              </a:rPr>
              <a:t>00</a:t>
            </a:r>
            <a:r>
              <a:rPr lang="cs-CZ" altLang="cs-CZ" sz="2800" smtClean="0"/>
              <a:t>  X20	 Z100</a:t>
            </a:r>
            <a:r>
              <a:rPr lang="cs-CZ" altLang="cs-CZ" sz="2400" smtClean="0"/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z="2400" smtClean="0"/>
          </a:p>
          <a:p>
            <a:pPr eaLnBrk="1" hangingPunct="1">
              <a:buFont typeface="Wingdings" pitchFamily="2" charset="2"/>
              <a:buNone/>
            </a:pPr>
            <a:r>
              <a:rPr lang="cs-CZ" altLang="cs-CZ" b="1" smtClean="0"/>
              <a:t>ROZMĚROVÁ ČÁST</a:t>
            </a:r>
            <a:r>
              <a:rPr lang="cs-CZ" altLang="cs-CZ" smtClean="0"/>
              <a:t> </a:t>
            </a:r>
            <a:r>
              <a:rPr lang="cs-CZ" altLang="cs-CZ" b="1" smtClean="0"/>
              <a:t>			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N40	G00	 X</a:t>
            </a:r>
            <a:r>
              <a:rPr lang="cs-CZ" altLang="cs-CZ" sz="2800" b="1" smtClean="0">
                <a:solidFill>
                  <a:srgbClr val="CC0000"/>
                </a:solidFill>
              </a:rPr>
              <a:t>20</a:t>
            </a:r>
            <a:r>
              <a:rPr lang="cs-CZ" altLang="cs-CZ" smtClean="0"/>
              <a:t>  Z</a:t>
            </a:r>
            <a:r>
              <a:rPr lang="cs-CZ" altLang="cs-CZ" sz="2800" b="1" smtClean="0">
                <a:solidFill>
                  <a:srgbClr val="CC0000"/>
                </a:solidFill>
              </a:rPr>
              <a:t>100</a:t>
            </a:r>
            <a:r>
              <a:rPr lang="cs-CZ" altLang="cs-CZ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854111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22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Složení programu</a:t>
            </a:r>
          </a:p>
        </p:txBody>
      </p:sp>
      <p:sp>
        <p:nvSpPr>
          <p:cNvPr id="309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827213"/>
            <a:ext cx="7567612" cy="4554537"/>
          </a:xfrm>
        </p:spPr>
        <p:txBody>
          <a:bodyPr/>
          <a:lstStyle/>
          <a:p>
            <a:pPr eaLnBrk="1" hangingPunct="1"/>
            <a:r>
              <a:rPr lang="cs-CZ" altLang="cs-CZ" smtClean="0"/>
              <a:t>CNC stroje nemají přesně stanovené pořadí slov ve větě, příkazy jsou zpracovávány podle logických souvislostí. </a:t>
            </a:r>
          </a:p>
          <a:p>
            <a:pPr eaLnBrk="1" hangingPunct="1"/>
            <a:r>
              <a:rPr lang="cs-CZ" altLang="cs-CZ" b="1" smtClean="0"/>
              <a:t>Doporučené pořadí adres ve větě  je</a:t>
            </a:r>
            <a:r>
              <a:rPr lang="cs-CZ" altLang="cs-CZ" smtClean="0"/>
              <a:t> :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altLang="cs-CZ" b="1" smtClean="0"/>
              <a:t>	</a:t>
            </a:r>
            <a:r>
              <a:rPr lang="cs-CZ" altLang="cs-CZ" sz="4000" b="1" smtClean="0"/>
              <a:t>N  G  X  Y  Z  F  S  T  M</a:t>
            </a:r>
            <a:r>
              <a:rPr lang="cs-CZ" altLang="cs-CZ" b="1" smtClean="0"/>
              <a:t> </a:t>
            </a:r>
            <a:r>
              <a:rPr lang="cs-CZ" altLang="cs-CZ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602130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925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Číslování vět</a:t>
            </a:r>
            <a:r>
              <a:rPr lang="cs-CZ" altLang="cs-CZ" smtClean="0"/>
              <a:t> </a:t>
            </a:r>
          </a:p>
        </p:txBody>
      </p:sp>
      <p:sp>
        <p:nvSpPr>
          <p:cNvPr id="310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500" smtClean="0"/>
              <a:t>Každá věta začíná číslem, aby ji bylo možno vyvolat z paměti ŘS CNC stroje. Číslo věty je umístěno na začátku každého bloku a skládá se z písmene </a:t>
            </a:r>
            <a:r>
              <a:rPr lang="cs-CZ" altLang="cs-CZ" sz="2500" b="1" smtClean="0"/>
              <a:t>N</a:t>
            </a:r>
            <a:r>
              <a:rPr lang="cs-CZ" altLang="cs-CZ" sz="2500" smtClean="0"/>
              <a:t> a čísla / </a:t>
            </a:r>
            <a:r>
              <a:rPr lang="cs-CZ" altLang="cs-CZ" sz="2500" b="1" smtClean="0"/>
              <a:t>N 10</a:t>
            </a:r>
            <a:r>
              <a:rPr lang="cs-CZ" altLang="cs-CZ" sz="2500" smtClean="0"/>
              <a:t> /</a:t>
            </a:r>
          </a:p>
          <a:p>
            <a:pPr eaLnBrk="1" hangingPunct="1"/>
            <a:r>
              <a:rPr lang="cs-CZ" altLang="cs-CZ" sz="2500" smtClean="0"/>
              <a:t>Je výhodné tyto věty číslovat po desítkách ( </a:t>
            </a:r>
            <a:r>
              <a:rPr lang="cs-CZ" altLang="cs-CZ" sz="2500" b="1" smtClean="0"/>
              <a:t>N10, N20, N30, N40</a:t>
            </a:r>
            <a:r>
              <a:rPr lang="cs-CZ" altLang="cs-CZ" sz="2500" smtClean="0"/>
              <a:t> ), aby bylo možno dodatečně vložit další větu např. </a:t>
            </a:r>
            <a:r>
              <a:rPr lang="cs-CZ" altLang="cs-CZ" sz="2500" b="1" smtClean="0"/>
              <a:t>N11</a:t>
            </a:r>
            <a:r>
              <a:rPr lang="cs-CZ" altLang="cs-CZ" sz="2500" smtClean="0"/>
              <a:t>. Číslování má význam pro snazší orientaci obsluhy.</a:t>
            </a:r>
          </a:p>
        </p:txBody>
      </p:sp>
    </p:spTree>
    <p:extLst>
      <p:ext uri="{BB962C8B-B14F-4D97-AF65-F5344CB8AC3E}">
        <p14:creationId xmlns:p14="http://schemas.microsoft.com/office/powerpoint/2010/main" val="40345991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7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Přípravné ( HLAVNÍ ) funkce</a:t>
            </a:r>
            <a:r>
              <a:rPr lang="cs-CZ" altLang="cs-CZ" smtClean="0"/>
              <a:t> </a:t>
            </a:r>
          </a:p>
        </p:txBody>
      </p:sp>
      <p:sp>
        <p:nvSpPr>
          <p:cNvPr id="311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450" y="1827213"/>
            <a:ext cx="7705725" cy="411480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altLang="cs-CZ" smtClean="0"/>
              <a:t>Jsou instrukce geometrických informací. Skládají se z </a:t>
            </a:r>
            <a:r>
              <a:rPr lang="cs-CZ" altLang="cs-CZ" b="1" smtClean="0"/>
              <a:t>adresy G a kódového čísla    (G00) </a:t>
            </a:r>
            <a:r>
              <a:rPr lang="cs-CZ" altLang="cs-CZ" smtClean="0"/>
              <a:t>Do jedné</a:t>
            </a:r>
            <a:r>
              <a:rPr lang="cs-CZ" altLang="cs-CZ" b="1" smtClean="0"/>
              <a:t> </a:t>
            </a:r>
            <a:r>
              <a:rPr lang="cs-CZ" altLang="cs-CZ" smtClean="0"/>
              <a:t> věty je možno v některých ŘS, možno vložit i větší počet přípravných a pomocných funkcí z různých skupin.</a:t>
            </a:r>
          </a:p>
        </p:txBody>
      </p:sp>
    </p:spTree>
    <p:extLst>
      <p:ext uri="{BB962C8B-B14F-4D97-AF65-F5344CB8AC3E}">
        <p14:creationId xmlns:p14="http://schemas.microsoft.com/office/powerpoint/2010/main" val="244515619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129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Základní skupiny přípravných funkcí</a:t>
            </a:r>
          </a:p>
        </p:txBody>
      </p:sp>
      <p:sp>
        <p:nvSpPr>
          <p:cNvPr id="312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313612" cy="4697412"/>
          </a:xfrm>
        </p:spPr>
        <p:txBody>
          <a:bodyPr/>
          <a:lstStyle/>
          <a:p>
            <a:pPr eaLnBrk="1" hangingPunct="1">
              <a:buFont typeface="Wingdings" pitchFamily="2" charset="2"/>
              <a:buChar char="q"/>
            </a:pPr>
            <a:r>
              <a:rPr lang="cs-CZ" altLang="cs-CZ" sz="2500" smtClean="0"/>
              <a:t>Skupina </a:t>
            </a:r>
            <a:r>
              <a:rPr lang="cs-CZ" altLang="cs-CZ" sz="2500" b="1" smtClean="0"/>
              <a:t>a</a:t>
            </a:r>
            <a:r>
              <a:rPr lang="cs-CZ" altLang="cs-CZ" sz="2500" smtClean="0"/>
              <a:t> 	- druh interpolace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altLang="cs-CZ" sz="2500" smtClean="0"/>
              <a:t>Skupina </a:t>
            </a:r>
            <a:r>
              <a:rPr lang="cs-CZ" altLang="cs-CZ" sz="2500" b="1" smtClean="0"/>
              <a:t>c</a:t>
            </a:r>
            <a:r>
              <a:rPr lang="cs-CZ" altLang="cs-CZ" sz="2500" smtClean="0"/>
              <a:t>	- posunutí nulového bodu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altLang="cs-CZ" sz="2500" smtClean="0"/>
              <a:t>Skupina </a:t>
            </a:r>
            <a:r>
              <a:rPr lang="cs-CZ" altLang="cs-CZ" sz="2500" b="1" smtClean="0"/>
              <a:t>d</a:t>
            </a:r>
            <a:r>
              <a:rPr lang="cs-CZ" altLang="cs-CZ" sz="2500" smtClean="0"/>
              <a:t>	- korekce dráhy nástroje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altLang="cs-CZ" sz="2500" smtClean="0"/>
              <a:t>Skupina </a:t>
            </a:r>
            <a:r>
              <a:rPr lang="cs-CZ" altLang="cs-CZ" sz="2500" b="1" smtClean="0"/>
              <a:t>e</a:t>
            </a:r>
            <a:r>
              <a:rPr lang="cs-CZ" altLang="cs-CZ" sz="2500" smtClean="0"/>
              <a:t>	- pracovní cyklus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altLang="cs-CZ" sz="2500" smtClean="0"/>
              <a:t>Skupina </a:t>
            </a:r>
            <a:r>
              <a:rPr lang="cs-CZ" altLang="cs-CZ" sz="2500" b="1" smtClean="0"/>
              <a:t>f</a:t>
            </a:r>
            <a:r>
              <a:rPr lang="cs-CZ" altLang="cs-CZ" sz="2500" smtClean="0"/>
              <a:t>	- posunutí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altLang="cs-CZ" sz="2500" smtClean="0"/>
              <a:t>Skupina </a:t>
            </a:r>
            <a:r>
              <a:rPr lang="cs-CZ" altLang="cs-CZ" sz="2500" b="1" smtClean="0"/>
              <a:t>j</a:t>
            </a:r>
            <a:r>
              <a:rPr lang="cs-CZ" altLang="cs-CZ" sz="2500" smtClean="0"/>
              <a:t>	- rozměry (palce, mm)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altLang="cs-CZ" sz="2500" smtClean="0"/>
              <a:t>Skupina </a:t>
            </a:r>
            <a:r>
              <a:rPr lang="cs-CZ" altLang="cs-CZ" sz="2500" b="1" smtClean="0"/>
              <a:t>k</a:t>
            </a:r>
            <a:r>
              <a:rPr lang="cs-CZ" altLang="cs-CZ" sz="2500" smtClean="0"/>
              <a:t>	- popis posuvů (mm/ot, mm/min)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altLang="cs-CZ" sz="2500" smtClean="0"/>
              <a:t>Skupina </a:t>
            </a:r>
            <a:r>
              <a:rPr lang="cs-CZ" altLang="cs-CZ" sz="2500" b="1" smtClean="0"/>
              <a:t>l</a:t>
            </a:r>
            <a:r>
              <a:rPr lang="cs-CZ" altLang="cs-CZ" sz="2500" smtClean="0"/>
              <a:t>	- popis otáček vřetene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altLang="cs-CZ" sz="2500" smtClean="0"/>
              <a:t>Skupina </a:t>
            </a:r>
            <a:r>
              <a:rPr lang="cs-CZ" altLang="cs-CZ" sz="2500" b="1" smtClean="0"/>
              <a:t>m</a:t>
            </a:r>
            <a:r>
              <a:rPr lang="cs-CZ" altLang="cs-CZ" sz="2500" smtClean="0"/>
              <a:t>	- rozměrové jednotky</a:t>
            </a:r>
          </a:p>
        </p:txBody>
      </p:sp>
    </p:spTree>
    <p:extLst>
      <p:ext uri="{BB962C8B-B14F-4D97-AF65-F5344CB8AC3E}">
        <p14:creationId xmlns:p14="http://schemas.microsoft.com/office/powerpoint/2010/main" val="26061293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232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Informace o dráze</a:t>
            </a:r>
          </a:p>
        </p:txBody>
      </p:sp>
      <p:sp>
        <p:nvSpPr>
          <p:cNvPr id="313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523162" cy="4770437"/>
          </a:xfrm>
        </p:spPr>
        <p:txBody>
          <a:bodyPr/>
          <a:lstStyle/>
          <a:p>
            <a:pPr eaLnBrk="1" hangingPunct="1"/>
            <a:r>
              <a:rPr lang="cs-CZ" altLang="cs-CZ" smtClean="0"/>
              <a:t>Definují v příslušné větě programu polohu cílového bodu a tvar dráhy. Podle typu programování – </a:t>
            </a:r>
            <a:r>
              <a:rPr lang="cs-CZ" altLang="cs-CZ" b="1" smtClean="0"/>
              <a:t>G90  absolutní</a:t>
            </a:r>
            <a:r>
              <a:rPr lang="cs-CZ" altLang="cs-CZ" smtClean="0"/>
              <a:t> nebo </a:t>
            </a:r>
            <a:r>
              <a:rPr lang="cs-CZ" altLang="cs-CZ" b="1" smtClean="0"/>
              <a:t>G91 přírůstkové </a:t>
            </a:r>
            <a:r>
              <a:rPr lang="cs-CZ" altLang="cs-CZ" smtClean="0"/>
              <a:t>jde buď o souřadnice nebo přírůstek v osách </a:t>
            </a:r>
            <a:r>
              <a:rPr lang="cs-CZ" altLang="cs-CZ" b="1" smtClean="0"/>
              <a:t>X, Y, Z </a:t>
            </a:r>
            <a:r>
              <a:rPr lang="cs-CZ" altLang="cs-CZ" smtClean="0"/>
              <a:t>/ mm/  U ŘS soustruhů je v ose </a:t>
            </a:r>
            <a:r>
              <a:rPr lang="cs-CZ" altLang="cs-CZ" b="1" smtClean="0"/>
              <a:t>X</a:t>
            </a:r>
            <a:r>
              <a:rPr lang="cs-CZ" altLang="cs-CZ" smtClean="0"/>
              <a:t> hodnota průměrová a u přírůstkového programování jako změna poloměrů.</a:t>
            </a:r>
          </a:p>
        </p:txBody>
      </p:sp>
    </p:spTree>
    <p:extLst>
      <p:ext uri="{BB962C8B-B14F-4D97-AF65-F5344CB8AC3E}">
        <p14:creationId xmlns:p14="http://schemas.microsoft.com/office/powerpoint/2010/main" val="34687693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334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Souhrn učiva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2205536"/>
            <a:ext cx="7200800" cy="224676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Otázky pro opakování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Složení programu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Proč číslujeme řádky programu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Přípravné funkce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919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15085"/>
            <a:ext cx="6575711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Základy CNC obráběcích strojů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Vlastimil Bartoš, Mojmír Král, Roman Minárik, Miloslav Štulpa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FRAGMENT  Pujmanové 1220, 140 00 Praha 4.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ISBN 80-7200-296-3</a:t>
            </a:r>
          </a:p>
          <a:p>
            <a:endParaRPr lang="cs-CZ" sz="2000" b="1" dirty="0" smtClean="0">
              <a:solidFill>
                <a:prstClr val="black"/>
              </a:solidFill>
            </a:endParaRPr>
          </a:p>
          <a:p>
            <a:r>
              <a:rPr lang="cs-CZ" sz="2000" b="1" dirty="0" smtClean="0">
                <a:solidFill>
                  <a:prstClr val="black"/>
                </a:solidFill>
              </a:rPr>
              <a:t>CNC  Obráběcí stroje a jejich programování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Miloslav Štulpa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BEN – technická literatura, Praha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ISBN 978- 80-7300-207-7</a:t>
            </a:r>
          </a:p>
          <a:p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295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atmění">
  <a:themeElements>
    <a:clrScheme name="Zatmění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Zatmění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2"/>
          </a:buClr>
          <a:buSzPct val="70000"/>
          <a:buFont typeface="Wingdings" pitchFamily="2" charset="2"/>
          <a:buNone/>
          <a:tabLst/>
          <a:defRPr kumimoji="0" lang="cs-CZ" sz="2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2"/>
          </a:buClr>
          <a:buSzPct val="70000"/>
          <a:buFont typeface="Wingdings" pitchFamily="2" charset="2"/>
          <a:buNone/>
          <a:tabLst/>
          <a:defRPr kumimoji="0" lang="cs-CZ" sz="2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Zatmění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Zatmění">
  <a:themeElements>
    <a:clrScheme name="Zatmění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Zatmění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2"/>
          </a:buClr>
          <a:buSzPct val="70000"/>
          <a:buFont typeface="Wingdings" pitchFamily="2" charset="2"/>
          <a:buNone/>
          <a:tabLst/>
          <a:defRPr kumimoji="0" lang="cs-CZ" sz="2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2"/>
          </a:buClr>
          <a:buSzPct val="70000"/>
          <a:buFont typeface="Wingdings" pitchFamily="2" charset="2"/>
          <a:buNone/>
          <a:tabLst/>
          <a:defRPr kumimoji="0" lang="cs-CZ" sz="2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Zatmění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350</Words>
  <Application>Microsoft Office PowerPoint</Application>
  <PresentationFormat>Předvádění na obrazovce (4:3)</PresentationFormat>
  <Paragraphs>118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Zatmění</vt:lpstr>
      <vt:lpstr>1_Zatmění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POGRAMOVÁNÍ A SIMULACE</vt:lpstr>
      <vt:lpstr>Tvorba CNC programů</vt:lpstr>
      <vt:lpstr>Struktura programu </vt:lpstr>
      <vt:lpstr>Začátek programu </vt:lpstr>
      <vt:lpstr>Složení programu</vt:lpstr>
      <vt:lpstr>Složení programu</vt:lpstr>
      <vt:lpstr>Složení programu</vt:lpstr>
      <vt:lpstr>Číslování vět </vt:lpstr>
      <vt:lpstr>Přípravné ( HLAVNÍ ) funkce </vt:lpstr>
      <vt:lpstr>Základní skupiny přípravných funkcí</vt:lpstr>
      <vt:lpstr>Informace o dráze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POGRAMOVÁNÍ A SIMULACE</dc:title>
  <dc:creator>Sindelar</dc:creator>
  <cp:lastModifiedBy>Sindelar</cp:lastModifiedBy>
  <cp:revision>5</cp:revision>
  <dcterms:created xsi:type="dcterms:W3CDTF">2013-09-08T18:54:27Z</dcterms:created>
  <dcterms:modified xsi:type="dcterms:W3CDTF">2013-09-08T19:11:28Z</dcterms:modified>
</cp:coreProperties>
</file>