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2" r:id="rId2"/>
    <p:sldMasterId id="2147483704" r:id="rId3"/>
  </p:sldMasterIdLst>
  <p:notesMasterIdLst>
    <p:notesMasterId r:id="rId24"/>
  </p:notesMasterIdLst>
  <p:sldIdLst>
    <p:sldId id="268" r:id="rId4"/>
    <p:sldId id="269" r:id="rId5"/>
    <p:sldId id="257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  <p:sldId id="270" r:id="rId22"/>
    <p:sldId id="27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16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53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CC8DA-9378-479A-9977-AE61D291BC41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4F6C55-E185-4D88-9AEE-3AEE8DB43A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542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607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</p:grpSp>
      <p:sp>
        <p:nvSpPr>
          <p:cNvPr id="15053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053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D2144-1AE7-4E76-ABFE-EC0C9ECD4D1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85957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CAE98F-A5E8-4951-B1FF-017C5E86D2F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89333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7C7B2F-2E83-4160-8DA2-FFEB916951A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63409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C16B5D-B0A8-4C78-A472-4A2483C779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79780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B989EF-A1CB-463D-B387-F12A8847949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72493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E6225-7933-42CC-91FC-AB45F094198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22572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B05192-C017-4811-B151-5974D998F6F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502153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EF7D07-416F-4E8E-A371-6271A30457E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872466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1F7748-D8D9-42EF-B1B3-D050F230E56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6669270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967EE8-4F2D-4B58-AFE7-604B028D04C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46607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BEDE0A-C4DC-49F0-AAA2-C0D7212EEA2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609963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997D97-6A32-4125-AF3E-D58FB731DE3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220388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02225" y="18272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102225" y="39608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1DF696-E8B1-4C50-9BF4-683DB84FFA3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952384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70013" y="39608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8374E7-DF29-466F-B812-BE20C3EDC2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31181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2840BC-3D62-4A29-BDFA-475FB820901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387349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0294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9482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5303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6328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6096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6792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1720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2067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1714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4195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4719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</p:grpSp>
      <p:sp>
        <p:nvSpPr>
          <p:cNvPr id="15053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053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69211-2C2A-4331-997E-69ABAE8BEC1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101011"/>
      </p:ext>
    </p:extLst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4069D5-8C29-40C6-9BBD-A41A58582D6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082721"/>
      </p:ext>
    </p:extLst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0481-646A-4E55-8338-488804F4D26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647653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DE4D65-2638-4E46-810F-83601370B9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455196"/>
      </p:ext>
    </p:extLst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26E825-F932-46B4-B4BA-42E14BD814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5004989"/>
      </p:ext>
    </p:extLst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B938E-3E6A-453D-9338-9D946FC23C9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894970"/>
      </p:ext>
    </p:extLst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E371E-E25F-424F-986F-FBE4135418C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538869"/>
      </p:ext>
    </p:extLst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F6D3B2-9596-4255-88F9-1D69C9DA14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518086"/>
      </p:ext>
    </p:extLst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4CB06C-2848-4DE5-9706-169784BC670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051903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E917FA-8B43-4AC2-9A4A-09806106B22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099541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9E462B-EB2A-4143-9043-E5AD0847DCC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197086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1E0393-0968-44E3-8F31-1F00827576B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4676592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02225" y="18272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102225" y="39608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887F15-69EF-4F80-9C6B-862D44D76E1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015257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70013" y="39608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5933C6-17FC-4446-9D02-5CEE75149D8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8122027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705571-1CDA-4C44-B25B-82532086A36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811015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4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4951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fld id="{F0B2BA1D-9B6F-4F71-A695-1CD13271FB0F}" type="slidenum">
              <a:rPr lang="cs-CZ">
                <a:solidFill>
                  <a:srgbClr val="000000"/>
                </a:solidFill>
              </a:rPr>
              <a:pPr fontAlgn="base"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468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199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4951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fld id="{6C5B3AC9-5967-4D90-B828-2DC5DFF160F1}" type="slidenum">
              <a:rPr lang="cs-CZ">
                <a:solidFill>
                  <a:srgbClr val="000000"/>
                </a:solidFill>
              </a:rPr>
              <a:pPr fontAlgn="base"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28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46216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39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Výuka CNC strojů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CNC, Technologie, Stroje,  Počítač,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 ovládací panel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Technologie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Josef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Šindelář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stroje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CNC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3. ročník, žáci 17–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19 let, </a:t>
                      </a:r>
                      <a:r>
                        <a:rPr lang="cs-CZ" sz="11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Mechanik seřizovač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Programování a simulace CNC strojů </a:t>
            </a:r>
            <a:r>
              <a:rPr lang="cs-CZ" sz="2400" b="1" dirty="0" smtClean="0">
                <a:solidFill>
                  <a:prstClr val="black"/>
                </a:solidFill>
              </a:rPr>
              <a:t>II.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>
                <a:solidFill>
                  <a:prstClr val="black"/>
                </a:solidFill>
              </a:rPr>
              <a:t>VY_32_INOVACE_39_791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85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smtClean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TECHNOLOGIE</a:t>
            </a:r>
            <a:r>
              <a:rPr lang="cs-CZ" sz="7200" dirty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/>
            </a:r>
            <a:br>
              <a:rPr lang="cs-CZ" sz="7200" dirty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</a:br>
            <a:r>
              <a:rPr lang="cs-CZ" sz="7200" dirty="0" smtClean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CNC stroje</a:t>
            </a:r>
            <a:endParaRPr lang="cs-CZ" sz="7200" dirty="0">
              <a:solidFill>
                <a:srgbClr val="4BACC6">
                  <a:lumMod val="50000"/>
                </a:srgb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6948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913" y="333375"/>
            <a:ext cx="7313612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4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POGRAMOVÁNÍ A SIMULACE</a:t>
            </a:r>
          </a:p>
        </p:txBody>
      </p:sp>
      <p:sp>
        <p:nvSpPr>
          <p:cNvPr id="303107" name="Text Box 3"/>
          <p:cNvSpPr txBox="1">
            <a:spLocks noChangeArrowheads="1"/>
          </p:cNvSpPr>
          <p:nvPr/>
        </p:nvSpPr>
        <p:spPr bwMode="auto">
          <a:xfrm>
            <a:off x="1239838" y="3300413"/>
            <a:ext cx="67881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07763" dir="18900000" algn="ctr" rotWithShape="0">
              <a:schemeClr val="bg2">
                <a:alpha val="50000"/>
              </a:schemeClr>
            </a:outerShdw>
          </a:effec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7200" b="1"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CNC STROJŮ</a:t>
            </a:r>
          </a:p>
        </p:txBody>
      </p:sp>
      <p:sp>
        <p:nvSpPr>
          <p:cNvPr id="303108" name="Text Box 4"/>
          <p:cNvSpPr txBox="1">
            <a:spLocks noChangeArrowheads="1"/>
          </p:cNvSpPr>
          <p:nvPr/>
        </p:nvSpPr>
        <p:spPr bwMode="auto">
          <a:xfrm>
            <a:off x="3679721" y="5300663"/>
            <a:ext cx="1301959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07763" dir="18900000" algn="ctr" rotWithShape="0">
              <a:schemeClr val="bg2">
                <a:alpha val="50000"/>
              </a:schemeClr>
            </a:outerShdw>
          </a:effectLst>
        </p:spPr>
        <p:txBody>
          <a:bodyPr wrap="non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6000" b="1" dirty="0" smtClean="0"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II.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7543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Posunové funkce</a:t>
            </a:r>
          </a:p>
        </p:txBody>
      </p:sp>
      <p:sp>
        <p:nvSpPr>
          <p:cNvPr id="314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Pod adresou F zadáváme posuv v jednotkách </a:t>
            </a:r>
            <a:r>
              <a:rPr lang="cs-CZ" altLang="cs-CZ" b="1" smtClean="0"/>
              <a:t>/</a:t>
            </a:r>
            <a:r>
              <a:rPr lang="cs-CZ" altLang="cs-CZ" smtClean="0"/>
              <a:t> </a:t>
            </a:r>
            <a:r>
              <a:rPr lang="cs-CZ" altLang="cs-CZ" b="1" smtClean="0"/>
              <a:t>mm/ot pro soustruh nebo mm/min pro frézku /</a:t>
            </a:r>
          </a:p>
        </p:txBody>
      </p:sp>
    </p:spTree>
    <p:extLst>
      <p:ext uri="{BB962C8B-B14F-4D97-AF65-F5344CB8AC3E}">
        <p14:creationId xmlns:p14="http://schemas.microsoft.com/office/powerpoint/2010/main" val="38224241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43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Otáčkové funkce</a:t>
            </a:r>
            <a:r>
              <a:rPr lang="cs-CZ" altLang="cs-CZ" smtClean="0"/>
              <a:t> </a:t>
            </a:r>
          </a:p>
        </p:txBody>
      </p:sp>
      <p:sp>
        <p:nvSpPr>
          <p:cNvPr id="315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Pod adresou </a:t>
            </a:r>
            <a:r>
              <a:rPr lang="cs-CZ" altLang="cs-CZ" b="1" smtClean="0"/>
              <a:t>S</a:t>
            </a:r>
            <a:r>
              <a:rPr lang="cs-CZ" altLang="cs-CZ" smtClean="0"/>
              <a:t> se zadávají otáčky přímo v </a:t>
            </a:r>
            <a:r>
              <a:rPr lang="cs-CZ" altLang="cs-CZ" b="1" smtClean="0"/>
              <a:t>otáčkách za minutu</a:t>
            </a:r>
            <a:r>
              <a:rPr lang="cs-CZ" altLang="cs-CZ" smtClean="0"/>
              <a:t>.       / S 500 / </a:t>
            </a:r>
          </a:p>
        </p:txBody>
      </p:sp>
    </p:spTree>
    <p:extLst>
      <p:ext uri="{BB962C8B-B14F-4D97-AF65-F5344CB8AC3E}">
        <p14:creationId xmlns:p14="http://schemas.microsoft.com/office/powerpoint/2010/main" val="35033015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539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Funkce nástroje</a:t>
            </a:r>
          </a:p>
        </p:txBody>
      </p:sp>
      <p:sp>
        <p:nvSpPr>
          <p:cNvPr id="316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Zadávají se adresou </a:t>
            </a:r>
            <a:r>
              <a:rPr lang="cs-CZ" altLang="cs-CZ" b="1" smtClean="0"/>
              <a:t>T</a:t>
            </a:r>
            <a:r>
              <a:rPr lang="cs-CZ" altLang="cs-CZ" smtClean="0"/>
              <a:t> a </a:t>
            </a:r>
            <a:r>
              <a:rPr lang="cs-CZ" altLang="cs-CZ" b="1" smtClean="0"/>
              <a:t>dvoumístným</a:t>
            </a:r>
            <a:r>
              <a:rPr lang="cs-CZ" altLang="cs-CZ" smtClean="0"/>
              <a:t> nebo </a:t>
            </a:r>
            <a:r>
              <a:rPr lang="cs-CZ" altLang="cs-CZ" b="1" smtClean="0"/>
              <a:t>čtyřmístným kódovaným číslem</a:t>
            </a:r>
            <a:r>
              <a:rPr lang="cs-CZ" altLang="cs-CZ" smtClean="0"/>
              <a:t>.                     / T 01 / </a:t>
            </a:r>
          </a:p>
        </p:txBody>
      </p:sp>
    </p:spTree>
    <p:extLst>
      <p:ext uri="{BB962C8B-B14F-4D97-AF65-F5344CB8AC3E}">
        <p14:creationId xmlns:p14="http://schemas.microsoft.com/office/powerpoint/2010/main" val="38711852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641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Pomocné / přípravné / funkce</a:t>
            </a:r>
            <a:r>
              <a:rPr lang="cs-CZ" altLang="cs-CZ" smtClean="0"/>
              <a:t> </a:t>
            </a:r>
          </a:p>
        </p:txBody>
      </p:sp>
      <p:sp>
        <p:nvSpPr>
          <p:cNvPr id="317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Zadávají se jimi technologické příkazy pod adresou M a </a:t>
            </a:r>
            <a:r>
              <a:rPr lang="cs-CZ" altLang="cs-CZ" b="1" smtClean="0"/>
              <a:t>dvoumístným kódovaným číslem</a:t>
            </a:r>
            <a:r>
              <a:rPr lang="cs-CZ" altLang="cs-CZ" smtClean="0"/>
              <a:t>.                                        / M 03 – start vřetene doprava /</a:t>
            </a:r>
          </a:p>
        </p:txBody>
      </p:sp>
    </p:spTree>
    <p:extLst>
      <p:ext uri="{BB962C8B-B14F-4D97-AF65-F5344CB8AC3E}">
        <p14:creationId xmlns:p14="http://schemas.microsoft.com/office/powerpoint/2010/main" val="21568601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4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Ukončení programu</a:t>
            </a:r>
            <a:endParaRPr lang="cs-CZ" altLang="cs-CZ" smtClean="0"/>
          </a:p>
        </p:txBody>
      </p:sp>
      <p:sp>
        <p:nvSpPr>
          <p:cNvPr id="318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Program je ukončen příkazem </a:t>
            </a:r>
            <a:r>
              <a:rPr lang="cs-CZ" altLang="cs-CZ" b="1" smtClean="0"/>
              <a:t>konec programu </a:t>
            </a:r>
            <a:r>
              <a:rPr lang="cs-CZ" altLang="cs-CZ" smtClean="0"/>
              <a:t>funkcí </a:t>
            </a:r>
            <a:r>
              <a:rPr lang="cs-CZ" altLang="cs-CZ" b="1" smtClean="0"/>
              <a:t>M30,  </a:t>
            </a:r>
            <a:r>
              <a:rPr lang="cs-CZ" altLang="cs-CZ" smtClean="0"/>
              <a:t>zapisuje se do poslední věty programu, zastaví stroj a přestaví CNC systém do výchozího stavu. </a:t>
            </a:r>
          </a:p>
        </p:txBody>
      </p:sp>
    </p:spTree>
    <p:extLst>
      <p:ext uri="{BB962C8B-B14F-4D97-AF65-F5344CB8AC3E}">
        <p14:creationId xmlns:p14="http://schemas.microsoft.com/office/powerpoint/2010/main" val="42281586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846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Základní přípravné funkce - G</a:t>
            </a:r>
          </a:p>
        </p:txBody>
      </p:sp>
      <p:sp>
        <p:nvSpPr>
          <p:cNvPr id="319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G00</a:t>
            </a:r>
            <a:r>
              <a:rPr lang="cs-CZ" altLang="cs-CZ" smtClean="0"/>
              <a:t> – rychlé lineární polohování (rychloposuv)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	Napolohování nástroje v ose </a:t>
            </a:r>
            <a:r>
              <a:rPr lang="cs-CZ" altLang="cs-CZ" b="1" smtClean="0"/>
              <a:t>X;Y;Z</a:t>
            </a:r>
          </a:p>
          <a:p>
            <a:pPr eaLnBrk="1" hangingPunct="1"/>
            <a:r>
              <a:rPr lang="cs-CZ" altLang="cs-CZ" smtClean="0"/>
              <a:t>Nezadáváme posuv, je nastaven v nastavení strojních konstant.  </a:t>
            </a:r>
          </a:p>
        </p:txBody>
      </p:sp>
    </p:spTree>
    <p:extLst>
      <p:ext uri="{BB962C8B-B14F-4D97-AF65-F5344CB8AC3E}">
        <p14:creationId xmlns:p14="http://schemas.microsoft.com/office/powerpoint/2010/main" val="23179908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949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Základní přípravné funkce - G</a:t>
            </a:r>
          </a:p>
        </p:txBody>
      </p:sp>
      <p:sp>
        <p:nvSpPr>
          <p:cNvPr id="320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G01</a:t>
            </a:r>
            <a:r>
              <a:rPr lang="cs-CZ" altLang="cs-CZ" smtClean="0"/>
              <a:t> – lineární interpolace </a:t>
            </a:r>
          </a:p>
          <a:p>
            <a:pPr eaLnBrk="1" hangingPunct="1"/>
            <a:r>
              <a:rPr lang="cs-CZ" altLang="cs-CZ" smtClean="0"/>
              <a:t>obrábění pracovními posuvy po přímce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9104210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05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Základní přípravné funkce - G</a:t>
            </a:r>
          </a:p>
        </p:txBody>
      </p:sp>
      <p:sp>
        <p:nvSpPr>
          <p:cNvPr id="32153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altLang="cs-CZ" sz="2000" b="1" smtClean="0"/>
              <a:t>G02</a:t>
            </a:r>
            <a:r>
              <a:rPr lang="cs-CZ" altLang="cs-CZ" sz="2000" smtClean="0"/>
              <a:t> – kruhová interpolace ve směru hodinových ručiček</a:t>
            </a:r>
          </a:p>
          <a:p>
            <a:pPr eaLnBrk="1" hangingPunct="1"/>
            <a:r>
              <a:rPr lang="cs-CZ" altLang="cs-CZ" sz="2000" b="1" smtClean="0"/>
              <a:t>G03</a:t>
            </a:r>
            <a:r>
              <a:rPr lang="cs-CZ" altLang="cs-CZ" sz="2000" smtClean="0"/>
              <a:t> – kruhová interpolace proti směru hodinových ručiček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altLang="cs-CZ" sz="2500" smtClean="0"/>
              <a:t>   </a:t>
            </a:r>
          </a:p>
        </p:txBody>
      </p:sp>
      <p:pic>
        <p:nvPicPr>
          <p:cNvPr id="89092" name="Picture 4" descr="Kruhová interpolace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050" y="3429000"/>
            <a:ext cx="5257800" cy="3116263"/>
          </a:xfrm>
          <a:noFill/>
        </p:spPr>
      </p:pic>
    </p:spTree>
    <p:extLst>
      <p:ext uri="{BB962C8B-B14F-4D97-AF65-F5344CB8AC3E}">
        <p14:creationId xmlns:p14="http://schemas.microsoft.com/office/powerpoint/2010/main" val="29671243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153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Cykly pro obrábění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Jsou řešeny podle potřeb výrobce a značeny různým způsobem. </a:t>
            </a:r>
          </a:p>
          <a:p>
            <a:pPr eaLnBrk="1" hangingPunct="1"/>
            <a:r>
              <a:rPr lang="cs-CZ" altLang="cs-CZ" smtClean="0"/>
              <a:t>Používají se funkce </a:t>
            </a:r>
            <a:r>
              <a:rPr lang="cs-CZ" altLang="cs-CZ" b="1" smtClean="0"/>
              <a:t>G</a:t>
            </a:r>
            <a:r>
              <a:rPr lang="cs-CZ" altLang="cs-CZ" smtClean="0"/>
              <a:t> s číslem, které není obsazeno číslem daným normou.</a:t>
            </a:r>
          </a:p>
          <a:p>
            <a:pPr eaLnBrk="1" hangingPunct="1"/>
            <a:r>
              <a:rPr lang="cs-CZ" altLang="cs-CZ" smtClean="0"/>
              <a:t>SUF 16 CNC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	</a:t>
            </a:r>
            <a:r>
              <a:rPr lang="cs-CZ" altLang="cs-CZ" b="1" smtClean="0"/>
              <a:t>G64</a:t>
            </a:r>
            <a:r>
              <a:rPr lang="cs-CZ" altLang="cs-CZ" smtClean="0"/>
              <a:t> - podélný hrubovací cyklus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	</a:t>
            </a:r>
            <a:r>
              <a:rPr lang="cs-CZ" altLang="cs-CZ" b="1" smtClean="0"/>
              <a:t>G68</a:t>
            </a:r>
            <a:r>
              <a:rPr lang="cs-CZ" altLang="cs-CZ" smtClean="0"/>
              <a:t> - čelní hrubovací cyklus</a:t>
            </a:r>
          </a:p>
        </p:txBody>
      </p:sp>
    </p:spTree>
    <p:extLst>
      <p:ext uri="{BB962C8B-B14F-4D97-AF65-F5344CB8AC3E}">
        <p14:creationId xmlns:p14="http://schemas.microsoft.com/office/powerpoint/2010/main" val="3744652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Délková korekce nástrojů</a:t>
            </a:r>
          </a:p>
        </p:txBody>
      </p:sp>
      <p:pic>
        <p:nvPicPr>
          <p:cNvPr id="91139" name="Picture 6" descr="Korekce soustru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773238"/>
            <a:ext cx="6049963" cy="461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1140" name="Line 7"/>
          <p:cNvSpPr>
            <a:spLocks noChangeShapeType="1"/>
          </p:cNvSpPr>
          <p:nvPr/>
        </p:nvSpPr>
        <p:spPr bwMode="auto">
          <a:xfrm flipV="1">
            <a:off x="2195513" y="5805488"/>
            <a:ext cx="2089150" cy="287337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91141" name="Line 9"/>
          <p:cNvSpPr>
            <a:spLocks noChangeShapeType="1"/>
          </p:cNvSpPr>
          <p:nvPr/>
        </p:nvSpPr>
        <p:spPr bwMode="auto">
          <a:xfrm flipV="1">
            <a:off x="3203575" y="6092825"/>
            <a:ext cx="1368425" cy="287338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91142" name="Line 11"/>
          <p:cNvSpPr>
            <a:spLocks noChangeShapeType="1"/>
          </p:cNvSpPr>
          <p:nvPr/>
        </p:nvSpPr>
        <p:spPr bwMode="auto">
          <a:xfrm flipV="1">
            <a:off x="6877050" y="765175"/>
            <a:ext cx="1223963" cy="576263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91143" name="Line 12"/>
          <p:cNvSpPr>
            <a:spLocks noChangeShapeType="1"/>
          </p:cNvSpPr>
          <p:nvPr/>
        </p:nvSpPr>
        <p:spPr bwMode="auto">
          <a:xfrm flipH="1">
            <a:off x="2987675" y="6092825"/>
            <a:ext cx="1584325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831486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Délková korekce nástrojů</a:t>
            </a:r>
          </a:p>
        </p:txBody>
      </p:sp>
      <p:sp>
        <p:nvSpPr>
          <p:cNvPr id="92163" name="Line 4"/>
          <p:cNvSpPr>
            <a:spLocks noChangeShapeType="1"/>
          </p:cNvSpPr>
          <p:nvPr/>
        </p:nvSpPr>
        <p:spPr bwMode="auto">
          <a:xfrm flipV="1">
            <a:off x="2195513" y="5805488"/>
            <a:ext cx="2089150" cy="287337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92164" name="Line 5"/>
          <p:cNvSpPr>
            <a:spLocks noChangeShapeType="1"/>
          </p:cNvSpPr>
          <p:nvPr/>
        </p:nvSpPr>
        <p:spPr bwMode="auto">
          <a:xfrm flipV="1">
            <a:off x="3203575" y="6092825"/>
            <a:ext cx="1368425" cy="287338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92165" name="Line 6"/>
          <p:cNvSpPr>
            <a:spLocks noChangeShapeType="1"/>
          </p:cNvSpPr>
          <p:nvPr/>
        </p:nvSpPr>
        <p:spPr bwMode="auto">
          <a:xfrm flipV="1">
            <a:off x="6877050" y="765175"/>
            <a:ext cx="1223963" cy="576263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92166" name="Line 7"/>
          <p:cNvSpPr>
            <a:spLocks noChangeShapeType="1"/>
          </p:cNvSpPr>
          <p:nvPr/>
        </p:nvSpPr>
        <p:spPr bwMode="auto">
          <a:xfrm flipH="1">
            <a:off x="2987675" y="6092825"/>
            <a:ext cx="1584325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pic>
        <p:nvPicPr>
          <p:cNvPr id="92167" name="Picture 8" descr="Korekce fréz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060575"/>
            <a:ext cx="6985000" cy="41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445101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/>
              <a:t>Použití korekce nástroje G 41, G42  SOUSTRUŽENÍ</a:t>
            </a:r>
          </a:p>
        </p:txBody>
      </p:sp>
      <p:sp>
        <p:nvSpPr>
          <p:cNvPr id="9318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971550" y="1844675"/>
            <a:ext cx="2697163" cy="2825750"/>
          </a:xfrm>
        </p:spPr>
        <p:txBody>
          <a:bodyPr/>
          <a:lstStyle/>
          <a:p>
            <a:pPr eaLnBrk="1" hangingPunct="1"/>
            <a:r>
              <a:rPr lang="cs-CZ" altLang="cs-CZ" sz="2000" smtClean="0"/>
              <a:t>G 41 – Korekce nástroje zprava</a:t>
            </a:r>
          </a:p>
          <a:p>
            <a:pPr eaLnBrk="1" hangingPunct="1"/>
            <a:endParaRPr lang="cs-CZ" altLang="cs-CZ" sz="2000" smtClean="0"/>
          </a:p>
          <a:p>
            <a:pPr eaLnBrk="1" hangingPunct="1"/>
            <a:endParaRPr lang="cs-CZ" altLang="cs-CZ" sz="2000" smtClean="0"/>
          </a:p>
          <a:p>
            <a:pPr eaLnBrk="1" hangingPunct="1">
              <a:buFont typeface="Wingdings" pitchFamily="2" charset="2"/>
              <a:buNone/>
            </a:pPr>
            <a:endParaRPr lang="cs-CZ" altLang="cs-CZ" sz="2000" smtClean="0"/>
          </a:p>
          <a:p>
            <a:pPr eaLnBrk="1" hangingPunct="1"/>
            <a:r>
              <a:rPr lang="cs-CZ" altLang="cs-CZ" sz="2000" smtClean="0"/>
              <a:t>G 42 – Korekce nástroje zleva</a:t>
            </a:r>
          </a:p>
        </p:txBody>
      </p:sp>
      <p:pic>
        <p:nvPicPr>
          <p:cNvPr id="93188" name="Picture 7" descr="Korekce zprava a zleva Soustru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1628775"/>
            <a:ext cx="4968875" cy="501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8062503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/>
              <a:t>Použití korekce nástroje G 41, G42  FRÉZOVÁNÍ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844675"/>
            <a:ext cx="2770187" cy="2825750"/>
          </a:xfrm>
        </p:spPr>
        <p:txBody>
          <a:bodyPr/>
          <a:lstStyle/>
          <a:p>
            <a:pPr eaLnBrk="1" hangingPunct="1"/>
            <a:r>
              <a:rPr lang="cs-CZ" altLang="cs-CZ" sz="2000" smtClean="0"/>
              <a:t>G 41 – Korekce nástroje zprava</a:t>
            </a:r>
          </a:p>
          <a:p>
            <a:pPr eaLnBrk="1" hangingPunct="1"/>
            <a:endParaRPr lang="cs-CZ" altLang="cs-CZ" sz="2000" smtClean="0"/>
          </a:p>
          <a:p>
            <a:pPr eaLnBrk="1" hangingPunct="1"/>
            <a:endParaRPr lang="cs-CZ" altLang="cs-CZ" sz="2000" smtClean="0"/>
          </a:p>
          <a:p>
            <a:pPr eaLnBrk="1" hangingPunct="1">
              <a:buFont typeface="Wingdings" pitchFamily="2" charset="2"/>
              <a:buNone/>
            </a:pPr>
            <a:endParaRPr lang="cs-CZ" altLang="cs-CZ" sz="2000" smtClean="0"/>
          </a:p>
          <a:p>
            <a:pPr eaLnBrk="1" hangingPunct="1"/>
            <a:r>
              <a:rPr lang="cs-CZ" altLang="cs-CZ" sz="2000" smtClean="0"/>
              <a:t>G 42 – Korekce nástroje zleva</a:t>
            </a:r>
          </a:p>
        </p:txBody>
      </p:sp>
      <p:pic>
        <p:nvPicPr>
          <p:cNvPr id="94212" name="Picture 4" descr="Korekce zprava a zleva FRÉZ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213" y="1700213"/>
            <a:ext cx="5665787" cy="452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362690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Dílenské programování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Je umožněno výkonnějším hardwarem stroje. Lze ho provádět v pasivním období obsluhy stroje. </a:t>
            </a:r>
          </a:p>
          <a:p>
            <a:pPr eaLnBrk="1" hangingPunct="1"/>
            <a:r>
              <a:rPr lang="cs-CZ" altLang="cs-CZ" smtClean="0"/>
              <a:t>Můžeme přímo na simulaci odladit nedostatky programu.</a:t>
            </a:r>
          </a:p>
          <a:p>
            <a:pPr eaLnBrk="1" hangingPunct="1"/>
            <a:r>
              <a:rPr lang="cs-CZ" altLang="cs-CZ" smtClean="0"/>
              <a:t>Je však omezeno kvalitou zaškolení obsluhy stroje.</a:t>
            </a:r>
          </a:p>
        </p:txBody>
      </p:sp>
    </p:spTree>
    <p:extLst>
      <p:ext uri="{BB962C8B-B14F-4D97-AF65-F5344CB8AC3E}">
        <p14:creationId xmlns:p14="http://schemas.microsoft.com/office/powerpoint/2010/main" val="868450949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smtClean="0"/>
              <a:t>Důležité body ručního programování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313612" cy="4481512"/>
          </a:xfrm>
        </p:spPr>
        <p:txBody>
          <a:bodyPr/>
          <a:lstStyle/>
          <a:p>
            <a:pPr eaLnBrk="1" hangingPunct="1"/>
            <a:r>
              <a:rPr lang="cs-CZ" altLang="cs-CZ" smtClean="0"/>
              <a:t>Použití ISO kódů v absolutním programování</a:t>
            </a:r>
          </a:p>
          <a:p>
            <a:pPr eaLnBrk="1" hangingPunct="1"/>
            <a:r>
              <a:rPr lang="cs-CZ" altLang="cs-CZ" smtClean="0"/>
              <a:t>Programátor vytváří náročnější programy mimo stroj</a:t>
            </a:r>
          </a:p>
          <a:p>
            <a:pPr eaLnBrk="1" hangingPunct="1"/>
            <a:r>
              <a:rPr lang="cs-CZ" altLang="cs-CZ" smtClean="0"/>
              <a:t>Odladění programu v simulaci</a:t>
            </a:r>
          </a:p>
          <a:p>
            <a:pPr eaLnBrk="1" hangingPunct="1"/>
            <a:r>
              <a:rPr lang="cs-CZ" altLang="cs-CZ" smtClean="0"/>
              <a:t>Ověření programu na stroji při výrobě jednoho kusu</a:t>
            </a:r>
          </a:p>
          <a:p>
            <a:pPr eaLnBrk="1" hangingPunct="1"/>
            <a:r>
              <a:rPr lang="cs-CZ" altLang="cs-CZ" smtClean="0"/>
              <a:t>Programátor musí poznat stroj a určit řezné podmínky 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255698093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Souhrn učiva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205536"/>
            <a:ext cx="7200800" cy="255454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Otázky pro opakování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Základní funkce programování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Korekce nástrojů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Použití korekce </a:t>
            </a:r>
            <a:r>
              <a:rPr lang="cs-CZ" sz="2000" b="1" dirty="0" smtClean="0">
                <a:solidFill>
                  <a:prstClr val="black"/>
                </a:solidFill>
              </a:rPr>
              <a:t>G41, G42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91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5085"/>
            <a:ext cx="657571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Základy CNC obráběcích strojů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Vlastimil Bartoš, Mojmír Král, Roman Minárik, Miloslav Štulpa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FRAGMENT  Pujmanové 1220, 140 00 Praha 4.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ISBN 80-7200-296-3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Obrázky: 17,18.</a:t>
            </a:r>
          </a:p>
          <a:p>
            <a:endParaRPr lang="cs-CZ" sz="2000" b="1" dirty="0" smtClean="0">
              <a:solidFill>
                <a:prstClr val="black"/>
              </a:solidFill>
            </a:endParaRPr>
          </a:p>
          <a:p>
            <a:r>
              <a:rPr lang="cs-CZ" sz="2000" b="1" dirty="0" smtClean="0">
                <a:solidFill>
                  <a:prstClr val="black"/>
                </a:solidFill>
              </a:rPr>
              <a:t>CNC  Obráběcí stroje a jejich programování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Miloslav Štulpa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BEN – technická literatura, Praha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ISBN 978- 80-7300-207-7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Obrázek: 13, 14, 15.</a:t>
            </a:r>
          </a:p>
          <a:p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29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485</Words>
  <Application>Microsoft Office PowerPoint</Application>
  <PresentationFormat>Předvádění na obrazovce (4:3)</PresentationFormat>
  <Paragraphs>120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Zatmění</vt:lpstr>
      <vt:lpstr>Motiv systému Office</vt:lpstr>
      <vt:lpstr>1_Zatmění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POGRAMOVÁNÍ A SIMULACE</vt:lpstr>
      <vt:lpstr>Posunové funkce</vt:lpstr>
      <vt:lpstr>Otáčkové funkce </vt:lpstr>
      <vt:lpstr>Funkce nástroje</vt:lpstr>
      <vt:lpstr>Pomocné / přípravné / funkce </vt:lpstr>
      <vt:lpstr>Ukončení programu</vt:lpstr>
      <vt:lpstr>Základní přípravné funkce - G</vt:lpstr>
      <vt:lpstr>Základní přípravné funkce - G</vt:lpstr>
      <vt:lpstr>Základní přípravné funkce - G</vt:lpstr>
      <vt:lpstr>Cykly pro obrábění</vt:lpstr>
      <vt:lpstr>Délková korekce nástrojů</vt:lpstr>
      <vt:lpstr>Délková korekce nástrojů</vt:lpstr>
      <vt:lpstr>Použití korekce nástroje G 41, G42  SOUSTRUŽENÍ</vt:lpstr>
      <vt:lpstr>Použití korekce nástroje G 41, G42  FRÉZOVÁNÍ</vt:lpstr>
      <vt:lpstr>Dílenské programování</vt:lpstr>
      <vt:lpstr>Důležité body ručního programování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POGRAMOVÁNÍ A SIMULACE</dc:title>
  <dc:creator>Sindelar</dc:creator>
  <cp:lastModifiedBy>Karel Filas, Ing.</cp:lastModifiedBy>
  <cp:revision>9</cp:revision>
  <dcterms:created xsi:type="dcterms:W3CDTF">2013-09-08T18:54:27Z</dcterms:created>
  <dcterms:modified xsi:type="dcterms:W3CDTF">2013-09-11T22:47:55Z</dcterms:modified>
</cp:coreProperties>
</file>