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2" r:id="rId1"/>
    <p:sldMasterId id="2147483704" r:id="rId2"/>
  </p:sldMasterIdLst>
  <p:notesMasterIdLst>
    <p:notesMasterId r:id="rId24"/>
  </p:notesMasterIdLst>
  <p:sldIdLst>
    <p:sldId id="268" r:id="rId3"/>
    <p:sldId id="269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79" r:id="rId12"/>
    <p:sldId id="280" r:id="rId13"/>
    <p:sldId id="281" r:id="rId14"/>
    <p:sldId id="282" r:id="rId15"/>
    <p:sldId id="283" r:id="rId16"/>
    <p:sldId id="284" r:id="rId17"/>
    <p:sldId id="285" r:id="rId18"/>
    <p:sldId id="286" r:id="rId19"/>
    <p:sldId id="287" r:id="rId20"/>
    <p:sldId id="288" r:id="rId21"/>
    <p:sldId id="270" r:id="rId22"/>
    <p:sldId id="271" r:id="rId2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0" d="100"/>
          <a:sy n="60" d="100"/>
        </p:scale>
        <p:origin x="-1331" y="-7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63CC8DA-9378-479A-9977-AE61D291BC41}" type="datetimeFigureOut">
              <a:rPr lang="cs-CZ" smtClean="0"/>
              <a:t>8.9.2013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94F6C55-E185-4D88-9AEE-3AEE8DB43AEA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454264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309221-53B4-4C78-8437-2D67F0AF5D87}" type="slidenum">
              <a:rPr lang="cs-CZ" smtClean="0">
                <a:solidFill>
                  <a:prstClr val="black"/>
                </a:solidFill>
              </a:rPr>
              <a:pPr/>
              <a:t>20</a:t>
            </a:fld>
            <a:endParaRPr lang="cs-CZ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446074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490689-CF09-4902-8DB1-BE59CDEB0BCF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8.9.2013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590294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8829C7-C893-4455-97F9-064253577D9E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8.9.2013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2894822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FF5AD-2834-4197-94AC-35D8D0D2F4A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8.9.2013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975303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1C0DC7C-A254-4740-9452-EA9A265CF0B8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8.9.2013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46328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AF8617-25EB-4DB5-A6E8-C2EBB6309069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8.9.2013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66096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EC44E1F-623C-4116-98A7-9EC4EA9A9B4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8.9.2013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986792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829E47-9658-4065-B1DD-A57D0062FA34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8.9.2013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011720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234B09-2342-433A-9F0F-90F0843D41D5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8.9.2013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52067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55F017-90D5-4FC0-81D9-1400499421A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8.9.2013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7171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33A03-1903-45C3-AC89-579B912B978A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8.9.2013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4541953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F08615-0C60-48DF-B65E-F29E35342FE3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8.9.2013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34719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"/>
          <p:cNvGrpSpPr>
            <a:grpSpLocks/>
          </p:cNvGrpSpPr>
          <p:nvPr/>
        </p:nvGrpSpPr>
        <p:grpSpPr bwMode="auto">
          <a:xfrm>
            <a:off x="-3222625" y="304800"/>
            <a:ext cx="11909425" cy="4724400"/>
            <a:chOff x="-2030" y="192"/>
            <a:chExt cx="7502" cy="2976"/>
          </a:xfrm>
        </p:grpSpPr>
        <p:sp>
          <p:nvSpPr>
            <p:cNvPr id="5" name="Line 3"/>
            <p:cNvSpPr>
              <a:spLocks noChangeShapeType="1"/>
            </p:cNvSpPr>
            <p:nvPr/>
          </p:nvSpPr>
          <p:spPr bwMode="auto">
            <a:xfrm>
              <a:off x="912" y="1584"/>
              <a:ext cx="4560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  <a:buClr>
                  <a:srgbClr val="006666"/>
                </a:buClr>
                <a:buSzPct val="70000"/>
                <a:buFont typeface="Wingdings" pitchFamily="2" charset="2"/>
                <a:buNone/>
              </a:pPr>
              <a:endParaRPr lang="cs-CZ" sz="2900" smtClean="0">
                <a:solidFill>
                  <a:srgbClr val="000000"/>
                </a:solidFill>
              </a:endParaRPr>
            </a:p>
          </p:txBody>
        </p:sp>
        <p:sp>
          <p:nvSpPr>
            <p:cNvPr id="6" name="AutoShape 4"/>
            <p:cNvSpPr>
              <a:spLocks noChangeArrowheads="1"/>
            </p:cNvSpPr>
            <p:nvPr/>
          </p:nvSpPr>
          <p:spPr bwMode="auto">
            <a:xfrm>
              <a:off x="-1584" y="864"/>
              <a:ext cx="2304" cy="2304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44083 w 64000"/>
                <a:gd name="T28" fmla="*/ -29639 h 64000"/>
                <a:gd name="T29" fmla="*/ 44083 w 64000"/>
                <a:gd name="T30" fmla="*/ 29639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44083" y="2368"/>
                  </a:moveTo>
                  <a:cubicBezTo>
                    <a:pt x="56127" y="7280"/>
                    <a:pt x="64000" y="18993"/>
                    <a:pt x="64000" y="32000"/>
                  </a:cubicBezTo>
                  <a:cubicBezTo>
                    <a:pt x="64000" y="45006"/>
                    <a:pt x="56127" y="56719"/>
                    <a:pt x="44083" y="61631"/>
                  </a:cubicBezTo>
                  <a:cubicBezTo>
                    <a:pt x="44082" y="61631"/>
                    <a:pt x="44082" y="61631"/>
                    <a:pt x="44082" y="61631"/>
                  </a:cubicBezTo>
                  <a:lnTo>
                    <a:pt x="44083" y="61632"/>
                  </a:lnTo>
                  <a:lnTo>
                    <a:pt x="44083" y="2368"/>
                  </a:lnTo>
                  <a:lnTo>
                    <a:pt x="44082" y="2368"/>
                  </a:lnTo>
                  <a:cubicBezTo>
                    <a:pt x="44082" y="2368"/>
                    <a:pt x="44082" y="2368"/>
                    <a:pt x="44083" y="2368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  <a:buClr>
                  <a:srgbClr val="006666"/>
                </a:buClr>
                <a:buSzPct val="70000"/>
                <a:buFont typeface="Wingdings" pitchFamily="2" charset="2"/>
                <a:buNone/>
              </a:pPr>
              <a:endParaRPr lang="cs-CZ" sz="2900" smtClean="0">
                <a:solidFill>
                  <a:srgbClr val="000000"/>
                </a:solidFill>
              </a:endParaRPr>
            </a:p>
          </p:txBody>
        </p:sp>
        <p:sp>
          <p:nvSpPr>
            <p:cNvPr id="7" name="AutoShape 5"/>
            <p:cNvSpPr>
              <a:spLocks noChangeArrowheads="1"/>
            </p:cNvSpPr>
            <p:nvPr/>
          </p:nvSpPr>
          <p:spPr bwMode="auto">
            <a:xfrm>
              <a:off x="-2030" y="192"/>
              <a:ext cx="2544" cy="2544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994 w 64000"/>
                <a:gd name="T28" fmla="*/ -25761 h 64000"/>
                <a:gd name="T29" fmla="*/ 50994 w 64000"/>
                <a:gd name="T30" fmla="*/ 25761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994" y="6246"/>
                  </a:moveTo>
                  <a:cubicBezTo>
                    <a:pt x="59172" y="12279"/>
                    <a:pt x="64000" y="21837"/>
                    <a:pt x="64000" y="32000"/>
                  </a:cubicBezTo>
                  <a:cubicBezTo>
                    <a:pt x="64000" y="42162"/>
                    <a:pt x="59172" y="51720"/>
                    <a:pt x="50994" y="57753"/>
                  </a:cubicBezTo>
                  <a:cubicBezTo>
                    <a:pt x="50993" y="57753"/>
                    <a:pt x="50993" y="57753"/>
                    <a:pt x="50993" y="57753"/>
                  </a:cubicBezTo>
                  <a:lnTo>
                    <a:pt x="50994" y="57754"/>
                  </a:lnTo>
                  <a:lnTo>
                    <a:pt x="50994" y="6246"/>
                  </a:lnTo>
                  <a:lnTo>
                    <a:pt x="50993" y="6246"/>
                  </a:lnTo>
                  <a:cubicBezTo>
                    <a:pt x="50993" y="6246"/>
                    <a:pt x="50993" y="6246"/>
                    <a:pt x="50994" y="6246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  <a:buClr>
                  <a:srgbClr val="006666"/>
                </a:buClr>
                <a:buSzPct val="70000"/>
                <a:buFont typeface="Wingdings" pitchFamily="2" charset="2"/>
                <a:buNone/>
              </a:pPr>
              <a:endParaRPr lang="cs-CZ" sz="2900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150534" name="Rectangle 6"/>
          <p:cNvSpPr>
            <a:spLocks noGrp="1" noChangeArrowheads="1"/>
          </p:cNvSpPr>
          <p:nvPr>
            <p:ph type="ctrTitle"/>
          </p:nvPr>
        </p:nvSpPr>
        <p:spPr>
          <a:xfrm>
            <a:off x="1443038" y="985838"/>
            <a:ext cx="7239000" cy="1444625"/>
          </a:xfrm>
        </p:spPr>
        <p:txBody>
          <a:bodyPr/>
          <a:lstStyle>
            <a:lvl1pPr>
              <a:defRPr sz="40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150535" name="Rectangle 7"/>
          <p:cNvSpPr>
            <a:spLocks noGrp="1" noChangeArrowheads="1"/>
          </p:cNvSpPr>
          <p:nvPr>
            <p:ph type="subTitle" idx="1"/>
          </p:nvPr>
        </p:nvSpPr>
        <p:spPr>
          <a:xfrm>
            <a:off x="1443038" y="3427413"/>
            <a:ext cx="7239000" cy="1752600"/>
          </a:xfrm>
        </p:spPr>
        <p:txBody>
          <a:bodyPr/>
          <a:lstStyle>
            <a:lvl1pPr marL="0" indent="0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8" name="Rectangle 8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9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0" name="Rectangle 10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1B19F4-3FBD-493D-8A3F-EB3373FC6FB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8366584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F2DBFDB-A79B-47EC-92E2-05F618376CB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55935572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448E39-2AF1-43F5-A05E-2CD9A122089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10264092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C14063A-DD41-47FD-940E-C998849C379C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1833676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9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5CB1ED4-0861-41FC-9292-0FACE1FFEF1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95244113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6B7886-A2A3-4C28-A27D-BC46FB099F62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7241716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3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4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4715290-14E5-467E-A15F-DB6FCCC32A7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2852719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749535-81B5-42E1-9149-5D08B0D11530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1615436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4B40C8A-24E3-47B1-A2BA-3D97D5425883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82963138"/>
      </p:ext>
    </p:extLst>
  </p:cSld>
  <p:clrMapOvr>
    <a:masterClrMapping/>
  </p:clrMapOvr>
  <p:transition/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8735C43-4524-4E37-9791-AD1D3C88452A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9960631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6413" y="301625"/>
            <a:ext cx="1827212" cy="5640388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370013" y="301625"/>
            <a:ext cx="5334000" cy="5640388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5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B1A3942-27F7-4C99-B3E1-113B0B905076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65375495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Nadpis, text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411298-AF12-44E7-A014-AEA378BFD514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06671562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TwoObj" preserve="1">
  <p:cSld name="Nadpis, text a 2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5102225" y="1827213"/>
            <a:ext cx="3581400" cy="1981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3"/>
          </p:nvPr>
        </p:nvSpPr>
        <p:spPr>
          <a:xfrm>
            <a:off x="5102225" y="3960813"/>
            <a:ext cx="3581400" cy="1981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8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B69F55E-FCCA-48A9-81B1-EECEFE4B4867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7012424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xOverObj" preserve="1">
  <p:cSld name="Nadpis a text nad obsah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sz="half" idx="1"/>
          </p:nvPr>
        </p:nvSpPr>
        <p:spPr>
          <a:xfrm>
            <a:off x="1370013" y="1827213"/>
            <a:ext cx="7313612" cy="1981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1370013" y="3960813"/>
            <a:ext cx="7313612" cy="19812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84DDE1-81B4-405D-BEB8-8993E2C79841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21573047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Nadpis, obsah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370013" y="301625"/>
            <a:ext cx="7313612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370013" y="1827213"/>
            <a:ext cx="3579812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5102225" y="1827213"/>
            <a:ext cx="3581400" cy="4114800"/>
          </a:xfrm>
        </p:spPr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Rectangle 8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6" name="Rectangle 9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7" name="Rectangle 10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FAC9746-2FD5-4C7E-8E13-8F641734C0BD}" type="slidenum">
              <a:rPr lang="cs-CZ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0206518"/>
      </p:ext>
    </p:extLst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5" Type="http://schemas.openxmlformats.org/officeDocument/2006/relationships/slideLayout" Target="../slideLayouts/slideLayout2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slideLayout" Target="../slideLayouts/slideLayout25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8BDAD6-5673-445B-A6CE-60BC8E952B1C}" type="datetime1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8.9.2013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cs-CZ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561997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  <p:sldLayoutId id="2147483694" r:id="rId2"/>
    <p:sldLayoutId id="2147483695" r:id="rId3"/>
    <p:sldLayoutId id="2147483696" r:id="rId4"/>
    <p:sldLayoutId id="2147483697" r:id="rId5"/>
    <p:sldLayoutId id="2147483698" r:id="rId6"/>
    <p:sldLayoutId id="2147483699" r:id="rId7"/>
    <p:sldLayoutId id="2147483700" r:id="rId8"/>
    <p:sldLayoutId id="2147483701" r:id="rId9"/>
    <p:sldLayoutId id="2147483702" r:id="rId10"/>
    <p:sldLayoutId id="2147483703" r:id="rId11"/>
  </p:sldLayoutIdLst>
  <p:hf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2"/>
          <p:cNvGrpSpPr>
            <a:grpSpLocks/>
          </p:cNvGrpSpPr>
          <p:nvPr/>
        </p:nvGrpSpPr>
        <p:grpSpPr bwMode="auto">
          <a:xfrm>
            <a:off x="-3238500" y="0"/>
            <a:ext cx="11925300" cy="3810000"/>
            <a:chOff x="-2040" y="0"/>
            <a:chExt cx="7512" cy="2400"/>
          </a:xfrm>
        </p:grpSpPr>
        <p:sp>
          <p:nvSpPr>
            <p:cNvPr id="1032" name="AutoShape 3"/>
            <p:cNvSpPr>
              <a:spLocks noChangeArrowheads="1"/>
            </p:cNvSpPr>
            <p:nvPr/>
          </p:nvSpPr>
          <p:spPr bwMode="auto">
            <a:xfrm>
              <a:off x="-2040" y="432"/>
              <a:ext cx="2592" cy="1968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296 w 64000"/>
                <a:gd name="T28" fmla="*/ -26244 h 64000"/>
                <a:gd name="T29" fmla="*/ 50296 w 64000"/>
                <a:gd name="T30" fmla="*/ 26244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296" y="5746"/>
                  </a:moveTo>
                  <a:cubicBezTo>
                    <a:pt x="58882" y="11730"/>
                    <a:pt x="64000" y="21534"/>
                    <a:pt x="64000" y="32000"/>
                  </a:cubicBezTo>
                  <a:cubicBezTo>
                    <a:pt x="64000" y="42465"/>
                    <a:pt x="58882" y="52269"/>
                    <a:pt x="50296" y="58253"/>
                  </a:cubicBezTo>
                  <a:cubicBezTo>
                    <a:pt x="50296" y="58253"/>
                    <a:pt x="50296" y="58253"/>
                    <a:pt x="50295" y="58253"/>
                  </a:cubicBezTo>
                  <a:lnTo>
                    <a:pt x="50296" y="58254"/>
                  </a:lnTo>
                  <a:lnTo>
                    <a:pt x="50296" y="5746"/>
                  </a:lnTo>
                  <a:lnTo>
                    <a:pt x="50295" y="5746"/>
                  </a:lnTo>
                  <a:cubicBezTo>
                    <a:pt x="50296" y="5746"/>
                    <a:pt x="50296" y="5746"/>
                    <a:pt x="50296" y="5746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  <a:buClr>
                  <a:srgbClr val="006666"/>
                </a:buClr>
                <a:buSzPct val="70000"/>
                <a:buFont typeface="Wingdings" pitchFamily="2" charset="2"/>
                <a:buNone/>
              </a:pPr>
              <a:endParaRPr lang="cs-CZ" sz="2900" smtClean="0">
                <a:solidFill>
                  <a:srgbClr val="000000"/>
                </a:solidFill>
              </a:endParaRPr>
            </a:p>
          </p:txBody>
        </p:sp>
        <p:sp>
          <p:nvSpPr>
            <p:cNvPr id="1033" name="AutoShape 4"/>
            <p:cNvSpPr>
              <a:spLocks noChangeArrowheads="1"/>
            </p:cNvSpPr>
            <p:nvPr/>
          </p:nvSpPr>
          <p:spPr bwMode="auto">
            <a:xfrm>
              <a:off x="-1528" y="0"/>
              <a:ext cx="1949" cy="1987"/>
            </a:xfrm>
            <a:custGeom>
              <a:avLst/>
              <a:gdLst>
                <a:gd name="T0" fmla="*/ 0 w 64000"/>
                <a:gd name="T1" fmla="*/ 0 h 64000"/>
                <a:gd name="T2" fmla="*/ 0 w 64000"/>
                <a:gd name="T3" fmla="*/ 0 h 64000"/>
                <a:gd name="T4" fmla="*/ 0 w 64000"/>
                <a:gd name="T5" fmla="*/ 0 h 64000"/>
                <a:gd name="T6" fmla="*/ 0 w 64000"/>
                <a:gd name="T7" fmla="*/ 0 h 64000"/>
                <a:gd name="T8" fmla="*/ 0 w 64000"/>
                <a:gd name="T9" fmla="*/ 0 h 64000"/>
                <a:gd name="T10" fmla="*/ 0 w 64000"/>
                <a:gd name="T11" fmla="*/ 0 h 64000"/>
                <a:gd name="T12" fmla="*/ 0 w 64000"/>
                <a:gd name="T13" fmla="*/ 0 h 64000"/>
                <a:gd name="T14" fmla="*/ 0 w 64000"/>
                <a:gd name="T15" fmla="*/ 0 h 64000"/>
                <a:gd name="T16" fmla="*/ 0 w 64000"/>
                <a:gd name="T17" fmla="*/ 0 h 64000"/>
                <a:gd name="T18" fmla="*/ 0 60000 65536"/>
                <a:gd name="T19" fmla="*/ 0 60000 65536"/>
                <a:gd name="T20" fmla="*/ 0 60000 65536"/>
                <a:gd name="T21" fmla="*/ 0 60000 65536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50077 w 64000"/>
                <a:gd name="T28" fmla="*/ -26412 h 64000"/>
                <a:gd name="T29" fmla="*/ 50077 w 64000"/>
                <a:gd name="T30" fmla="*/ 26412 h 64000"/>
              </a:gdLst>
              <a:ahLst/>
              <a:cxnLst>
                <a:cxn ang="T18">
                  <a:pos x="T0" y="T1"/>
                </a:cxn>
                <a:cxn ang="T19">
                  <a:pos x="T2" y="T3"/>
                </a:cxn>
                <a:cxn ang="T20">
                  <a:pos x="T4" y="T5"/>
                </a:cxn>
                <a:cxn ang="T21">
                  <a:pos x="T6" y="T7"/>
                </a:cxn>
                <a:cxn ang="T22">
                  <a:pos x="T8" y="T9"/>
                </a:cxn>
                <a:cxn ang="T23">
                  <a:pos x="T10" y="T11"/>
                </a:cxn>
                <a:cxn ang="T24">
                  <a:pos x="T12" y="T13"/>
                </a:cxn>
                <a:cxn ang="T25">
                  <a:pos x="T14" y="T15"/>
                </a:cxn>
                <a:cxn ang="T26">
                  <a:pos x="T16" y="T17"/>
                </a:cxn>
              </a:cxnLst>
              <a:rect l="T27" t="T28" r="T29" b="T30"/>
              <a:pathLst>
                <a:path w="64000" h="64000">
                  <a:moveTo>
                    <a:pt x="50077" y="5595"/>
                  </a:moveTo>
                  <a:cubicBezTo>
                    <a:pt x="58790" y="11560"/>
                    <a:pt x="64000" y="21440"/>
                    <a:pt x="64000" y="32000"/>
                  </a:cubicBezTo>
                  <a:cubicBezTo>
                    <a:pt x="64000" y="42559"/>
                    <a:pt x="58790" y="52439"/>
                    <a:pt x="50077" y="58404"/>
                  </a:cubicBezTo>
                  <a:cubicBezTo>
                    <a:pt x="50077" y="58404"/>
                    <a:pt x="50077" y="58404"/>
                    <a:pt x="50076" y="58404"/>
                  </a:cubicBezTo>
                  <a:lnTo>
                    <a:pt x="50077" y="58405"/>
                  </a:lnTo>
                  <a:lnTo>
                    <a:pt x="50077" y="5595"/>
                  </a:lnTo>
                  <a:lnTo>
                    <a:pt x="50076" y="5595"/>
                  </a:lnTo>
                  <a:cubicBezTo>
                    <a:pt x="50077" y="5595"/>
                    <a:pt x="50077" y="5595"/>
                    <a:pt x="50077" y="5595"/>
                  </a:cubicBezTo>
                  <a:close/>
                </a:path>
              </a:pathLst>
            </a:custGeom>
            <a:solidFill>
              <a:schemeClr val="hlink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  <a:buClr>
                  <a:srgbClr val="006666"/>
                </a:buClr>
                <a:buSzPct val="70000"/>
                <a:buFont typeface="Wingdings" pitchFamily="2" charset="2"/>
                <a:buNone/>
              </a:pPr>
              <a:endParaRPr lang="cs-CZ" sz="2900" smtClean="0">
                <a:solidFill>
                  <a:srgbClr val="000000"/>
                </a:solidFill>
              </a:endParaRPr>
            </a:p>
          </p:txBody>
        </p:sp>
        <p:sp>
          <p:nvSpPr>
            <p:cNvPr id="1034" name="Line 5"/>
            <p:cNvSpPr>
              <a:spLocks noChangeShapeType="1"/>
            </p:cNvSpPr>
            <p:nvPr/>
          </p:nvSpPr>
          <p:spPr bwMode="auto">
            <a:xfrm>
              <a:off x="864" y="960"/>
              <a:ext cx="4608" cy="0"/>
            </a:xfrm>
            <a:prstGeom prst="line">
              <a:avLst/>
            </a:prstGeom>
            <a:noFill/>
            <a:ln w="12700">
              <a:solidFill>
                <a:schemeClr val="tx1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pPr fontAlgn="base">
                <a:spcBef>
                  <a:spcPct val="20000"/>
                </a:spcBef>
                <a:spcAft>
                  <a:spcPct val="0"/>
                </a:spcAft>
                <a:buClr>
                  <a:srgbClr val="006666"/>
                </a:buClr>
                <a:buSzPct val="70000"/>
                <a:buFont typeface="Wingdings" pitchFamily="2" charset="2"/>
                <a:buNone/>
              </a:pPr>
              <a:endParaRPr lang="cs-CZ" sz="2900" smtClean="0">
                <a:solidFill>
                  <a:srgbClr val="000000"/>
                </a:solidFill>
              </a:endParaRPr>
            </a:p>
          </p:txBody>
        </p:sp>
      </p:grpSp>
      <p:sp>
        <p:nvSpPr>
          <p:cNvPr id="1027" name="Rectangle 6"/>
          <p:cNvSpPr>
            <a:spLocks noGrp="1" noChangeArrowheads="1"/>
          </p:cNvSpPr>
          <p:nvPr>
            <p:ph type="title"/>
          </p:nvPr>
        </p:nvSpPr>
        <p:spPr bwMode="auto">
          <a:xfrm>
            <a:off x="1370013" y="301625"/>
            <a:ext cx="7313612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</a:p>
        </p:txBody>
      </p:sp>
      <p:sp>
        <p:nvSpPr>
          <p:cNvPr id="1028" name="Rectangle 7"/>
          <p:cNvSpPr>
            <a:spLocks noGrp="1" noChangeArrowheads="1"/>
          </p:cNvSpPr>
          <p:nvPr>
            <p:ph type="body" idx="1"/>
          </p:nvPr>
        </p:nvSpPr>
        <p:spPr bwMode="auto">
          <a:xfrm>
            <a:off x="1370013" y="1827213"/>
            <a:ext cx="7313612" cy="411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</a:p>
        </p:txBody>
      </p:sp>
      <p:sp>
        <p:nvSpPr>
          <p:cNvPr id="149512" name="Rectangle 8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pPr fontAlgn="base"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49513" name="Rectangle 9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pPr fontAlgn="base">
              <a:spcAft>
                <a:spcPct val="0"/>
              </a:spcAft>
              <a:defRPr/>
            </a:pPr>
            <a:endParaRPr lang="cs-CZ">
              <a:solidFill>
                <a:srgbClr val="000000"/>
              </a:solidFill>
            </a:endParaRPr>
          </a:p>
        </p:txBody>
      </p:sp>
      <p:sp>
        <p:nvSpPr>
          <p:cNvPr id="149514" name="Rectangle 10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spcBef>
                <a:spcPct val="0"/>
              </a:spcBef>
              <a:buClrTx/>
              <a:buSzTx/>
              <a:buFontTx/>
              <a:buNone/>
              <a:defRPr sz="1200"/>
            </a:lvl1pPr>
          </a:lstStyle>
          <a:p>
            <a:pPr fontAlgn="base">
              <a:spcAft>
                <a:spcPct val="0"/>
              </a:spcAft>
              <a:defRPr/>
            </a:pPr>
            <a:fld id="{A6164732-29B9-420E-ACFC-9ABBEA44BC9A}" type="slidenum">
              <a:rPr lang="cs-CZ">
                <a:solidFill>
                  <a:srgbClr val="000000"/>
                </a:solidFill>
              </a:rPr>
              <a:pPr fontAlgn="base">
                <a:spcAft>
                  <a:spcPct val="0"/>
                </a:spcAft>
                <a:defRPr/>
              </a:pPr>
              <a:t>‹#›</a:t>
            </a:fld>
            <a:endParaRPr lang="cs-CZ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99790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5" r:id="rId1"/>
    <p:sldLayoutId id="2147483706" r:id="rId2"/>
    <p:sldLayoutId id="2147483707" r:id="rId3"/>
    <p:sldLayoutId id="2147483708" r:id="rId4"/>
    <p:sldLayoutId id="2147483709" r:id="rId5"/>
    <p:sldLayoutId id="2147483710" r:id="rId6"/>
    <p:sldLayoutId id="2147483711" r:id="rId7"/>
    <p:sldLayoutId id="2147483712" r:id="rId8"/>
    <p:sldLayoutId id="2147483713" r:id="rId9"/>
    <p:sldLayoutId id="2147483714" r:id="rId10"/>
    <p:sldLayoutId id="2147483715" r:id="rId11"/>
    <p:sldLayoutId id="2147483716" r:id="rId12"/>
    <p:sldLayoutId id="2147483717" r:id="rId13"/>
    <p:sldLayoutId id="2147483718" r:id="rId14"/>
    <p:sldLayoutId id="2147483719" r:id="rId15"/>
  </p:sldLayoutIdLst>
  <p:transition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70000"/>
        <a:buFont typeface="Wingdings" pitchFamily="2" charset="2"/>
        <a:buChar char="¡"/>
        <a:defRPr sz="29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25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5000"/>
        <a:buFont typeface="Wingdings" pitchFamily="2" charset="2"/>
        <a:buChar char="¡"/>
        <a:defRPr sz="22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" pitchFamily="2" charset="2"/>
        <a:buChar char="l"/>
        <a:defRPr sz="19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¡"/>
        <a:defRPr sz="1900">
          <a:solidFill>
            <a:schemeClr val="tx1"/>
          </a:solidFill>
          <a:latin typeface="+mn-lt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6.wmf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Layout" Target="../slideLayouts/slideLayout13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7.w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3" name="Tabulka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41462168"/>
              </p:ext>
            </p:extLst>
          </p:nvPr>
        </p:nvGraphicFramePr>
        <p:xfrm>
          <a:off x="750311" y="2060848"/>
          <a:ext cx="7560000" cy="3672000"/>
        </p:xfrm>
        <a:graphic>
          <a:graphicData uri="http://schemas.openxmlformats.org/drawingml/2006/table">
            <a:tbl>
              <a:tblPr firstRow="1" firstCol="1" bandRow="1">
                <a:tableStyleId>{5940675A-B579-460E-94D1-54222C63F5DA}</a:tableStyleId>
              </a:tblPr>
              <a:tblGrid>
                <a:gridCol w="2269199"/>
                <a:gridCol w="5290801"/>
              </a:tblGrid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Projekt MŠMT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EU peníze středním školám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Název projektu školy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ICT do života školy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Registrační číslo projektu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</a:rPr>
                        <a:t>CZ.1.07/1.5.00/34.0771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Šablona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effectLst/>
                        </a:rPr>
                        <a:t>III/2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Sada</a:t>
                      </a:r>
                      <a:endParaRPr lang="cs-CZ" sz="1200" b="1" kern="1200" dirty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39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Anotace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Výuka CNC strojů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Klíčová slova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10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CNC, Technologie, Stroje,  Počítač,</a:t>
                      </a:r>
                      <a:r>
                        <a:rPr lang="cs-CZ" sz="1100" baseline="0" dirty="0" smtClean="0">
                          <a:effectLst/>
                          <a:latin typeface="+mn-lt"/>
                          <a:ea typeface="Calibri"/>
                          <a:cs typeface="Times New Roman"/>
                        </a:rPr>
                        <a:t>  ovládací panel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b="1" kern="1200" dirty="0" smtClean="0">
                          <a:effectLst/>
                        </a:rPr>
                        <a:t>Předmět</a:t>
                      </a:r>
                      <a:endParaRPr lang="cs-CZ" sz="1200" b="1" dirty="0" smtClean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dirty="0" smtClean="0"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Technologie</a:t>
                      </a:r>
                      <a:endParaRPr lang="cs-CZ" sz="1100" dirty="0" smtClean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effectLst/>
                        </a:rPr>
                        <a:t>Autor, spoluautor  </a:t>
                      </a:r>
                      <a:endParaRPr lang="cs-CZ" sz="1200" b="1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Josef</a:t>
                      </a:r>
                      <a:r>
                        <a:rPr lang="cs-CZ" sz="1200" baseline="0" dirty="0" smtClean="0">
                          <a:effectLst/>
                          <a:latin typeface="+mn-lt"/>
                          <a:ea typeface="+mn-ea"/>
                          <a:cs typeface="+mn-cs"/>
                        </a:rPr>
                        <a:t> Šindelář</a:t>
                      </a:r>
                      <a:endParaRPr lang="cs-CZ" sz="1200" dirty="0">
                        <a:effectLst/>
                        <a:latin typeface="+mn-lt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Jazyk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Čeština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učebního materiálu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Prezentace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Potřebné pomůcky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PC,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dataprojektor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Druh interaktivity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Výklad pomocí prezentace, </a:t>
                      </a: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stroje</a:t>
                      </a:r>
                      <a:r>
                        <a:rPr lang="cs-CZ" sz="1200" kern="1200" baseline="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CNC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Stupeň a typ vzdělávání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Střední škola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Cílová skupina</a:t>
                      </a:r>
                      <a:endParaRPr lang="cs-CZ" sz="110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ts val="15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3. ročník, žáci 17– </a:t>
                      </a:r>
                      <a:r>
                        <a:rPr lang="cs-CZ" sz="12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19 let, </a:t>
                      </a:r>
                      <a:r>
                        <a:rPr lang="cs-CZ" sz="1100" kern="120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Mechanik seřizovač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Speciální vzdělávací potřeby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ne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216000"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b="1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Zdroje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>
                        <a:lnSpc>
                          <a:spcPts val="1500"/>
                        </a:lnSpc>
                        <a:spcAft>
                          <a:spcPts val="0"/>
                        </a:spcAft>
                      </a:pPr>
                      <a:r>
                        <a:rPr lang="cs-CZ" sz="1200" kern="120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Times New Roman"/>
                          <a:cs typeface="Times New Roman"/>
                        </a:rPr>
                        <a:t>Seznam viz poslední strana </a:t>
                      </a:r>
                      <a:endParaRPr lang="cs-CZ" sz="1100" dirty="0">
                        <a:effectLst/>
                        <a:latin typeface="+mn-lt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791580" y="991035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>
                <a:solidFill>
                  <a:prstClr val="black"/>
                </a:solidFill>
              </a:rPr>
              <a:t>Technologie výroby</a:t>
            </a:r>
            <a:r>
              <a:rPr lang="cs-CZ" sz="2400" b="1" dirty="0" smtClean="0">
                <a:solidFill>
                  <a:prstClr val="black"/>
                </a:solidFill>
              </a:rPr>
              <a:t> </a:t>
            </a:r>
            <a:r>
              <a:rPr lang="cs-CZ" sz="2400" b="1" dirty="0" smtClean="0">
                <a:solidFill>
                  <a:prstClr val="black"/>
                </a:solidFill>
              </a:rPr>
              <a:t>CNC strojů </a:t>
            </a:r>
            <a:endParaRPr lang="cs-CZ" sz="2400" b="1" dirty="0">
              <a:solidFill>
                <a:prstClr val="black"/>
              </a:solidFill>
            </a:endParaRPr>
          </a:p>
        </p:txBody>
      </p: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1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13" name="TextovéPole 12"/>
          <p:cNvSpPr txBox="1"/>
          <p:nvPr/>
        </p:nvSpPr>
        <p:spPr>
          <a:xfrm>
            <a:off x="787660" y="1452881"/>
            <a:ext cx="7560840" cy="461665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 algn="ctr"/>
            <a:r>
              <a:rPr lang="cs-CZ" sz="2400" b="1" dirty="0" smtClean="0">
                <a:solidFill>
                  <a:prstClr val="black"/>
                </a:solidFill>
              </a:rPr>
              <a:t>VY_32_INOVACE_39_792</a:t>
            </a:r>
            <a:endParaRPr lang="cs-CZ" sz="2400" b="1" dirty="0">
              <a:solidFill>
                <a:prstClr val="black"/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78544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Nadpis 1"/>
          <p:cNvSpPr txBox="1">
            <a:spLocks/>
          </p:cNvSpPr>
          <p:nvPr/>
        </p:nvSpPr>
        <p:spPr>
          <a:xfrm>
            <a:off x="684140" y="1196752"/>
            <a:ext cx="7772400" cy="42672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cs-CZ" sz="7200" dirty="0" smtClean="0">
                <a:solidFill>
                  <a:srgbClr val="4BACC6">
                    <a:lumMod val="50000"/>
                  </a:srgb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  <a:t>TECHNOLOGIE</a:t>
            </a:r>
            <a:r>
              <a:rPr lang="cs-CZ" sz="7200" dirty="0">
                <a:solidFill>
                  <a:srgbClr val="4BACC6">
                    <a:lumMod val="50000"/>
                  </a:srgb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  <a:t/>
            </a:r>
            <a:br>
              <a:rPr lang="cs-CZ" sz="7200" dirty="0">
                <a:solidFill>
                  <a:srgbClr val="4BACC6">
                    <a:lumMod val="50000"/>
                  </a:srgb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</a:br>
            <a:r>
              <a:rPr lang="cs-CZ" sz="7200" dirty="0" smtClean="0">
                <a:solidFill>
                  <a:srgbClr val="4BACC6">
                    <a:lumMod val="50000"/>
                  </a:srgbClr>
                </a:solidFill>
                <a:effectLst>
                  <a:outerShdw blurRad="63500" dist="38100" dir="5400000" algn="t" rotWithShape="0">
                    <a:prstClr val="black">
                      <a:alpha val="25000"/>
                    </a:prstClr>
                  </a:outerShdw>
                </a:effectLst>
                <a:latin typeface="Palatino Linotype" pitchFamily="18" charset="0"/>
              </a:rPr>
              <a:t>CNC stroje</a:t>
            </a:r>
            <a:endParaRPr lang="cs-CZ" sz="7200" dirty="0">
              <a:solidFill>
                <a:srgbClr val="4BACC6">
                  <a:lumMod val="50000"/>
                </a:srgbClr>
              </a:solidFill>
              <a:effectLst>
                <a:outerShdw blurRad="63500" dist="38100" dir="5400000" algn="t" rotWithShape="0">
                  <a:prstClr val="black">
                    <a:alpha val="25000"/>
                  </a:prstClr>
                </a:outerShdw>
              </a:effectLst>
              <a:latin typeface="Palatino Linotype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56948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0994" name="Rectangle 2"/>
          <p:cNvSpPr>
            <a:spLocks noGrp="1" noChangeArrowheads="1"/>
          </p:cNvSpPr>
          <p:nvPr>
            <p:ph type="title"/>
          </p:nvPr>
        </p:nvSpPr>
        <p:spPr>
          <a:xfrm>
            <a:off x="1331913" y="333375"/>
            <a:ext cx="7313612" cy="1143000"/>
          </a:xfrm>
        </p:spPr>
        <p:txBody>
          <a:bodyPr/>
          <a:lstStyle/>
          <a:p>
            <a:pPr eaLnBrk="1" hangingPunct="1">
              <a:defRPr/>
            </a:pPr>
            <a:r>
              <a:rPr lang="cs-CZ" sz="44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TECHNOLOGIE VÝROBY</a:t>
            </a:r>
            <a:r>
              <a:rPr lang="cs-CZ" smtClean="0"/>
              <a:t> </a:t>
            </a:r>
          </a:p>
        </p:txBody>
      </p:sp>
      <p:sp>
        <p:nvSpPr>
          <p:cNvPr id="340995" name="Text Box 3"/>
          <p:cNvSpPr txBox="1">
            <a:spLocks noChangeArrowheads="1"/>
          </p:cNvSpPr>
          <p:nvPr/>
        </p:nvSpPr>
        <p:spPr bwMode="auto">
          <a:xfrm>
            <a:off x="1239838" y="3300413"/>
            <a:ext cx="6788150" cy="1189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cs-CZ" sz="7200" b="1">
                <a:solidFill>
                  <a:srgbClr val="00808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CNC STROJŮ</a:t>
            </a:r>
          </a:p>
        </p:txBody>
      </p:sp>
    </p:spTree>
    <p:extLst>
      <p:ext uri="{BB962C8B-B14F-4D97-AF65-F5344CB8AC3E}">
        <p14:creationId xmlns:p14="http://schemas.microsoft.com/office/powerpoint/2010/main" val="198353624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89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Práce technologa – programátora</a:t>
            </a:r>
            <a:r>
              <a:rPr lang="cs-CZ" sz="3200" smtClean="0"/>
              <a:t> </a:t>
            </a:r>
          </a:p>
        </p:txBody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marL="552450" indent="-552450" eaLnBrk="1" hangingPunct="1">
              <a:lnSpc>
                <a:spcPct val="90000"/>
              </a:lnSpc>
            </a:pPr>
            <a:r>
              <a:rPr lang="cs-CZ" altLang="cs-CZ" sz="2500" smtClean="0"/>
              <a:t>je velmi rozmanitá a nepředstavuje pouze tvorbu vlastního CNC programu, ale celou řadu činností</a:t>
            </a:r>
          </a:p>
          <a:p>
            <a:pPr marL="552450" indent="-552450"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altLang="cs-CZ" sz="2500" smtClean="0"/>
          </a:p>
          <a:p>
            <a:pPr marL="933450" lvl="1" indent="-476250" eaLnBrk="1" hangingPunct="1">
              <a:lnSpc>
                <a:spcPct val="90000"/>
              </a:lnSpc>
            </a:pPr>
            <a:r>
              <a:rPr lang="cs-CZ" altLang="cs-CZ" sz="2100" smtClean="0"/>
              <a:t>Studium dokumentace</a:t>
            </a:r>
          </a:p>
          <a:p>
            <a:pPr marL="933450" lvl="1" indent="-476250" eaLnBrk="1" hangingPunct="1">
              <a:lnSpc>
                <a:spcPct val="90000"/>
              </a:lnSpc>
            </a:pPr>
            <a:r>
              <a:rPr lang="cs-CZ" altLang="cs-CZ" sz="2100" smtClean="0"/>
              <a:t>Tvorba pracovního postupu pro tvorbu programu CNC obráběcích strojů</a:t>
            </a:r>
          </a:p>
          <a:p>
            <a:pPr marL="933450" lvl="1" indent="-476250" eaLnBrk="1" hangingPunct="1">
              <a:lnSpc>
                <a:spcPct val="90000"/>
              </a:lnSpc>
            </a:pPr>
            <a:r>
              <a:rPr lang="cs-CZ" altLang="cs-CZ" sz="2100" smtClean="0"/>
              <a:t>Nástrojový list</a:t>
            </a:r>
          </a:p>
          <a:p>
            <a:pPr marL="933450" lvl="1" indent="-476250" eaLnBrk="1" hangingPunct="1">
              <a:lnSpc>
                <a:spcPct val="90000"/>
              </a:lnSpc>
            </a:pPr>
            <a:r>
              <a:rPr lang="cs-CZ" altLang="cs-CZ" sz="2100" smtClean="0"/>
              <a:t>Seřizovací list</a:t>
            </a:r>
          </a:p>
          <a:p>
            <a:pPr marL="933450" lvl="1" indent="-476250" eaLnBrk="1" hangingPunct="1">
              <a:lnSpc>
                <a:spcPct val="90000"/>
              </a:lnSpc>
            </a:pPr>
            <a:r>
              <a:rPr lang="cs-CZ" altLang="cs-CZ" sz="2100" smtClean="0"/>
              <a:t>Odladění programu</a:t>
            </a:r>
          </a:p>
          <a:p>
            <a:pPr marL="933450" lvl="1" indent="-476250" eaLnBrk="1" hangingPunct="1">
              <a:lnSpc>
                <a:spcPct val="90000"/>
              </a:lnSpc>
            </a:pPr>
            <a:r>
              <a:rPr lang="cs-CZ" altLang="cs-CZ" sz="2100" smtClean="0"/>
              <a:t>Výroba součásti </a:t>
            </a:r>
          </a:p>
          <a:p>
            <a:pPr marL="552450" indent="-552450" eaLnBrk="1" hangingPunct="1">
              <a:lnSpc>
                <a:spcPct val="90000"/>
              </a:lnSpc>
            </a:pPr>
            <a:endParaRPr lang="cs-CZ" altLang="cs-CZ" sz="2500" smtClean="0"/>
          </a:p>
        </p:txBody>
      </p:sp>
    </p:spTree>
    <p:extLst>
      <p:ext uri="{BB962C8B-B14F-4D97-AF65-F5344CB8AC3E}">
        <p14:creationId xmlns:p14="http://schemas.microsoft.com/office/powerpoint/2010/main" val="292810015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20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Studium dokumentace</a:t>
            </a:r>
          </a:p>
        </p:txBody>
      </p:sp>
      <p:sp>
        <p:nvSpPr>
          <p:cNvPr id="9933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0013" y="1827213"/>
            <a:ext cx="7313612" cy="4697412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2500" smtClean="0"/>
              <a:t>Technolog – programátor posuzuje: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altLang="cs-CZ" sz="2500" smtClean="0"/>
          </a:p>
          <a:p>
            <a:pPr lvl="1" eaLnBrk="1" hangingPunct="1">
              <a:lnSpc>
                <a:spcPct val="9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cs-CZ" altLang="cs-CZ" sz="2100" smtClean="0"/>
              <a:t>výrobní výkres součásti / </a:t>
            </a:r>
            <a:r>
              <a:rPr lang="cs-CZ" altLang="cs-CZ" sz="2100" i="1" smtClean="0"/>
              <a:t>někdy je potřeba výkres přepracovat podle potřeb CNC programů – výpočty úhlů, kótování, zaoblení, rozteče / </a:t>
            </a:r>
            <a:endParaRPr lang="cs-CZ" altLang="cs-CZ" sz="2100" smtClean="0"/>
          </a:p>
          <a:p>
            <a:pPr lvl="1" eaLnBrk="1" hangingPunct="1">
              <a:lnSpc>
                <a:spcPct val="9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cs-CZ" altLang="cs-CZ" sz="2100" smtClean="0"/>
              <a:t>technologický postup pro danou součást / </a:t>
            </a:r>
            <a:r>
              <a:rPr lang="cs-CZ" altLang="cs-CZ" sz="2100" i="1" smtClean="0"/>
              <a:t>s ohledem na výrobu na CNC stroji/</a:t>
            </a:r>
            <a:endParaRPr lang="cs-CZ" altLang="cs-CZ" sz="2100" smtClean="0"/>
          </a:p>
          <a:p>
            <a:pPr lvl="1" eaLnBrk="1" hangingPunct="1">
              <a:lnSpc>
                <a:spcPct val="9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cs-CZ" altLang="cs-CZ" sz="2100" smtClean="0"/>
              <a:t>CNC obráběcí stroj / </a:t>
            </a:r>
            <a:r>
              <a:rPr lang="cs-CZ" altLang="cs-CZ" sz="2100" i="1" smtClean="0"/>
              <a:t>určí typ CNC obráběcího stroje, typ ŘS /</a:t>
            </a:r>
            <a:endParaRPr lang="cs-CZ" altLang="cs-CZ" sz="2100" smtClean="0"/>
          </a:p>
          <a:p>
            <a:pPr lvl="1" eaLnBrk="1" hangingPunct="1">
              <a:lnSpc>
                <a:spcPct val="90000"/>
              </a:lnSpc>
              <a:buClr>
                <a:schemeClr val="hlink"/>
              </a:buClr>
              <a:buFont typeface="Wingdings" pitchFamily="2" charset="2"/>
              <a:buChar char="Ø"/>
            </a:pPr>
            <a:r>
              <a:rPr lang="cs-CZ" altLang="cs-CZ" sz="2100" smtClean="0"/>
              <a:t>výrobně ekonomické podmínky /</a:t>
            </a:r>
            <a:r>
              <a:rPr lang="cs-CZ" altLang="cs-CZ" sz="2100" i="1" smtClean="0"/>
              <a:t>počet kusů, efektivitu výroby, hospodárnost strojů a nástrojů/</a:t>
            </a:r>
          </a:p>
        </p:txBody>
      </p:sp>
    </p:spTree>
    <p:extLst>
      <p:ext uri="{BB962C8B-B14F-4D97-AF65-F5344CB8AC3E}">
        <p14:creationId xmlns:p14="http://schemas.microsoft.com/office/powerpoint/2010/main" val="33222341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3044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Výrobní výkres na CNC</a:t>
            </a:r>
          </a:p>
        </p:txBody>
      </p:sp>
      <p:pic>
        <p:nvPicPr>
          <p:cNvPr id="100355" name="Picture 6" descr="nulový bod kotovani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2205038"/>
            <a:ext cx="7416800" cy="3536950"/>
          </a:xfrm>
          <a:noFill/>
        </p:spPr>
      </p:pic>
    </p:spTree>
    <p:extLst>
      <p:ext uri="{BB962C8B-B14F-4D97-AF65-F5344CB8AC3E}">
        <p14:creationId xmlns:p14="http://schemas.microsoft.com/office/powerpoint/2010/main" val="1935693693"/>
      </p:ext>
    </p:extLst>
  </p:cSld>
  <p:clrMapOvr>
    <a:masterClrMapping/>
  </p:clrMapOvr>
  <p:transition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50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Pracovní postup pro tvorbu programu</a:t>
            </a:r>
          </a:p>
        </p:txBody>
      </p:sp>
      <p:sp>
        <p:nvSpPr>
          <p:cNvPr id="10137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116013" y="1773238"/>
            <a:ext cx="7313612" cy="4841875"/>
          </a:xfrm>
        </p:spPr>
        <p:txBody>
          <a:bodyPr/>
          <a:lstStyle/>
          <a:p>
            <a:pPr eaLnBrk="1" hangingPunct="1"/>
            <a:r>
              <a:rPr lang="cs-CZ" altLang="cs-CZ" sz="2500" b="1" smtClean="0"/>
              <a:t>Typy postupů</a:t>
            </a:r>
          </a:p>
          <a:p>
            <a:pPr eaLnBrk="1" hangingPunct="1"/>
            <a:endParaRPr lang="cs-CZ" altLang="cs-CZ" sz="2500" smtClean="0"/>
          </a:p>
          <a:p>
            <a:pPr lvl="1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cs-CZ" altLang="cs-CZ" sz="2100" smtClean="0"/>
              <a:t>výrobní postup – je soupis technologických (obrábění) a netechnologických operací (</a:t>
            </a:r>
            <a:r>
              <a:rPr lang="cs-CZ" altLang="cs-CZ" sz="2100" i="1" smtClean="0"/>
              <a:t>kontrola, doprava</a:t>
            </a:r>
            <a:r>
              <a:rPr lang="cs-CZ" altLang="cs-CZ" sz="2100" smtClean="0"/>
              <a:t>) nutných pro výrobu</a:t>
            </a:r>
          </a:p>
          <a:p>
            <a:pPr lvl="1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cs-CZ" altLang="cs-CZ" sz="2100" smtClean="0"/>
              <a:t>technologický postup je soupis pouze technologických operací (soustružení</a:t>
            </a:r>
            <a:r>
              <a:rPr lang="cs-CZ" altLang="cs-CZ" sz="2100" i="1" smtClean="0"/>
              <a:t>, frézování</a:t>
            </a:r>
            <a:r>
              <a:rPr lang="cs-CZ" altLang="cs-CZ" sz="2100" smtClean="0"/>
              <a:t> …) vyhotovuje ho technolog – postupář</a:t>
            </a:r>
          </a:p>
          <a:p>
            <a:pPr lvl="1" eaLnBrk="1" hangingPunct="1">
              <a:buClr>
                <a:schemeClr val="hlink"/>
              </a:buClr>
              <a:buFont typeface="Wingdings" pitchFamily="2" charset="2"/>
              <a:buChar char="Ø"/>
            </a:pPr>
            <a:r>
              <a:rPr lang="cs-CZ" altLang="cs-CZ" sz="2100" smtClean="0"/>
              <a:t>pracovní postup – jedná se o popis práce v dané technologické operaci ( </a:t>
            </a:r>
            <a:r>
              <a:rPr lang="cs-CZ" altLang="cs-CZ" sz="2100" i="1" smtClean="0"/>
              <a:t>u klas.strojů jde o operační úseky a úkony, </a:t>
            </a:r>
            <a:r>
              <a:rPr lang="cs-CZ" altLang="cs-CZ" sz="2100" i="1" u="sng" smtClean="0"/>
              <a:t>které u strojů CNC programátor popisuje jednotlivými bloky programu</a:t>
            </a:r>
            <a:r>
              <a:rPr lang="cs-CZ" altLang="cs-CZ" sz="2100" smtClean="0"/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1559649282"/>
      </p:ext>
    </p:extLst>
  </p:cSld>
  <p:clrMapOvr>
    <a:masterClrMapping/>
  </p:clrMapOvr>
  <p:transition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61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Pracovní postup pro tvorbu programu</a:t>
            </a:r>
          </a:p>
        </p:txBody>
      </p:sp>
      <p:sp>
        <p:nvSpPr>
          <p:cNvPr id="10240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1827213"/>
            <a:ext cx="7704138" cy="5030787"/>
          </a:xfrm>
        </p:spPr>
        <p:txBody>
          <a:bodyPr/>
          <a:lstStyle/>
          <a:p>
            <a:pPr eaLnBrk="1" hangingPunct="1"/>
            <a:r>
              <a:rPr lang="cs-CZ" altLang="cs-CZ" sz="2500" b="1" smtClean="0"/>
              <a:t>Je potřeba brát v úvahu</a:t>
            </a:r>
          </a:p>
          <a:p>
            <a:pPr eaLnBrk="1" hangingPunct="1"/>
            <a:endParaRPr lang="cs-CZ" altLang="cs-CZ" sz="2500" smtClean="0"/>
          </a:p>
          <a:p>
            <a:pPr lvl="1" eaLnBrk="1" hangingPunct="1">
              <a:buClr>
                <a:schemeClr val="hlink"/>
              </a:buClr>
              <a:buFont typeface="Wingdings" pitchFamily="2" charset="2"/>
              <a:buChar char="v"/>
            </a:pPr>
            <a:r>
              <a:rPr lang="cs-CZ" altLang="cs-CZ" sz="2100" smtClean="0"/>
              <a:t>velikost hodinové sazby a náročnost prováděná operace / </a:t>
            </a:r>
            <a:r>
              <a:rPr lang="cs-CZ" altLang="cs-CZ" sz="2100" i="1" smtClean="0"/>
              <a:t>pro jednodušší operace použití CNC strojů s menší náročností na obsluhu a funkce/</a:t>
            </a:r>
            <a:endParaRPr lang="cs-CZ" altLang="cs-CZ" sz="2100" smtClean="0"/>
          </a:p>
          <a:p>
            <a:pPr lvl="1" eaLnBrk="1" hangingPunct="1">
              <a:buClr>
                <a:schemeClr val="hlink"/>
              </a:buClr>
              <a:buFont typeface="Wingdings" pitchFamily="2" charset="2"/>
              <a:buChar char="v"/>
            </a:pPr>
            <a:r>
              <a:rPr lang="cs-CZ" altLang="cs-CZ" sz="2100" smtClean="0"/>
              <a:t>počet vyráběných kusů, velikost dávky a opakovatelnost výroby daných součástí / </a:t>
            </a:r>
            <a:r>
              <a:rPr lang="cs-CZ" altLang="cs-CZ" sz="2100" i="1" smtClean="0"/>
              <a:t>CNC stroje jsou pružnější a vhodné i pro kusovou výrobu složitějších výrobků, pokud se opakují</a:t>
            </a:r>
            <a:r>
              <a:rPr lang="cs-CZ" altLang="cs-CZ" sz="2100" smtClean="0"/>
              <a:t>/</a:t>
            </a:r>
          </a:p>
          <a:p>
            <a:pPr lvl="1" eaLnBrk="1" hangingPunct="1">
              <a:buClr>
                <a:schemeClr val="hlink"/>
              </a:buClr>
              <a:buFont typeface="Wingdings" pitchFamily="2" charset="2"/>
              <a:buChar char="v"/>
            </a:pPr>
            <a:r>
              <a:rPr lang="cs-CZ" altLang="cs-CZ" sz="2100" smtClean="0"/>
              <a:t>technologické možnosti výroby / </a:t>
            </a:r>
            <a:r>
              <a:rPr lang="cs-CZ" altLang="cs-CZ" sz="2100" i="1" smtClean="0"/>
              <a:t>ne vždy lze zajistit přerušení výroby pro odstranění třísek z obrobku a nástroje, je třeba použít funkci pro snížení posuvu, nebo namontovat lamače třísek/</a:t>
            </a:r>
            <a:endParaRPr lang="cs-CZ" altLang="cs-CZ" sz="2100" smtClean="0"/>
          </a:p>
        </p:txBody>
      </p:sp>
    </p:spTree>
    <p:extLst>
      <p:ext uri="{BB962C8B-B14F-4D97-AF65-F5344CB8AC3E}">
        <p14:creationId xmlns:p14="http://schemas.microsoft.com/office/powerpoint/2010/main" val="413178731"/>
      </p:ext>
    </p:extLst>
  </p:cSld>
  <p:clrMapOvr>
    <a:masterClrMapping/>
  </p:clrMapOvr>
  <p:transition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71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Pracovní postup pro tvorbu programu</a:t>
            </a:r>
          </a:p>
        </p:txBody>
      </p:sp>
      <p:sp>
        <p:nvSpPr>
          <p:cNvPr id="10342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1827213"/>
            <a:ext cx="7704138" cy="5030787"/>
          </a:xfrm>
        </p:spPr>
        <p:txBody>
          <a:bodyPr/>
          <a:lstStyle/>
          <a:p>
            <a:pPr eaLnBrk="1" hangingPunct="1"/>
            <a:r>
              <a:rPr lang="cs-CZ" altLang="cs-CZ" sz="2500" b="1" smtClean="0"/>
              <a:t>Je potřeba brát v úvahu</a:t>
            </a:r>
          </a:p>
          <a:p>
            <a:pPr eaLnBrk="1" hangingPunct="1"/>
            <a:endParaRPr lang="cs-CZ" altLang="cs-CZ" sz="2500" smtClean="0"/>
          </a:p>
          <a:p>
            <a:pPr lvl="1" eaLnBrk="1" hangingPunct="1">
              <a:buClr>
                <a:schemeClr val="hlink"/>
              </a:buClr>
              <a:buFont typeface="Wingdings" pitchFamily="2" charset="2"/>
              <a:buChar char="v"/>
            </a:pPr>
            <a:r>
              <a:rPr lang="cs-CZ" altLang="cs-CZ" sz="2100" smtClean="0"/>
              <a:t>slučitelnost technologických operací</a:t>
            </a:r>
            <a:r>
              <a:rPr lang="cs-CZ" altLang="cs-CZ" sz="2100" i="1" smtClean="0"/>
              <a:t> –</a:t>
            </a:r>
            <a:r>
              <a:rPr lang="cs-CZ" altLang="cs-CZ" sz="2100" smtClean="0"/>
              <a:t> / </a:t>
            </a:r>
            <a:r>
              <a:rPr lang="cs-CZ" altLang="cs-CZ" sz="2100" i="1" smtClean="0"/>
              <a:t>u velkého množství výrobků se vyskytují operace soustružení i frézování a vrtání, proto se využívá technologie osy </a:t>
            </a:r>
            <a:r>
              <a:rPr lang="cs-CZ" altLang="cs-CZ" sz="2100" b="1" i="1" smtClean="0"/>
              <a:t>C</a:t>
            </a:r>
            <a:r>
              <a:rPr lang="cs-CZ" altLang="cs-CZ" sz="2100" i="1" smtClean="0"/>
              <a:t> pro přídavné rotační nástroje/</a:t>
            </a:r>
            <a:endParaRPr lang="cs-CZ" altLang="cs-CZ" sz="2100" smtClean="0"/>
          </a:p>
          <a:p>
            <a:pPr lvl="1" eaLnBrk="1" hangingPunct="1">
              <a:buClr>
                <a:schemeClr val="hlink"/>
              </a:buClr>
              <a:buFont typeface="Wingdings" pitchFamily="2" charset="2"/>
              <a:buChar char="v"/>
            </a:pPr>
            <a:r>
              <a:rPr lang="cs-CZ" altLang="cs-CZ" sz="2100" smtClean="0"/>
              <a:t>použití CNC funkcí v programu, čímž se snižuje nasazení speciálních nástrojů / kruhová interpolace </a:t>
            </a:r>
          </a:p>
          <a:p>
            <a:pPr lvl="1" eaLnBrk="1" hangingPunct="1">
              <a:buClr>
                <a:schemeClr val="hlink"/>
              </a:buClr>
              <a:buFont typeface="Wingdings" pitchFamily="2" charset="2"/>
              <a:buNone/>
            </a:pPr>
            <a:r>
              <a:rPr lang="cs-CZ" altLang="cs-CZ" sz="2100" b="1" smtClean="0"/>
              <a:t>Technolog – postupář při tvorbě technologického postupu, určí pro danou operaci pracoviště CNC stroje / </a:t>
            </a:r>
            <a:r>
              <a:rPr lang="cs-CZ" altLang="cs-CZ" sz="2100" b="1" i="1" smtClean="0"/>
              <a:t>v postupu je číslo vyjadřující DRUH – VELIKOST – PARAMETRY</a:t>
            </a:r>
            <a:r>
              <a:rPr lang="cs-CZ" altLang="cs-CZ" sz="2100" b="1" smtClean="0"/>
              <a:t>  /</a:t>
            </a:r>
          </a:p>
        </p:txBody>
      </p:sp>
    </p:spTree>
    <p:extLst>
      <p:ext uri="{BB962C8B-B14F-4D97-AF65-F5344CB8AC3E}">
        <p14:creationId xmlns:p14="http://schemas.microsoft.com/office/powerpoint/2010/main" val="3455444230"/>
      </p:ext>
    </p:extLst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sz="3200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ÚDAJE V TECHNOLOGICKÉM POSTUPU</a:t>
            </a:r>
          </a:p>
        </p:txBody>
      </p:sp>
      <p:sp>
        <p:nvSpPr>
          <p:cNvPr id="10445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lnSpc>
                <a:spcPct val="90000"/>
              </a:lnSpc>
            </a:pPr>
            <a:endParaRPr lang="cs-CZ" altLang="cs-CZ" smtClean="0"/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číslo CNC programu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čas výrobní  / tAc /  a čas přípravný  / tBc /  lze zjistit simulací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spotřebu nářadí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zhotovení programu na simulaci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nástrojový list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mtClean="0"/>
              <a:t>seřizovací list</a:t>
            </a:r>
          </a:p>
          <a:p>
            <a:pPr eaLnBrk="1" hangingPunct="1">
              <a:lnSpc>
                <a:spcPct val="90000"/>
              </a:lnSpc>
            </a:pPr>
            <a:endParaRPr lang="cs-CZ" altLang="cs-CZ" smtClean="0"/>
          </a:p>
        </p:txBody>
      </p:sp>
    </p:spTree>
    <p:extLst>
      <p:ext uri="{BB962C8B-B14F-4D97-AF65-F5344CB8AC3E}">
        <p14:creationId xmlns:p14="http://schemas.microsoft.com/office/powerpoint/2010/main" val="2247334636"/>
      </p:ext>
    </p:extLst>
  </p:cSld>
  <p:clrMapOvr>
    <a:masterClrMapping/>
  </p:clrMapOvr>
  <p:transition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91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Stanovení řezných podmínek</a:t>
            </a:r>
            <a:r>
              <a:rPr lang="cs-CZ" smtClean="0"/>
              <a:t> </a:t>
            </a:r>
          </a:p>
        </p:txBody>
      </p:sp>
      <p:sp>
        <p:nvSpPr>
          <p:cNvPr id="10547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1844675"/>
            <a:ext cx="7313613" cy="4608513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100" smtClean="0"/>
              <a:t>Pro stanovení řezných podmínek na konkrétní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100" smtClean="0"/>
              <a:t>výrobek má vliv zejména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altLang="cs-CZ" sz="21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cs-CZ" altLang="cs-CZ" sz="2100" b="1" smtClean="0"/>
              <a:t>Obráběný materiál</a:t>
            </a:r>
            <a:r>
              <a:rPr lang="cs-CZ" altLang="cs-CZ" sz="2100" smtClean="0"/>
              <a:t> (obrobitelnost, pevnost)</a:t>
            </a:r>
            <a:endParaRPr lang="cs-CZ" altLang="cs-CZ" sz="2100" b="1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cs-CZ" altLang="cs-CZ" sz="2100" b="1" smtClean="0"/>
              <a:t>Povrch obráběného materiálu</a:t>
            </a:r>
            <a:r>
              <a:rPr lang="cs-CZ" altLang="cs-CZ" sz="2100" smtClean="0"/>
              <a:t> (bez kůry s kůrou)</a:t>
            </a:r>
            <a:endParaRPr lang="cs-CZ" altLang="cs-CZ" sz="2100" b="1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cs-CZ" altLang="cs-CZ" sz="2100" b="1" smtClean="0"/>
              <a:t>Druh obrábění</a:t>
            </a:r>
            <a:r>
              <a:rPr lang="cs-CZ" altLang="cs-CZ" sz="2100" smtClean="0"/>
              <a:t> (soustružení, frézování, vrtání, řezání závitů atd..)</a:t>
            </a:r>
            <a:endParaRPr lang="cs-CZ" altLang="cs-CZ" sz="2100" b="1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cs-CZ" altLang="cs-CZ" sz="2100" b="1" smtClean="0"/>
              <a:t>Typ obrábění</a:t>
            </a:r>
            <a:r>
              <a:rPr lang="cs-CZ" altLang="cs-CZ" sz="2100" smtClean="0"/>
              <a:t> (přerušované, plynulé)</a:t>
            </a:r>
            <a:endParaRPr lang="cs-CZ" altLang="cs-CZ" sz="2100" b="1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cs-CZ" altLang="cs-CZ" sz="2100" b="1" smtClean="0"/>
              <a:t>Způsob obrábění</a:t>
            </a:r>
            <a:r>
              <a:rPr lang="cs-CZ" altLang="cs-CZ" sz="2100" smtClean="0"/>
              <a:t> – hrubování, hlazení (finiš)</a:t>
            </a:r>
            <a:endParaRPr lang="cs-CZ" altLang="cs-CZ" sz="2100" b="1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cs-CZ" altLang="cs-CZ" sz="2100" b="1" smtClean="0"/>
              <a:t>Jakost plochy</a:t>
            </a:r>
            <a:r>
              <a:rPr lang="cs-CZ" altLang="cs-CZ" sz="2100" smtClean="0"/>
              <a:t> (je dána posuvem a špičkou nástroje) </a:t>
            </a:r>
          </a:p>
        </p:txBody>
      </p:sp>
    </p:spTree>
    <p:extLst>
      <p:ext uri="{BB962C8B-B14F-4D97-AF65-F5344CB8AC3E}">
        <p14:creationId xmlns:p14="http://schemas.microsoft.com/office/powerpoint/2010/main" val="2267645701"/>
      </p:ext>
    </p:extLst>
  </p:cSld>
  <p:clrMapOvr>
    <a:masterClrMapping/>
  </p:clrMapOvr>
  <p:transition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02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Stanovení řezných podmínek</a:t>
            </a:r>
            <a:r>
              <a:rPr lang="cs-CZ" smtClean="0"/>
              <a:t> </a:t>
            </a:r>
          </a:p>
        </p:txBody>
      </p:sp>
      <p:sp>
        <p:nvSpPr>
          <p:cNvPr id="1064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1844675"/>
            <a:ext cx="7313613" cy="4752975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cs-CZ" altLang="cs-CZ" sz="2100" b="1" smtClean="0"/>
              <a:t>Přesnost plochy 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cs-CZ" altLang="cs-CZ" sz="2100" b="1" smtClean="0"/>
              <a:t>Druh a odvod třísky</a:t>
            </a:r>
            <a:r>
              <a:rPr lang="cs-CZ" altLang="cs-CZ" sz="2100" smtClean="0"/>
              <a:t> (bezpečný odvod třísky, dlouhá tříska znemožňuje použít automatizace, možnost poškození obrobku, nástroje a stroje)</a:t>
            </a:r>
            <a:endParaRPr lang="cs-CZ" altLang="cs-CZ" sz="2100" b="1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cs-CZ" altLang="cs-CZ" sz="2100" b="1" smtClean="0"/>
              <a:t>Materiál činné části nástroje a jeho povlak</a:t>
            </a:r>
            <a:r>
              <a:rPr lang="cs-CZ" altLang="cs-CZ" sz="2100" smtClean="0"/>
              <a:t> (dále řezné hrany, tvar destičky)</a:t>
            </a:r>
            <a:endParaRPr lang="cs-CZ" altLang="cs-CZ" sz="2100" b="1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cs-CZ" altLang="cs-CZ" sz="2100" b="1" smtClean="0"/>
              <a:t>Nástroj </a:t>
            </a:r>
            <a:r>
              <a:rPr lang="cs-CZ" altLang="cs-CZ" sz="2100" smtClean="0"/>
              <a:t>(druh, geometrie, tuhost, tvar)</a:t>
            </a:r>
            <a:endParaRPr lang="cs-CZ" altLang="cs-CZ" sz="2100" b="1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cs-CZ" altLang="cs-CZ" sz="2100" b="1" smtClean="0"/>
              <a:t>Výkon stroje, rozměry, dosahovaná přesnost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Char char="Ø"/>
            </a:pPr>
            <a:r>
              <a:rPr lang="cs-CZ" altLang="cs-CZ" sz="2100" b="1" smtClean="0"/>
              <a:t>Tuhost soustavy</a:t>
            </a:r>
            <a:r>
              <a:rPr lang="cs-CZ" altLang="cs-CZ" sz="2100" smtClean="0"/>
              <a:t> (stroj, upínač, obrobek, nástroj)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altLang="cs-CZ" sz="21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100" smtClean="0"/>
              <a:t>Správné řezné podmínky jdou obtížně nastavit, podle údajů od výrobců nářadí a nástrojů, nelze vždy jednoznačně postupovat. </a:t>
            </a:r>
          </a:p>
        </p:txBody>
      </p:sp>
    </p:spTree>
    <p:extLst>
      <p:ext uri="{BB962C8B-B14F-4D97-AF65-F5344CB8AC3E}">
        <p14:creationId xmlns:p14="http://schemas.microsoft.com/office/powerpoint/2010/main" val="2837716163"/>
      </p:ext>
    </p:extLst>
  </p:cSld>
  <p:clrMapOvr>
    <a:masterClrMapping/>
  </p:clrMapOvr>
  <p:transition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123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Nástrojový list</a:t>
            </a:r>
          </a:p>
        </p:txBody>
      </p:sp>
      <p:sp>
        <p:nvSpPr>
          <p:cNvPr id="107523" name="Rectangle 7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/>
            <a:endParaRPr lang="cs-CZ" altLang="cs-CZ" b="1" smtClean="0"/>
          </a:p>
          <a:p>
            <a:pPr eaLnBrk="1" hangingPunct="1"/>
            <a:r>
              <a:rPr lang="cs-CZ" altLang="cs-CZ" b="1" smtClean="0"/>
              <a:t>Nástrojový list</a:t>
            </a:r>
            <a:r>
              <a:rPr lang="cs-CZ" altLang="cs-CZ" smtClean="0"/>
              <a:t> – představuje zápis nástrojů potřebných pro daný program / </a:t>
            </a:r>
            <a:r>
              <a:rPr lang="cs-CZ" altLang="cs-CZ" i="1" smtClean="0"/>
              <a:t>nástroje podle ČSN, kontrola, seřízení, rozměry, korekce, technologické podmínky, pořadí nástrojů/</a:t>
            </a:r>
          </a:p>
        </p:txBody>
      </p:sp>
    </p:spTree>
    <p:extLst>
      <p:ext uri="{BB962C8B-B14F-4D97-AF65-F5344CB8AC3E}">
        <p14:creationId xmlns:p14="http://schemas.microsoft.com/office/powerpoint/2010/main" val="1296757438"/>
      </p:ext>
    </p:extLst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430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Nástrojový list</a:t>
            </a:r>
          </a:p>
        </p:txBody>
      </p:sp>
      <p:pic>
        <p:nvPicPr>
          <p:cNvPr id="108547" name="Picture 5" descr="Nástrojový list 2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8888" y="1700213"/>
            <a:ext cx="7200900" cy="4813300"/>
          </a:xfrm>
          <a:noFill/>
        </p:spPr>
      </p:pic>
    </p:spTree>
    <p:extLst>
      <p:ext uri="{BB962C8B-B14F-4D97-AF65-F5344CB8AC3E}">
        <p14:creationId xmlns:p14="http://schemas.microsoft.com/office/powerpoint/2010/main" val="3783839758"/>
      </p:ext>
    </p:extLst>
  </p:cSld>
  <p:clrMapOvr>
    <a:masterClrMapping/>
  </p:clrMapOvr>
  <p:transition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635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Seřizovací list</a:t>
            </a:r>
          </a:p>
        </p:txBody>
      </p:sp>
      <p:sp>
        <p:nvSpPr>
          <p:cNvPr id="10957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altLang="cs-CZ" smtClean="0"/>
              <a:t>určuje číslo výrobního výkresu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altLang="cs-CZ" smtClean="0"/>
              <a:t>polohu upnuté součásti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altLang="cs-CZ" smtClean="0"/>
              <a:t>upínací prostředky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altLang="cs-CZ" smtClean="0"/>
              <a:t>stanovuje počáteční bod programu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altLang="cs-CZ" smtClean="0"/>
              <a:t>nulový bod obrobku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altLang="cs-CZ" smtClean="0"/>
              <a:t>polohu výměny nástroje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altLang="cs-CZ" smtClean="0"/>
              <a:t>rozměr a přídavek polotovaru</a:t>
            </a:r>
          </a:p>
        </p:txBody>
      </p:sp>
    </p:spTree>
    <p:extLst>
      <p:ext uri="{BB962C8B-B14F-4D97-AF65-F5344CB8AC3E}">
        <p14:creationId xmlns:p14="http://schemas.microsoft.com/office/powerpoint/2010/main" val="4217950857"/>
      </p:ext>
    </p:extLst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7380" name="Rectangle 4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>
              <a:defRPr/>
            </a:pPr>
            <a:r>
              <a:rPr lang="cs-CZ" b="1" smtClean="0">
                <a:effectLst>
                  <a:outerShdw blurRad="38100" dist="38100" dir="2700000" algn="tl">
                    <a:srgbClr val="C0C0C0"/>
                  </a:outerShdw>
                </a:effectLst>
              </a:rPr>
              <a:t>Seřizovací list</a:t>
            </a:r>
          </a:p>
        </p:txBody>
      </p:sp>
      <p:pic>
        <p:nvPicPr>
          <p:cNvPr id="110595" name="Picture 6" descr="seřizovací list"/>
          <p:cNvPicPr>
            <a:picLocks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258888" y="1700213"/>
            <a:ext cx="7200900" cy="4775200"/>
          </a:xfrm>
          <a:noFill/>
        </p:spPr>
      </p:pic>
    </p:spTree>
    <p:extLst>
      <p:ext uri="{BB962C8B-B14F-4D97-AF65-F5344CB8AC3E}">
        <p14:creationId xmlns:p14="http://schemas.microsoft.com/office/powerpoint/2010/main" val="2289047090"/>
      </p:ext>
    </p:extLst>
  </p:cSld>
  <p:clrMapOvr>
    <a:masterClrMapping/>
  </p:clrMapOvr>
  <p:transition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16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sz="3200" b="1" smtClean="0"/>
              <a:t>Řezné podmínky pro soustružení</a:t>
            </a:r>
          </a:p>
        </p:txBody>
      </p:sp>
      <p:sp>
        <p:nvSpPr>
          <p:cNvPr id="11161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0013" y="1827213"/>
            <a:ext cx="6081712" cy="4114800"/>
          </a:xfrm>
        </p:spPr>
        <p:txBody>
          <a:bodyPr/>
          <a:lstStyle/>
          <a:p>
            <a:pPr eaLnBrk="1" hangingPunct="1">
              <a:lnSpc>
                <a:spcPct val="90000"/>
              </a:lnSpc>
            </a:pPr>
            <a:r>
              <a:rPr lang="cs-CZ" altLang="cs-CZ" sz="2500" b="1" smtClean="0"/>
              <a:t>Hloubka řezu  h (mm)</a:t>
            </a:r>
          </a:p>
          <a:p>
            <a:pPr eaLnBrk="1" hangingPunct="1">
              <a:lnSpc>
                <a:spcPct val="90000"/>
              </a:lnSpc>
            </a:pPr>
            <a:endParaRPr lang="cs-CZ" altLang="cs-CZ" sz="2500" b="1" smtClean="0"/>
          </a:p>
          <a:p>
            <a:pPr eaLnBrk="1" hangingPunct="1">
              <a:lnSpc>
                <a:spcPct val="90000"/>
              </a:lnSpc>
            </a:pPr>
            <a:r>
              <a:rPr lang="cs-CZ" altLang="cs-CZ" sz="2500" b="1" smtClean="0"/>
              <a:t>Posuv  (mm/ot) – </a:t>
            </a:r>
            <a:r>
              <a:rPr lang="cs-CZ" altLang="cs-CZ" sz="2500" smtClean="0"/>
              <a:t>u CNC strojů se posuv označuje </a:t>
            </a:r>
            <a:r>
              <a:rPr lang="cs-CZ" altLang="cs-CZ" sz="2500" b="1" smtClean="0"/>
              <a:t>F (Feed)</a:t>
            </a:r>
            <a:endParaRPr lang="cs-CZ" altLang="cs-CZ" sz="2500" smtClean="0"/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endParaRPr lang="cs-CZ" altLang="cs-CZ" sz="2500" b="1" smtClean="0"/>
          </a:p>
          <a:p>
            <a:pPr eaLnBrk="1" hangingPunct="1">
              <a:lnSpc>
                <a:spcPct val="90000"/>
              </a:lnSpc>
            </a:pPr>
            <a:r>
              <a:rPr lang="cs-CZ" altLang="cs-CZ" sz="2500" b="1" smtClean="0"/>
              <a:t>Řezná rychlost  v (m/min)</a:t>
            </a:r>
          </a:p>
          <a:p>
            <a:pPr eaLnBrk="1" hangingPunct="1"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500" b="1" smtClean="0"/>
              <a:t>   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500" b="1" smtClean="0"/>
              <a:t>d= průměr obrobku (mm)	</a:t>
            </a:r>
          </a:p>
          <a:p>
            <a:pPr eaLnBrk="1" hangingPunct="1">
              <a:lnSpc>
                <a:spcPct val="90000"/>
              </a:lnSpc>
            </a:pPr>
            <a:r>
              <a:rPr lang="cs-CZ" altLang="cs-CZ" sz="2500" b="1" smtClean="0"/>
              <a:t>n= otáčky obrobku (min-1)  u CNC stroujů se používá S</a:t>
            </a:r>
            <a:r>
              <a:rPr lang="cs-CZ" altLang="cs-CZ" sz="2500" smtClean="0"/>
              <a:t> </a:t>
            </a:r>
          </a:p>
        </p:txBody>
      </p:sp>
      <p:sp>
        <p:nvSpPr>
          <p:cNvPr id="111620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9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9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9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9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9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defRPr sz="29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defRPr sz="29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defRPr sz="29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defRPr sz="29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6666"/>
              </a:buClr>
              <a:buSzPct val="70000"/>
              <a:buFont typeface="Wingdings" pitchFamily="2" charset="2"/>
              <a:buNone/>
            </a:pPr>
            <a:endParaRPr lang="cs-CZ" altLang="cs-CZ" smtClean="0">
              <a:solidFill>
                <a:srgbClr val="000000"/>
              </a:solidFill>
            </a:endParaRPr>
          </a:p>
        </p:txBody>
      </p:sp>
      <p:graphicFrame>
        <p:nvGraphicFramePr>
          <p:cNvPr id="111621" name="Object 4"/>
          <p:cNvGraphicFramePr>
            <a:graphicFrameLocks noChangeAspect="1"/>
          </p:cNvGraphicFramePr>
          <p:nvPr/>
        </p:nvGraphicFramePr>
        <p:xfrm>
          <a:off x="7667625" y="3789363"/>
          <a:ext cx="1079500" cy="6810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7" name="Rovnice" r:id="rId3" imgW="622030" imgH="393529" progId="Equation.3">
                  <p:embed/>
                </p:oleObj>
              </mc:Choice>
              <mc:Fallback>
                <p:oleObj name="Rovnice" r:id="rId3" imgW="622030" imgH="39352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667625" y="3789363"/>
                        <a:ext cx="1079500" cy="6810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956706930"/>
      </p:ext>
    </p:extLst>
  </p:cSld>
  <p:clrMapOvr>
    <a:masterClrMapping/>
  </p:clrMapOvr>
  <p:transition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b="1" smtClean="0"/>
              <a:t>Řezné podmínky pro frézování</a:t>
            </a:r>
          </a:p>
        </p:txBody>
      </p:sp>
      <p:sp>
        <p:nvSpPr>
          <p:cNvPr id="112643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370013" y="1827213"/>
            <a:ext cx="7313612" cy="4625975"/>
          </a:xfrm>
        </p:spPr>
        <p:txBody>
          <a:bodyPr/>
          <a:lstStyle/>
          <a:p>
            <a:pPr eaLnBrk="1" hangingPunct="1"/>
            <a:r>
              <a:rPr lang="cs-CZ" altLang="cs-CZ" b="1" smtClean="0"/>
              <a:t>Hloubka řezu  h (mm)</a:t>
            </a:r>
          </a:p>
          <a:p>
            <a:pPr eaLnBrk="1" hangingPunct="1"/>
            <a:r>
              <a:rPr lang="cs-CZ" altLang="cs-CZ" b="1" smtClean="0"/>
              <a:t>Posuv</a:t>
            </a:r>
            <a:endParaRPr lang="cs-CZ" altLang="cs-CZ" smtClean="0"/>
          </a:p>
          <a:p>
            <a:pPr lvl="1" eaLnBrk="1" hangingPunct="1"/>
            <a:r>
              <a:rPr lang="cs-CZ" altLang="cs-CZ" smtClean="0"/>
              <a:t>Na zub</a:t>
            </a:r>
            <a:r>
              <a:rPr lang="cs-CZ" altLang="cs-CZ" b="1" smtClean="0"/>
              <a:t> 	SZ (mm)</a:t>
            </a:r>
            <a:endParaRPr lang="cs-CZ" altLang="cs-CZ" smtClean="0"/>
          </a:p>
          <a:p>
            <a:pPr lvl="1" eaLnBrk="1" hangingPunct="1"/>
            <a:r>
              <a:rPr lang="cs-CZ" altLang="cs-CZ" smtClean="0"/>
              <a:t>Na otáčku</a:t>
            </a:r>
            <a:r>
              <a:rPr lang="cs-CZ" altLang="cs-CZ" b="1" smtClean="0"/>
              <a:t>  	SN (mm) 	SN  = SZ ∙ Z</a:t>
            </a:r>
            <a:endParaRPr lang="cs-CZ" altLang="cs-CZ" smtClean="0"/>
          </a:p>
          <a:p>
            <a:pPr lvl="1" eaLnBrk="1" hangingPunct="1">
              <a:buFont typeface="Wingdings" pitchFamily="2" charset="2"/>
              <a:buNone/>
            </a:pPr>
            <a:endParaRPr lang="cs-CZ" altLang="cs-CZ" smtClean="0"/>
          </a:p>
          <a:p>
            <a:pPr lvl="1" eaLnBrk="1" hangingPunct="1"/>
            <a:r>
              <a:rPr lang="cs-CZ" altLang="cs-CZ" smtClean="0"/>
              <a:t>Za minutu	</a:t>
            </a:r>
            <a:r>
              <a:rPr lang="cs-CZ" altLang="cs-CZ" b="1" smtClean="0"/>
              <a:t>S</a:t>
            </a:r>
            <a:r>
              <a:rPr lang="cs-CZ" altLang="cs-CZ" sz="2000" smtClean="0"/>
              <a:t>min</a:t>
            </a:r>
            <a:r>
              <a:rPr lang="cs-CZ" altLang="cs-CZ" b="1" smtClean="0"/>
              <a:t> (mm/min)	</a:t>
            </a:r>
          </a:p>
          <a:p>
            <a:pPr lvl="1" eaLnBrk="1" hangingPunct="1"/>
            <a:r>
              <a:rPr lang="cs-CZ" altLang="cs-CZ" b="1" smtClean="0"/>
              <a:t>S</a:t>
            </a:r>
            <a:r>
              <a:rPr lang="cs-CZ" altLang="cs-CZ" sz="2000" smtClean="0"/>
              <a:t>min</a:t>
            </a:r>
            <a:r>
              <a:rPr lang="cs-CZ" altLang="cs-CZ" b="1" smtClean="0"/>
              <a:t> = nf .sn = nf . sz . Z</a:t>
            </a:r>
          </a:p>
          <a:p>
            <a:pPr lvl="1" eaLnBrk="1" hangingPunct="1"/>
            <a:r>
              <a:rPr lang="cs-CZ" altLang="cs-CZ" b="1" smtClean="0"/>
              <a:t>z = </a:t>
            </a:r>
            <a:r>
              <a:rPr lang="cs-CZ" altLang="cs-CZ" smtClean="0"/>
              <a:t>počet zubů frézy</a:t>
            </a:r>
            <a:r>
              <a:rPr lang="cs-CZ" altLang="cs-CZ" b="1" smtClean="0"/>
              <a:t> </a:t>
            </a:r>
          </a:p>
          <a:p>
            <a:pPr lvl="1" eaLnBrk="1" hangingPunct="1"/>
            <a:r>
              <a:rPr lang="cs-CZ" altLang="cs-CZ" b="1" smtClean="0"/>
              <a:t>nf = </a:t>
            </a:r>
            <a:r>
              <a:rPr lang="cs-CZ" altLang="cs-CZ" smtClean="0"/>
              <a:t>počet otáček frézy ( min-1)</a:t>
            </a:r>
          </a:p>
        </p:txBody>
      </p:sp>
    </p:spTree>
    <p:extLst>
      <p:ext uri="{BB962C8B-B14F-4D97-AF65-F5344CB8AC3E}">
        <p14:creationId xmlns:p14="http://schemas.microsoft.com/office/powerpoint/2010/main" val="1417687815"/>
      </p:ext>
    </p:extLst>
  </p:cSld>
  <p:clrMapOvr>
    <a:masterClrMapping/>
  </p:clrMapOvr>
  <p:transition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6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altLang="cs-CZ" b="1" smtClean="0"/>
              <a:t>Řezné podmínky pro frézování</a:t>
            </a:r>
          </a:p>
        </p:txBody>
      </p:sp>
      <p:sp>
        <p:nvSpPr>
          <p:cNvPr id="11366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971550" y="1827213"/>
            <a:ext cx="5472113" cy="4114800"/>
          </a:xfrm>
        </p:spPr>
        <p:txBody>
          <a:bodyPr/>
          <a:lstStyle/>
          <a:p>
            <a:pPr eaLnBrk="1" hangingPunct="1"/>
            <a:r>
              <a:rPr lang="cs-CZ" altLang="cs-CZ" b="1" smtClean="0"/>
              <a:t>Řezná rychlost</a:t>
            </a:r>
          </a:p>
          <a:p>
            <a:pPr eaLnBrk="1" hangingPunct="1"/>
            <a:r>
              <a:rPr lang="cs-CZ" altLang="cs-CZ" b="1" smtClean="0"/>
              <a:t>v (m/min)                v =</a:t>
            </a:r>
          </a:p>
          <a:p>
            <a:pPr eaLnBrk="1" hangingPunct="1"/>
            <a:endParaRPr lang="cs-CZ" altLang="cs-CZ" b="1" smtClean="0"/>
          </a:p>
          <a:p>
            <a:pPr eaLnBrk="1" hangingPunct="1">
              <a:buFont typeface="Wingdings" pitchFamily="2" charset="2"/>
              <a:buNone/>
            </a:pPr>
            <a:r>
              <a:rPr lang="cs-CZ" altLang="cs-CZ" b="1" smtClean="0"/>
              <a:t>d = df průměr frézy  </a:t>
            </a:r>
          </a:p>
          <a:p>
            <a:pPr eaLnBrk="1" hangingPunct="1">
              <a:buFont typeface="Wingdings" pitchFamily="2" charset="2"/>
              <a:buNone/>
            </a:pPr>
            <a:r>
              <a:rPr lang="cs-CZ" altLang="cs-CZ" b="1" smtClean="0"/>
              <a:t>n =  nf  počet otáče frézy   ( min</a:t>
            </a:r>
            <a:r>
              <a:rPr lang="cs-CZ" altLang="cs-CZ" sz="2000" b="1" smtClean="0"/>
              <a:t>-1</a:t>
            </a:r>
            <a:r>
              <a:rPr lang="cs-CZ" altLang="cs-CZ" b="1" smtClean="0"/>
              <a:t>)</a:t>
            </a:r>
          </a:p>
        </p:txBody>
      </p:sp>
      <p:sp>
        <p:nvSpPr>
          <p:cNvPr id="113668" name="Rectangle 5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 sz="2900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sz="2900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sz="2900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sz="2900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sz="2900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defRPr sz="2900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defRPr sz="2900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defRPr sz="2900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70000"/>
              <a:buFont typeface="Wingdings" pitchFamily="2" charset="2"/>
              <a:defRPr sz="2900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fontAlgn="base" hangingPunct="1">
              <a:spcBef>
                <a:spcPct val="20000"/>
              </a:spcBef>
              <a:spcAft>
                <a:spcPct val="0"/>
              </a:spcAft>
              <a:buClr>
                <a:srgbClr val="006666"/>
              </a:buClr>
              <a:buSzPct val="70000"/>
              <a:buFont typeface="Wingdings" pitchFamily="2" charset="2"/>
              <a:buNone/>
            </a:pPr>
            <a:endParaRPr lang="cs-CZ" altLang="cs-CZ" smtClean="0">
              <a:solidFill>
                <a:srgbClr val="000000"/>
              </a:solidFill>
            </a:endParaRPr>
          </a:p>
        </p:txBody>
      </p:sp>
      <p:graphicFrame>
        <p:nvGraphicFramePr>
          <p:cNvPr id="113669" name="Object 4"/>
          <p:cNvGraphicFramePr>
            <a:graphicFrameLocks noChangeAspect="1"/>
          </p:cNvGraphicFramePr>
          <p:nvPr/>
        </p:nvGraphicFramePr>
        <p:xfrm>
          <a:off x="6732588" y="2060575"/>
          <a:ext cx="881062" cy="14398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1" name="Rovnice" r:id="rId3" imgW="393529" imgH="634725" progId="Equation.3">
                  <p:embed/>
                </p:oleObj>
              </mc:Choice>
              <mc:Fallback>
                <p:oleObj name="Rovnice" r:id="rId3" imgW="393529" imgH="634725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32588" y="2060575"/>
                        <a:ext cx="881062" cy="14398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866723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20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405351" y="1080000"/>
            <a:ext cx="2379562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>
                <a:solidFill>
                  <a:prstClr val="black"/>
                </a:solidFill>
              </a:rPr>
              <a:t>Souhrn učiva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11" name="TextovéPole 10"/>
          <p:cNvSpPr txBox="1"/>
          <p:nvPr/>
        </p:nvSpPr>
        <p:spPr>
          <a:xfrm>
            <a:off x="1043608" y="2205536"/>
            <a:ext cx="7200800" cy="2554545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</a:rPr>
              <a:t>Otázky pro opakování</a:t>
            </a:r>
          </a:p>
          <a:p>
            <a:endParaRPr lang="cs-CZ" sz="2000" dirty="0">
              <a:solidFill>
                <a:prstClr val="black"/>
              </a:solidFill>
            </a:endParaRPr>
          </a:p>
          <a:p>
            <a:r>
              <a:rPr lang="cs-CZ" sz="2000" dirty="0" smtClean="0">
                <a:solidFill>
                  <a:prstClr val="black"/>
                </a:solidFill>
              </a:rPr>
              <a:t>Práce technologa</a:t>
            </a:r>
          </a:p>
          <a:p>
            <a:r>
              <a:rPr lang="cs-CZ" sz="2000" dirty="0" smtClean="0">
                <a:solidFill>
                  <a:prstClr val="black"/>
                </a:solidFill>
              </a:rPr>
              <a:t>Řezné podmínky</a:t>
            </a:r>
          </a:p>
          <a:p>
            <a:r>
              <a:rPr lang="cs-CZ" sz="2000" dirty="0" smtClean="0">
                <a:solidFill>
                  <a:prstClr val="black"/>
                </a:solidFill>
              </a:rPr>
              <a:t>Nástrojový list – popiš základní údaje</a:t>
            </a:r>
          </a:p>
          <a:p>
            <a:r>
              <a:rPr lang="cs-CZ" sz="2000" dirty="0" smtClean="0">
                <a:solidFill>
                  <a:prstClr val="black"/>
                </a:solidFill>
              </a:rPr>
              <a:t>Seřizovací list</a:t>
            </a:r>
            <a:r>
              <a:rPr lang="cs-CZ" sz="2000" dirty="0">
                <a:solidFill>
                  <a:prstClr val="black"/>
                </a:solidFill>
              </a:rPr>
              <a:t> – popiš základní údaje</a:t>
            </a:r>
            <a:endParaRPr lang="cs-CZ" sz="2000" dirty="0" smtClean="0">
              <a:solidFill>
                <a:prstClr val="black"/>
              </a:solidFill>
            </a:endParaRPr>
          </a:p>
          <a:p>
            <a:endParaRPr lang="cs-CZ" sz="2000" dirty="0" smtClean="0">
              <a:solidFill>
                <a:prstClr val="black"/>
              </a:solidFill>
            </a:endParaRPr>
          </a:p>
          <a:p>
            <a:endParaRPr lang="cs-CZ" sz="2000" dirty="0" smtClean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3091962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Přímá spojnice 6"/>
          <p:cNvCxnSpPr/>
          <p:nvPr/>
        </p:nvCxnSpPr>
        <p:spPr>
          <a:xfrm>
            <a:off x="0" y="900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Přímá spojnice 7"/>
          <p:cNvCxnSpPr/>
          <p:nvPr/>
        </p:nvCxnSpPr>
        <p:spPr>
          <a:xfrm>
            <a:off x="0" y="6048000"/>
            <a:ext cx="9144000" cy="0"/>
          </a:xfrm>
          <a:prstGeom prst="line">
            <a:avLst/>
          </a:prstGeom>
          <a:ln w="15875">
            <a:solidFill>
              <a:srgbClr val="EA851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Nadpis 1"/>
          <p:cNvSpPr>
            <a:spLocks noGrp="1"/>
          </p:cNvSpPr>
          <p:nvPr>
            <p:ph type="ctrTitle"/>
          </p:nvPr>
        </p:nvSpPr>
        <p:spPr>
          <a:xfrm>
            <a:off x="3203848" y="145207"/>
            <a:ext cx="5652136" cy="728720"/>
          </a:xfrm>
        </p:spPr>
        <p:txBody>
          <a:bodyPr tIns="0">
            <a:normAutofit fontScale="90000"/>
          </a:bodyPr>
          <a:lstStyle/>
          <a:p>
            <a:pPr algn="r">
              <a:spcBef>
                <a:spcPts val="0"/>
              </a:spcBef>
            </a:pPr>
            <a:r>
              <a:rPr lang="cs-CZ" sz="1800" b="1" spc="200" dirty="0" smtClean="0">
                <a:solidFill>
                  <a:srgbClr val="02283F"/>
                </a:solidFill>
                <a:effectLst>
                  <a:outerShdw blurRad="50800" dist="38100" algn="l" rotWithShape="0">
                    <a:prstClr val="black">
                      <a:alpha val="40000"/>
                    </a:prstClr>
                  </a:outerShdw>
                </a:effectLst>
                <a:latin typeface="Book Antiqua" pitchFamily="18" charset="0"/>
                <a:cs typeface="Arial" pitchFamily="34" charset="0"/>
              </a:rPr>
              <a:t>STŘEDNÍ ŠKOLA STAVEBNÍ A TECHNICKÁ</a:t>
            </a:r>
            <a: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cs-CZ" sz="1600" dirty="0" smtClean="0">
                <a:solidFill>
                  <a:srgbClr val="02283F"/>
                </a:solidFill>
                <a:latin typeface="Arial" pitchFamily="34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Ústí nad Labem, Čelakovského 5, příspěvková organizace</a:t>
            </a:r>
            <a:b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</a:br>
            <a:r>
              <a:rPr lang="cs-CZ" sz="1600" dirty="0" smtClean="0">
                <a:solidFill>
                  <a:srgbClr val="02283F"/>
                </a:solidFill>
                <a:latin typeface="Book Antiqua" pitchFamily="18" charset="0"/>
                <a:cs typeface="Arial" pitchFamily="34" charset="0"/>
              </a:rPr>
              <a:t>Páteřní škola Ústeckého kraje</a:t>
            </a:r>
            <a:endParaRPr lang="cs-CZ" sz="1600" dirty="0">
              <a:solidFill>
                <a:srgbClr val="02283F"/>
              </a:solidFill>
              <a:latin typeface="Book Antiqua" pitchFamily="18" charset="0"/>
              <a:cs typeface="Arial" pitchFamily="34" charset="0"/>
            </a:endParaRPr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6480000" y="6336000"/>
            <a:ext cx="2133600" cy="365125"/>
          </a:xfrm>
        </p:spPr>
        <p:txBody>
          <a:bodyPr/>
          <a:lstStyle/>
          <a:p>
            <a:fld id="{785D957D-D829-4070-AC89-93F188FE283C}" type="slidenum">
              <a:rPr lang="cs-CZ" smtClean="0">
                <a:solidFill>
                  <a:prstClr val="black">
                    <a:tint val="75000"/>
                  </a:prstClr>
                </a:solidFill>
              </a:rPr>
              <a:pPr/>
              <a:t>21</a:t>
            </a:fld>
            <a:endParaRPr lang="cs-CZ" dirty="0">
              <a:solidFill>
                <a:prstClr val="black">
                  <a:tint val="75000"/>
                </a:prstClr>
              </a:solidFill>
            </a:endParaRPr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580" y="51853"/>
            <a:ext cx="2710588" cy="792000"/>
          </a:xfrm>
          <a:prstGeom prst="rect">
            <a:avLst/>
          </a:prstGeom>
        </p:spPr>
      </p:pic>
      <p:pic>
        <p:nvPicPr>
          <p:cNvPr id="9" name="Obráze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53593" y="6117250"/>
            <a:ext cx="3036813" cy="648000"/>
          </a:xfrm>
          <a:prstGeom prst="rect">
            <a:avLst/>
          </a:prstGeom>
        </p:spPr>
      </p:pic>
      <p:sp>
        <p:nvSpPr>
          <p:cNvPr id="10" name="TextovéPole 9"/>
          <p:cNvSpPr txBox="1"/>
          <p:nvPr/>
        </p:nvSpPr>
        <p:spPr>
          <a:xfrm>
            <a:off x="3275856" y="1080000"/>
            <a:ext cx="2587375" cy="584775"/>
          </a:xfrm>
          <a:prstGeom prst="rect">
            <a:avLst/>
          </a:prstGeom>
          <a:noFill/>
        </p:spPr>
        <p:txBody>
          <a:bodyPr wrap="none" rtlCol="0" anchor="ctr">
            <a:spAutoFit/>
          </a:bodyPr>
          <a:lstStyle/>
          <a:p>
            <a:pPr algn="ctr"/>
            <a:r>
              <a:rPr lang="cs-CZ" sz="3200" b="1" dirty="0" smtClean="0">
                <a:solidFill>
                  <a:prstClr val="black"/>
                </a:solidFill>
              </a:rPr>
              <a:t>Použité zdroje</a:t>
            </a:r>
            <a:endParaRPr lang="cs-CZ" sz="3200" b="1" dirty="0">
              <a:solidFill>
                <a:prstClr val="black"/>
              </a:solidFill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1187624" y="1915085"/>
            <a:ext cx="6575711" cy="34778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000" b="1" dirty="0" smtClean="0">
                <a:solidFill>
                  <a:prstClr val="black"/>
                </a:solidFill>
              </a:rPr>
              <a:t>Základy CNC obráběcích strojů</a:t>
            </a:r>
          </a:p>
          <a:p>
            <a:r>
              <a:rPr lang="cs-CZ" sz="2000" dirty="0" smtClean="0">
                <a:solidFill>
                  <a:prstClr val="black"/>
                </a:solidFill>
              </a:rPr>
              <a:t>Vlastimil Bartoš, Mojmír Král, Roman Minárik, Miloslav Štulpa</a:t>
            </a:r>
          </a:p>
          <a:p>
            <a:r>
              <a:rPr lang="cs-CZ" sz="2000" dirty="0" smtClean="0">
                <a:solidFill>
                  <a:prstClr val="black"/>
                </a:solidFill>
              </a:rPr>
              <a:t>FRAGMENT  Pujmanové 1220, 140 00 Praha 4.</a:t>
            </a:r>
          </a:p>
          <a:p>
            <a:r>
              <a:rPr lang="cs-CZ" sz="2000" dirty="0" smtClean="0">
                <a:solidFill>
                  <a:prstClr val="black"/>
                </a:solidFill>
              </a:rPr>
              <a:t>ISBN </a:t>
            </a:r>
            <a:r>
              <a:rPr lang="cs-CZ" sz="2000" dirty="0" smtClean="0">
                <a:solidFill>
                  <a:prstClr val="black"/>
                </a:solidFill>
              </a:rPr>
              <a:t>80-7200-296-3</a:t>
            </a:r>
          </a:p>
          <a:p>
            <a:r>
              <a:rPr lang="cs-CZ" sz="2000" dirty="0" smtClean="0">
                <a:solidFill>
                  <a:prstClr val="black"/>
                </a:solidFill>
              </a:rPr>
              <a:t>Obrázky: 14, příloha č.1, č.2</a:t>
            </a:r>
            <a:endParaRPr lang="cs-CZ" sz="2000" dirty="0" smtClean="0">
              <a:solidFill>
                <a:prstClr val="black"/>
              </a:solidFill>
            </a:endParaRPr>
          </a:p>
          <a:p>
            <a:endParaRPr lang="cs-CZ" sz="2000" b="1" dirty="0" smtClean="0">
              <a:solidFill>
                <a:prstClr val="black"/>
              </a:solidFill>
            </a:endParaRPr>
          </a:p>
          <a:p>
            <a:r>
              <a:rPr lang="cs-CZ" sz="2000" b="1" dirty="0" smtClean="0">
                <a:solidFill>
                  <a:prstClr val="black"/>
                </a:solidFill>
              </a:rPr>
              <a:t>CNC  Obráběcí stroje a jejich programování</a:t>
            </a:r>
          </a:p>
          <a:p>
            <a:r>
              <a:rPr lang="cs-CZ" sz="2000" dirty="0" smtClean="0">
                <a:solidFill>
                  <a:prstClr val="black"/>
                </a:solidFill>
              </a:rPr>
              <a:t>Miloslav Štulpa</a:t>
            </a:r>
          </a:p>
          <a:p>
            <a:r>
              <a:rPr lang="cs-CZ" sz="2000" dirty="0" smtClean="0">
                <a:solidFill>
                  <a:prstClr val="black"/>
                </a:solidFill>
              </a:rPr>
              <a:t>BEN – technická literatura, Praha </a:t>
            </a:r>
          </a:p>
          <a:p>
            <a:r>
              <a:rPr lang="cs-CZ" sz="2000" dirty="0" smtClean="0">
                <a:solidFill>
                  <a:prstClr val="black"/>
                </a:solidFill>
              </a:rPr>
              <a:t>ISBN 978- 80-7300-207-7</a:t>
            </a:r>
          </a:p>
          <a:p>
            <a:endParaRPr lang="cs-CZ" sz="2000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322957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Zatmění">
  <a:themeElements>
    <a:clrScheme name="Zatmění 1">
      <a:dk1>
        <a:srgbClr val="000000"/>
      </a:dk1>
      <a:lt1>
        <a:srgbClr val="FFFFFF"/>
      </a:lt1>
      <a:dk2>
        <a:srgbClr val="006666"/>
      </a:dk2>
      <a:lt2>
        <a:srgbClr val="5F5F5F"/>
      </a:lt2>
      <a:accent1>
        <a:srgbClr val="33CCCC"/>
      </a:accent1>
      <a:accent2>
        <a:srgbClr val="99CCCC"/>
      </a:accent2>
      <a:accent3>
        <a:srgbClr val="FFFFFF"/>
      </a:accent3>
      <a:accent4>
        <a:srgbClr val="000000"/>
      </a:accent4>
      <a:accent5>
        <a:srgbClr val="ADE2E2"/>
      </a:accent5>
      <a:accent6>
        <a:srgbClr val="8AB9B9"/>
      </a:accent6>
      <a:hlink>
        <a:srgbClr val="006666"/>
      </a:hlink>
      <a:folHlink>
        <a:srgbClr val="B2B2B2"/>
      </a:folHlink>
    </a:clrScheme>
    <a:fontScheme name="Zatmění">
      <a:majorFont>
        <a:latin typeface="Arial"/>
        <a:ea typeface=""/>
        <a:cs typeface=""/>
      </a:majorFont>
      <a:minorFont>
        <a:latin typeface="Verdana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None/>
          <a:tabLst/>
          <a:defRPr kumimoji="0" lang="cs-CZ" sz="29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noFill/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  <a:spAutoFit/>
      </a:bodyPr>
      <a:lstStyle>
        <a:defPPr marL="342900" marR="0" indent="-342900" algn="l" defTabSz="914400" rtl="0" eaLnBrk="1" fontAlgn="base" latinLnBrk="0" hangingPunct="1">
          <a:lnSpc>
            <a:spcPct val="100000"/>
          </a:lnSpc>
          <a:spcBef>
            <a:spcPct val="20000"/>
          </a:spcBef>
          <a:spcAft>
            <a:spcPct val="0"/>
          </a:spcAft>
          <a:buClr>
            <a:schemeClr val="tx2"/>
          </a:buClr>
          <a:buSzPct val="70000"/>
          <a:buFont typeface="Wingdings" pitchFamily="2" charset="2"/>
          <a:buNone/>
          <a:tabLst/>
          <a:defRPr kumimoji="0" lang="cs-CZ" sz="29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Zatmění 1">
        <a:dk1>
          <a:srgbClr val="000000"/>
        </a:dk1>
        <a:lt1>
          <a:srgbClr val="FFFFFF"/>
        </a:lt1>
        <a:dk2>
          <a:srgbClr val="006666"/>
        </a:dk2>
        <a:lt2>
          <a:srgbClr val="5F5F5F"/>
        </a:lt2>
        <a:accent1>
          <a:srgbClr val="33CCCC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ADE2E2"/>
        </a:accent5>
        <a:accent6>
          <a:srgbClr val="8AB9B9"/>
        </a:accent6>
        <a:hlink>
          <a:srgbClr val="006666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tmění 2">
        <a:dk1>
          <a:srgbClr val="000000"/>
        </a:dk1>
        <a:lt1>
          <a:srgbClr val="FFFFFF"/>
        </a:lt1>
        <a:dk2>
          <a:srgbClr val="333366"/>
        </a:dk2>
        <a:lt2>
          <a:srgbClr val="5F5F5F"/>
        </a:lt2>
        <a:accent1>
          <a:srgbClr val="CC99FF"/>
        </a:accent1>
        <a:accent2>
          <a:srgbClr val="99CCCC"/>
        </a:accent2>
        <a:accent3>
          <a:srgbClr val="FFFFFF"/>
        </a:accent3>
        <a:accent4>
          <a:srgbClr val="000000"/>
        </a:accent4>
        <a:accent5>
          <a:srgbClr val="E2CAFF"/>
        </a:accent5>
        <a:accent6>
          <a:srgbClr val="8AB9B9"/>
        </a:accent6>
        <a:hlink>
          <a:srgbClr val="666699"/>
        </a:hlink>
        <a:folHlink>
          <a:srgbClr val="6600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tmění 3">
        <a:dk1>
          <a:srgbClr val="000000"/>
        </a:dk1>
        <a:lt1>
          <a:srgbClr val="FFFFFF"/>
        </a:lt1>
        <a:dk2>
          <a:srgbClr val="0000CC"/>
        </a:dk2>
        <a:lt2>
          <a:srgbClr val="434343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000000"/>
        </a:accent4>
        <a:accent5>
          <a:srgbClr val="CAE2AA"/>
        </a:accent5>
        <a:accent6>
          <a:srgbClr val="E7B900"/>
        </a:accent6>
        <a:hlink>
          <a:srgbClr val="FF0000"/>
        </a:hlink>
        <a:folHlink>
          <a:srgbClr val="8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tmění 4">
        <a:dk1>
          <a:srgbClr val="000000"/>
        </a:dk1>
        <a:lt1>
          <a:srgbClr val="64AAAE"/>
        </a:lt1>
        <a:dk2>
          <a:srgbClr val="FFFFCC"/>
        </a:dk2>
        <a:lt2>
          <a:srgbClr val="5F5F5F"/>
        </a:lt2>
        <a:accent1>
          <a:srgbClr val="B4B1DB"/>
        </a:accent1>
        <a:accent2>
          <a:srgbClr val="61C1D7"/>
        </a:accent2>
        <a:accent3>
          <a:srgbClr val="B8D2D3"/>
        </a:accent3>
        <a:accent4>
          <a:srgbClr val="000000"/>
        </a:accent4>
        <a:accent5>
          <a:srgbClr val="D6D5EA"/>
        </a:accent5>
        <a:accent6>
          <a:srgbClr val="57AFC3"/>
        </a:accent6>
        <a:hlink>
          <a:srgbClr val="257177"/>
        </a:hlink>
        <a:folHlink>
          <a:srgbClr val="CCCCCC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Zatmění 5">
        <a:dk1>
          <a:srgbClr val="5F5F5F"/>
        </a:dk1>
        <a:lt1>
          <a:srgbClr val="F8F8F8"/>
        </a:lt1>
        <a:dk2>
          <a:srgbClr val="2A285A"/>
        </a:dk2>
        <a:lt2>
          <a:srgbClr val="FFFFFF"/>
        </a:lt2>
        <a:accent1>
          <a:srgbClr val="999966"/>
        </a:accent1>
        <a:accent2>
          <a:srgbClr val="8C8B9D"/>
        </a:accent2>
        <a:accent3>
          <a:srgbClr val="ACACB5"/>
        </a:accent3>
        <a:accent4>
          <a:srgbClr val="D4D4D4"/>
        </a:accent4>
        <a:accent5>
          <a:srgbClr val="CACAB8"/>
        </a:accent5>
        <a:accent6>
          <a:srgbClr val="7E7D8E"/>
        </a:accent6>
        <a:hlink>
          <a:srgbClr val="465174"/>
        </a:hlink>
        <a:folHlink>
          <a:srgbClr val="C0C0C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tmění 6">
        <a:dk1>
          <a:srgbClr val="434343"/>
        </a:dk1>
        <a:lt1>
          <a:srgbClr val="FFFFFF"/>
        </a:lt1>
        <a:dk2>
          <a:srgbClr val="360404"/>
        </a:dk2>
        <a:lt2>
          <a:srgbClr val="FFFFFF"/>
        </a:lt2>
        <a:accent1>
          <a:srgbClr val="669900"/>
        </a:accent1>
        <a:accent2>
          <a:srgbClr val="CC6600"/>
        </a:accent2>
        <a:accent3>
          <a:srgbClr val="AEAAAA"/>
        </a:accent3>
        <a:accent4>
          <a:srgbClr val="DADADA"/>
        </a:accent4>
        <a:accent5>
          <a:srgbClr val="B8CAAA"/>
        </a:accent5>
        <a:accent6>
          <a:srgbClr val="B95C00"/>
        </a:accent6>
        <a:hlink>
          <a:srgbClr val="CC33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tmění 7">
        <a:dk1>
          <a:srgbClr val="434343"/>
        </a:dk1>
        <a:lt1>
          <a:srgbClr val="FFFFFF"/>
        </a:lt1>
        <a:dk2>
          <a:srgbClr val="000000"/>
        </a:dk2>
        <a:lt2>
          <a:srgbClr val="8285FE"/>
        </a:lt2>
        <a:accent1>
          <a:srgbClr val="669900"/>
        </a:accent1>
        <a:accent2>
          <a:srgbClr val="9900FF"/>
        </a:accent2>
        <a:accent3>
          <a:srgbClr val="AAAAAA"/>
        </a:accent3>
        <a:accent4>
          <a:srgbClr val="DADADA"/>
        </a:accent4>
        <a:accent5>
          <a:srgbClr val="B8CAAA"/>
        </a:accent5>
        <a:accent6>
          <a:srgbClr val="8A00E7"/>
        </a:accent6>
        <a:hlink>
          <a:srgbClr val="6600CC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tmění 8">
        <a:dk1>
          <a:srgbClr val="434343"/>
        </a:dk1>
        <a:lt1>
          <a:srgbClr val="FFFFFF"/>
        </a:lt1>
        <a:dk2>
          <a:srgbClr val="000000"/>
        </a:dk2>
        <a:lt2>
          <a:srgbClr val="0066FF"/>
        </a:lt2>
        <a:accent1>
          <a:srgbClr val="339966"/>
        </a:accent1>
        <a:accent2>
          <a:srgbClr val="FFCC00"/>
        </a:accent2>
        <a:accent3>
          <a:srgbClr val="AAAAAA"/>
        </a:accent3>
        <a:accent4>
          <a:srgbClr val="DADADA"/>
        </a:accent4>
        <a:accent5>
          <a:srgbClr val="ADCAB8"/>
        </a:accent5>
        <a:accent6>
          <a:srgbClr val="E7B900"/>
        </a:accent6>
        <a:hlink>
          <a:srgbClr val="CC0000"/>
        </a:hlink>
        <a:folHlink>
          <a:srgbClr val="80808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tmění 9">
        <a:dk1>
          <a:srgbClr val="333300"/>
        </a:dk1>
        <a:lt1>
          <a:srgbClr val="FFFFFF"/>
        </a:lt1>
        <a:dk2>
          <a:srgbClr val="669900"/>
        </a:dk2>
        <a:lt2>
          <a:srgbClr val="FFFFCC"/>
        </a:lt2>
        <a:accent1>
          <a:srgbClr val="CCCC00"/>
        </a:accent1>
        <a:accent2>
          <a:srgbClr val="99CC00"/>
        </a:accent2>
        <a:accent3>
          <a:srgbClr val="B8CAAA"/>
        </a:accent3>
        <a:accent4>
          <a:srgbClr val="DADADA"/>
        </a:accent4>
        <a:accent5>
          <a:srgbClr val="E2E2AA"/>
        </a:accent5>
        <a:accent6>
          <a:srgbClr val="8AB900"/>
        </a:accent6>
        <a:hlink>
          <a:srgbClr val="336600"/>
        </a:hlink>
        <a:folHlink>
          <a:srgbClr val="FFFF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Zatmění 10">
        <a:dk1>
          <a:srgbClr val="333333"/>
        </a:dk1>
        <a:lt1>
          <a:srgbClr val="FFFFCC"/>
        </a:lt1>
        <a:dk2>
          <a:srgbClr val="660000"/>
        </a:dk2>
        <a:lt2>
          <a:srgbClr val="CCCCCC"/>
        </a:lt2>
        <a:accent1>
          <a:srgbClr val="FF6600"/>
        </a:accent1>
        <a:accent2>
          <a:srgbClr val="CC3300"/>
        </a:accent2>
        <a:accent3>
          <a:srgbClr val="B8AAAA"/>
        </a:accent3>
        <a:accent4>
          <a:srgbClr val="DADAAE"/>
        </a:accent4>
        <a:accent5>
          <a:srgbClr val="FFB8AA"/>
        </a:accent5>
        <a:accent6>
          <a:srgbClr val="B92D00"/>
        </a:accent6>
        <a:hlink>
          <a:srgbClr val="990000"/>
        </a:hlink>
        <a:folHlink>
          <a:srgbClr val="CC99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</TotalTime>
  <Words>638</Words>
  <Application>Microsoft Office PowerPoint</Application>
  <PresentationFormat>Předvádění na obrazovce (4:3)</PresentationFormat>
  <Paragraphs>166</Paragraphs>
  <Slides>21</Slides>
  <Notes>1</Notes>
  <HiddenSlides>0</HiddenSlides>
  <MMClips>0</MMClips>
  <ScaleCrop>false</ScaleCrop>
  <HeadingPairs>
    <vt:vector size="6" baseType="variant">
      <vt:variant>
        <vt:lpstr>Motiv</vt:lpstr>
      </vt:variant>
      <vt:variant>
        <vt:i4>2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21</vt:i4>
      </vt:variant>
    </vt:vector>
  </HeadingPairs>
  <TitlesOfParts>
    <vt:vector size="24" baseType="lpstr">
      <vt:lpstr>Motiv systému Office</vt:lpstr>
      <vt:lpstr>Zatmění</vt:lpstr>
      <vt:lpstr>Editor rovnic 3.0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  <vt:lpstr>TECHNOLOGIE VÝROBY </vt:lpstr>
      <vt:lpstr>Práce technologa – programátora </vt:lpstr>
      <vt:lpstr>Studium dokumentace</vt:lpstr>
      <vt:lpstr>Výrobní výkres na CNC</vt:lpstr>
      <vt:lpstr>Pracovní postup pro tvorbu programu</vt:lpstr>
      <vt:lpstr>Pracovní postup pro tvorbu programu</vt:lpstr>
      <vt:lpstr>Pracovní postup pro tvorbu programu</vt:lpstr>
      <vt:lpstr>ÚDAJE V TECHNOLOGICKÉM POSTUPU</vt:lpstr>
      <vt:lpstr>Stanovení řezných podmínek </vt:lpstr>
      <vt:lpstr>Stanovení řezných podmínek </vt:lpstr>
      <vt:lpstr>Nástrojový list</vt:lpstr>
      <vt:lpstr>Nástrojový list</vt:lpstr>
      <vt:lpstr>Seřizovací list</vt:lpstr>
      <vt:lpstr>Seřizovací list</vt:lpstr>
      <vt:lpstr>Řezné podmínky pro soustružení</vt:lpstr>
      <vt:lpstr>Řezné podmínky pro frézování</vt:lpstr>
      <vt:lpstr>Řezné podmínky pro frézování</vt:lpstr>
      <vt:lpstr>STŘEDNÍ ŠKOLA STAVEBNÍ A TECHNICKÁ Ústí nad Labem, Čelakovského 5, příspěvková organizace Páteřní škola Ústeckého kraje</vt:lpstr>
      <vt:lpstr>STŘEDNÍ ŠKOLA STAVEBNÍ A TECHNICKÁ Ústí nad Labem, Čelakovského 5, příspěvková organizace Páteřní škola Ústeckého kraje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POGRAMOVÁNÍ A SIMULACE</dc:title>
  <dc:creator>Sindelar</dc:creator>
  <cp:lastModifiedBy>Sindelar</cp:lastModifiedBy>
  <cp:revision>7</cp:revision>
  <dcterms:created xsi:type="dcterms:W3CDTF">2013-09-08T18:54:27Z</dcterms:created>
  <dcterms:modified xsi:type="dcterms:W3CDTF">2013-09-08T19:37:14Z</dcterms:modified>
</cp:coreProperties>
</file>