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8" r:id="rId3"/>
    <p:sldId id="269" r:id="rId4"/>
    <p:sldId id="270" r:id="rId5"/>
    <p:sldId id="275" r:id="rId6"/>
    <p:sldId id="276" r:id="rId7"/>
    <p:sldId id="271" r:id="rId8"/>
    <p:sldId id="272" r:id="rId9"/>
    <p:sldId id="273" r:id="rId10"/>
    <p:sldId id="27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3729" autoAdjust="0"/>
  </p:normalViewPr>
  <p:slideViewPr>
    <p:cSldViewPr>
      <p:cViewPr varScale="1">
        <p:scale>
          <a:sx n="83" d="100"/>
          <a:sy n="83" d="100"/>
        </p:scale>
        <p:origin x="-4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80503B-D7CD-46E4-A7A4-19D80B469E7B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F5697-E01C-404A-B599-5F98C8C66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F5697-E01C-404A-B599-5F98C8C6647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960440"/>
          </a:xfrm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VY_12_INOVACE_NS.1R.1C.01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Člověk a jeho svět        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Náš svět</a:t>
            </a:r>
            <a:br>
              <a:rPr lang="cs-CZ" sz="1200" dirty="0" smtClean="0"/>
            </a:br>
            <a:r>
              <a:rPr lang="cs-CZ" sz="1200" dirty="0" smtClean="0"/>
              <a:t>Klíčová slova                                                                                                  lidské tělo , hlava, krk, trup, horní a </a:t>
            </a:r>
            <a:r>
              <a:rPr lang="cs-CZ" sz="1200" smtClean="0"/>
              <a:t>dolní končetiny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Žáci se naučí rozeznávat jednotlivé části těla.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Žáci znají jednotlivé části těla, znají jejich funkci.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620688"/>
            <a:ext cx="7200800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dissolv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LIDSKÉ  TĚLO</a:t>
            </a:r>
            <a:endParaRPr lang="cs-CZ" sz="6600" b="1" dirty="0"/>
          </a:p>
        </p:txBody>
      </p:sp>
      <p:pic>
        <p:nvPicPr>
          <p:cNvPr id="4" name="Obrázek 3" descr="MB90028893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2060848"/>
            <a:ext cx="3456384" cy="3960440"/>
          </a:xfrm>
          <a:prstGeom prst="rect">
            <a:avLst/>
          </a:prstGeom>
        </p:spPr>
      </p:pic>
      <p:pic>
        <p:nvPicPr>
          <p:cNvPr id="5" name="Obrázek 4" descr="MB90007129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2060848"/>
            <a:ext cx="1828800" cy="1828800"/>
          </a:xfrm>
          <a:prstGeom prst="rect">
            <a:avLst/>
          </a:prstGeom>
        </p:spPr>
      </p:pic>
      <p:pic>
        <p:nvPicPr>
          <p:cNvPr id="6" name="Obrázek 5" descr="MB90023818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60232" y="2060848"/>
            <a:ext cx="1828800" cy="1828800"/>
          </a:xfrm>
          <a:prstGeom prst="rect">
            <a:avLst/>
          </a:prstGeom>
        </p:spPr>
      </p:pic>
      <p:pic>
        <p:nvPicPr>
          <p:cNvPr id="7" name="Obrázek 6" descr="MB90033920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4149080"/>
            <a:ext cx="1828800" cy="1828800"/>
          </a:xfrm>
          <a:prstGeom prst="rect">
            <a:avLst/>
          </a:prstGeom>
        </p:spPr>
      </p:pic>
      <p:pic>
        <p:nvPicPr>
          <p:cNvPr id="8" name="Obrázek 7" descr="MB90033920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732240" y="414908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32656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Lidské tělo je dokonalé. </a:t>
            </a:r>
          </a:p>
          <a:p>
            <a:pPr algn="ctr"/>
            <a:r>
              <a:rPr lang="cs-CZ" sz="3600" b="1" dirty="0" smtClean="0"/>
              <a:t>Měli bychom ho co nejvíce poznat </a:t>
            </a:r>
          </a:p>
          <a:p>
            <a:pPr algn="ctr"/>
            <a:r>
              <a:rPr lang="cs-CZ" sz="3600" b="1" dirty="0" smtClean="0"/>
              <a:t>a rozumět mu.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348880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ZDRAVÍ  JE  NAŠE  NEJVĚTŠÍ  BOHATSTVÍ.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6" name="Obrázek 5" descr="MB90043874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3356992"/>
            <a:ext cx="4032448" cy="2952328"/>
          </a:xfrm>
          <a:prstGeom prst="rect">
            <a:avLst/>
          </a:prstGeom>
        </p:spPr>
      </p:pic>
      <p:pic>
        <p:nvPicPr>
          <p:cNvPr id="7" name="Obrázek 6" descr="MB90033922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04248" y="4437112"/>
            <a:ext cx="1828800" cy="1828800"/>
          </a:xfrm>
          <a:prstGeom prst="rect">
            <a:avLst/>
          </a:prstGeom>
        </p:spPr>
      </p:pic>
      <p:pic>
        <p:nvPicPr>
          <p:cNvPr id="8" name="Obrázek 7" descr="MB90033532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436510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B9000533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79778" y="548680"/>
            <a:ext cx="3764222" cy="46085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</p:pic>
      <p:sp>
        <p:nvSpPr>
          <p:cNvPr id="3" name="TextovéPole 2"/>
          <p:cNvSpPr txBox="1"/>
          <p:nvPr/>
        </p:nvSpPr>
        <p:spPr>
          <a:xfrm>
            <a:off x="251520" y="404664"/>
            <a:ext cx="489654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Tělo drží ve vzpřímené poloze  </a:t>
            </a:r>
          </a:p>
          <a:p>
            <a:r>
              <a:rPr lang="cs-CZ" sz="2800" b="1" dirty="0" smtClean="0"/>
              <a:t>  kostra. 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Na kostru se upínají svaly. 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Tělo je pokryto kůží. 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7030A0"/>
                </a:solidFill>
              </a:rPr>
              <a:t>Uvnitř těla jsou důležité  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orgány:  </a:t>
            </a:r>
          </a:p>
          <a:p>
            <a:pPr lvl="2"/>
            <a:r>
              <a:rPr lang="cs-CZ" sz="2800" b="1" dirty="0" smtClean="0">
                <a:solidFill>
                  <a:srgbClr val="7030A0"/>
                </a:solidFill>
              </a:rPr>
              <a:t>   </a:t>
            </a:r>
            <a:r>
              <a:rPr lang="cs-CZ" sz="2800" b="1" dirty="0" smtClean="0">
                <a:solidFill>
                  <a:srgbClr val="C00000"/>
                </a:solidFill>
              </a:rPr>
              <a:t>srdce, plíce, ledviny,     </a:t>
            </a:r>
          </a:p>
          <a:p>
            <a:pPr lvl="2"/>
            <a:r>
              <a:rPr lang="cs-CZ" sz="2800" b="1" dirty="0" smtClean="0">
                <a:solidFill>
                  <a:srgbClr val="C00000"/>
                </a:solidFill>
              </a:rPr>
              <a:t>   mozek a další.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052736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Na  kostru  se  upínají  svaly. 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Obrázek 2" descr="MB90042611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2348880"/>
            <a:ext cx="2786608" cy="3074640"/>
          </a:xfrm>
          <a:prstGeom prst="rect">
            <a:avLst/>
          </a:prstGeom>
        </p:spPr>
      </p:pic>
      <p:pic>
        <p:nvPicPr>
          <p:cNvPr id="4" name="Obrázek 3" descr="MB90042616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2348880"/>
            <a:ext cx="2642592" cy="3168352"/>
          </a:xfrm>
          <a:prstGeom prst="rect">
            <a:avLst/>
          </a:prstGeom>
        </p:spPr>
      </p:pic>
      <p:pic>
        <p:nvPicPr>
          <p:cNvPr id="5" name="Obrázek 4" descr="MB90043632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771800" y="2132856"/>
            <a:ext cx="3528392" cy="367240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82089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  Tělo je pokryto kůží. </a:t>
            </a:r>
          </a:p>
        </p:txBody>
      </p:sp>
      <p:pic>
        <p:nvPicPr>
          <p:cNvPr id="3" name="Obrázek 2" descr="MB90042529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700808"/>
            <a:ext cx="6221288" cy="489654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B90042356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32656"/>
            <a:ext cx="1828800" cy="1828800"/>
          </a:xfrm>
          <a:prstGeom prst="rect">
            <a:avLst/>
          </a:prstGeom>
        </p:spPr>
      </p:pic>
      <p:pic>
        <p:nvPicPr>
          <p:cNvPr id="3" name="Obrázek 2" descr="MB90042617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4509120"/>
            <a:ext cx="1828800" cy="1828800"/>
          </a:xfrm>
          <a:prstGeom prst="rect">
            <a:avLst/>
          </a:prstGeom>
        </p:spPr>
      </p:pic>
      <p:pic>
        <p:nvPicPr>
          <p:cNvPr id="4" name="Obrázek 3" descr="MB90042616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88024" y="404664"/>
            <a:ext cx="1828800" cy="1828800"/>
          </a:xfrm>
          <a:prstGeom prst="rect">
            <a:avLst/>
          </a:prstGeom>
        </p:spPr>
      </p:pic>
      <p:pic>
        <p:nvPicPr>
          <p:cNvPr id="5" name="Obrázek 4" descr="MB90005518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88024" y="4437112"/>
            <a:ext cx="1828800" cy="18288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27784" y="908720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Srdce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224" y="980728"/>
            <a:ext cx="2339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Ledvina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4941168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Plíce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4797152"/>
            <a:ext cx="2195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Mozek </a:t>
            </a:r>
          </a:p>
          <a:p>
            <a:r>
              <a:rPr lang="cs-CZ" sz="4800" b="1" dirty="0" smtClean="0"/>
              <a:t>a další.</a:t>
            </a:r>
            <a:endParaRPr lang="cs-CZ" sz="4800" b="1" dirty="0"/>
          </a:p>
        </p:txBody>
      </p:sp>
      <p:sp>
        <p:nvSpPr>
          <p:cNvPr id="12" name="Obdélník 11"/>
          <p:cNvSpPr/>
          <p:nvPr/>
        </p:nvSpPr>
        <p:spPr>
          <a:xfrm>
            <a:off x="539552" y="2636913"/>
            <a:ext cx="80648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u="sng" dirty="0" smtClean="0">
                <a:solidFill>
                  <a:schemeClr val="accent6">
                    <a:lumMod val="50000"/>
                  </a:schemeClr>
                </a:solidFill>
              </a:rPr>
              <a:t>Uvnitř těla jsou důležité  </a:t>
            </a:r>
          </a:p>
          <a:p>
            <a:pPr algn="ctr"/>
            <a:r>
              <a:rPr lang="cs-CZ" sz="4800" b="1" u="sng" dirty="0" smtClean="0">
                <a:solidFill>
                  <a:schemeClr val="accent6">
                    <a:lumMod val="50000"/>
                  </a:schemeClr>
                </a:solidFill>
              </a:rPr>
              <a:t> orgány.  </a:t>
            </a:r>
          </a:p>
        </p:txBody>
      </p:sp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stava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908720"/>
            <a:ext cx="2987824" cy="59492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88640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Spoj názvy částí těla rovnou čarou s obrázkem.</a:t>
            </a:r>
            <a:endParaRPr lang="cs-CZ" sz="3200" b="1" u="sng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211960" y="764704"/>
          <a:ext cx="2880320" cy="586261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880320"/>
              </a:tblGrid>
              <a:tr h="63486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KRK</a:t>
                      </a:r>
                      <a:endParaRPr lang="cs-CZ" sz="2400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HLAVA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TRUP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RAMENO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HORNÍ  KONČETINA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LOKET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KOLENO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LÝTKO</a:t>
                      </a:r>
                      <a:endParaRPr lang="cs-CZ" sz="2400" b="1" dirty="0"/>
                    </a:p>
                  </a:txBody>
                  <a:tcPr/>
                </a:tc>
              </a:tr>
              <a:tr h="79299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DOLNÍ  KONČETINA</a:t>
                      </a:r>
                    </a:p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stava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908720"/>
            <a:ext cx="2987824" cy="59492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88640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Správné řešení úkolu.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4211960" y="764704"/>
          <a:ext cx="2880320" cy="586261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880320"/>
              </a:tblGrid>
              <a:tr h="63486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KRK</a:t>
                      </a:r>
                      <a:endParaRPr lang="cs-CZ" sz="2400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HLAVA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TRUP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RAMENO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HORNÍ  KONČETINA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LOKET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KOLENO</a:t>
                      </a:r>
                      <a:endParaRPr lang="cs-CZ" sz="2400" b="1" dirty="0"/>
                    </a:p>
                  </a:txBody>
                  <a:tcPr/>
                </a:tc>
              </a:tr>
              <a:tr h="6292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LÝTKO</a:t>
                      </a:r>
                      <a:endParaRPr lang="cs-CZ" sz="2400" b="1" dirty="0"/>
                    </a:p>
                  </a:txBody>
                  <a:tcPr/>
                </a:tc>
              </a:tr>
              <a:tr h="79299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DOLNÍ  KONČETINA</a:t>
                      </a:r>
                    </a:p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flipH="1">
            <a:off x="1403648" y="1052736"/>
            <a:ext cx="3024336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691680" y="1844824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1763688" y="2348880"/>
            <a:ext cx="273630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2483768" y="3717032"/>
            <a:ext cx="21602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39752" y="3573016"/>
            <a:ext cx="230425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1907704" y="4869160"/>
            <a:ext cx="252028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H="1" flipV="1">
            <a:off x="1907704" y="5085184"/>
            <a:ext cx="2592288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10800000" flipV="1">
            <a:off x="1857356" y="5572140"/>
            <a:ext cx="242889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857356" y="2643182"/>
            <a:ext cx="2714644" cy="428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</a:rPr>
              <a:t>Práce ve dvojicích.</a:t>
            </a:r>
            <a:endParaRPr lang="cs-CZ" sz="48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83568" y="1556792"/>
          <a:ext cx="2664296" cy="44805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664296"/>
              </a:tblGrid>
              <a:tr h="43351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KRK</a:t>
                      </a:r>
                      <a:endParaRPr lang="cs-CZ" sz="2400" dirty="0"/>
                    </a:p>
                  </a:txBody>
                  <a:tcPr/>
                </a:tc>
              </a:tr>
              <a:tr h="4335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HLAVA </a:t>
                      </a:r>
                      <a:endParaRPr lang="cs-CZ" sz="2400" b="1" dirty="0"/>
                    </a:p>
                  </a:txBody>
                  <a:tcPr/>
                </a:tc>
              </a:tr>
              <a:tr h="4335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TRUP</a:t>
                      </a:r>
                      <a:endParaRPr lang="cs-CZ" sz="2400" b="1" dirty="0"/>
                    </a:p>
                  </a:txBody>
                  <a:tcPr/>
                </a:tc>
              </a:tr>
              <a:tr h="4335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RAMENO</a:t>
                      </a:r>
                      <a:endParaRPr lang="cs-CZ" sz="2400" b="1" dirty="0"/>
                    </a:p>
                  </a:txBody>
                  <a:tcPr/>
                </a:tc>
              </a:tr>
              <a:tr h="4335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HORNÍ  KONČETINA</a:t>
                      </a:r>
                      <a:endParaRPr lang="cs-CZ" sz="2400" b="1" dirty="0"/>
                    </a:p>
                  </a:txBody>
                  <a:tcPr/>
                </a:tc>
              </a:tr>
              <a:tr h="4335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LOKET</a:t>
                      </a:r>
                      <a:endParaRPr lang="cs-CZ" sz="2400" b="1" dirty="0"/>
                    </a:p>
                  </a:txBody>
                  <a:tcPr/>
                </a:tc>
              </a:tr>
              <a:tr h="4335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KOLENO</a:t>
                      </a:r>
                      <a:endParaRPr lang="cs-CZ" sz="2400" b="1" dirty="0"/>
                    </a:p>
                  </a:txBody>
                  <a:tcPr/>
                </a:tc>
              </a:tr>
              <a:tr h="43351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LÝTKO</a:t>
                      </a:r>
                      <a:endParaRPr lang="cs-CZ" sz="2400" b="1" dirty="0"/>
                    </a:p>
                  </a:txBody>
                  <a:tcPr/>
                </a:tc>
              </a:tr>
              <a:tr h="7803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DOLNÍ  KONČETINA</a:t>
                      </a:r>
                    </a:p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11960" y="1628800"/>
            <a:ext cx="41044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Každý z dvojice postupně slovně popíše a ukáže části těla uvedené</a:t>
            </a:r>
          </a:p>
          <a:p>
            <a:r>
              <a:rPr lang="cs-CZ" sz="4400" b="1" dirty="0" smtClean="0">
                <a:solidFill>
                  <a:srgbClr val="0070C0"/>
                </a:solidFill>
              </a:rPr>
              <a:t>v tabulce </a:t>
            </a:r>
          </a:p>
          <a:p>
            <a:r>
              <a:rPr lang="cs-CZ" sz="4400" b="1" dirty="0" smtClean="0">
                <a:solidFill>
                  <a:srgbClr val="0070C0"/>
                </a:solidFill>
              </a:rPr>
              <a:t>na spolužákovi.</a:t>
            </a:r>
            <a:endParaRPr lang="cs-CZ" sz="4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013176"/>
            <a:ext cx="7772400" cy="755799"/>
          </a:xfrm>
        </p:spPr>
        <p:txBody>
          <a:bodyPr/>
          <a:lstStyle/>
          <a:p>
            <a:pPr algn="ctr"/>
            <a:r>
              <a:rPr lang="cs-CZ" dirty="0" smtClean="0"/>
              <a:t> 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332657"/>
            <a:ext cx="8352928" cy="1728191"/>
          </a:xfrm>
        </p:spPr>
        <p:txBody>
          <a:bodyPr anchor="t">
            <a:normAutofit/>
          </a:bodyPr>
          <a:lstStyle/>
          <a:p>
            <a:r>
              <a:rPr lang="cs-CZ" sz="1400" dirty="0" smtClean="0"/>
              <a:t> 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Zdroje, obrázky, citace: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Autorem materiálu a obrázku postavy je Mgr. Daniela Ševčíková, pokud není níže uvedeno jinak.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sz="1400" dirty="0"/>
          </a:p>
        </p:txBody>
      </p:sp>
      <p:pic>
        <p:nvPicPr>
          <p:cNvPr id="6" name="Obrázek 5" descr="MB9004362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263691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8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38 PPT</Template>
  <TotalTime>135</TotalTime>
  <Words>160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DUM 38 PPT</vt:lpstr>
      <vt:lpstr>                                                                                 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 VY_12_INOVACE_NS.1R.1C.01 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Člověk a jeho svět           Vzdělávací obor:                                            Náš svět Klíčová slova                                                                                                  lidské tělo , hlava, krk, trup, horní a dolní končetiny Anotace:                                                                                                         Žáci se naučí rozeznávat jednotlivé části těla.                                     Druh učebního materiálu:                                                                           Prezentace PowerPoint Očekávaný výstup:                                                                                        Žáci znají jednotlivé části těla, znají jejich funkci. </vt:lpstr>
      <vt:lpstr>LIDSKÉ  TĚLO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 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 III/2 Inovace a zkvalitnění výuky prostřednictvím ICT Číslo DUM:                                                                                                VY_12_INOVACE_M.1.R.1 B.18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matematika a její aplikace   Vzdělávací obor:                                            matematika Klíčová slova:                                                                                                 slovní úloha, výpočet,  sčítání a odčítání v oboru čísel do 20                                                                                                                           bez přechodu přes desítku Anotace:                                                                                                         Žáci řeší zábavnou formou slovní úlohy na sčítání a odčítání                                                                                                                           v oboru čísel do 20 bez přechodu přes desítku.                                     Druh učebního materiálu:                                                                           Prezentace PowerPoint Očekávaný výstup:                                                                                       Žáci umí vyřešit slovní úlohy na sčítání a odčítání v oboru do                                                                                                                          20 bez přechodu  přes desítku. </dc:title>
  <dc:creator>Jirka</dc:creator>
  <cp:lastModifiedBy>Danka</cp:lastModifiedBy>
  <cp:revision>18</cp:revision>
  <dcterms:created xsi:type="dcterms:W3CDTF">2013-08-06T22:28:22Z</dcterms:created>
  <dcterms:modified xsi:type="dcterms:W3CDTF">2013-09-15T08:30:29Z</dcterms:modified>
</cp:coreProperties>
</file>