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80" r:id="rId5"/>
    <p:sldId id="269" r:id="rId6"/>
    <p:sldId id="281" r:id="rId7"/>
    <p:sldId id="282" r:id="rId8"/>
    <p:sldId id="283" r:id="rId9"/>
    <p:sldId id="27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838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410445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VY_12_INOVACE_NS.1R.1C.03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měsíce v roce, jejich pořadí, jak jdou za sebou,kalendář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Žáci se učí zábavnou formou měsíce v roce, jejich pořadí,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seznamují  se s kalendářem.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Žáci umí  pojmenovat měsíce v roce, znají jejich pořadí, jak jdou za sebou,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orientují se v kalendáři.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692696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KALENDÁŘ – </a:t>
            </a:r>
            <a:r>
              <a:rPr lang="cs-CZ" b="1" dirty="0" smtClean="0">
                <a:solidFill>
                  <a:srgbClr val="C00000"/>
                </a:solidFill>
              </a:rPr>
              <a:t>MĚSÍCE  V  ROCE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9" name="Obrázek 8" descr="MB90043266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1340768"/>
            <a:ext cx="1828800" cy="1828800"/>
          </a:xfrm>
          <a:prstGeom prst="rect">
            <a:avLst/>
          </a:prstGeom>
        </p:spPr>
      </p:pic>
      <p:pic>
        <p:nvPicPr>
          <p:cNvPr id="10" name="Obrázek 9" descr="MB90040994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15616" y="1340768"/>
            <a:ext cx="1828800" cy="18288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131840" y="1484784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ROK má </a:t>
            </a:r>
          </a:p>
          <a:p>
            <a:pPr algn="ctr"/>
            <a:r>
              <a:rPr lang="cs-CZ" sz="4000" b="1" dirty="0" smtClean="0"/>
              <a:t>12 měsíců.</a:t>
            </a:r>
            <a:endParaRPr lang="cs-CZ" sz="4000" b="1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115616" y="3861048"/>
          <a:ext cx="2448272" cy="22250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29282"/>
                <a:gridCol w="201899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LEDEN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ÚNOR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BŘEZEN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DUBEN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KVĚTEN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ČERVEN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796136" y="3861048"/>
          <a:ext cx="2448272" cy="22250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29282"/>
                <a:gridCol w="201899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ČERVENEC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SRPEN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ZÁŘÍ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ŘÍJEN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LISTOPAD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PROSINEC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Vyber a spoj čarou  správnou odpověď.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628800"/>
          <a:ext cx="7272808" cy="4320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636404"/>
                <a:gridCol w="3636404"/>
              </a:tblGrid>
              <a:tr h="43204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5292080" y="2636912"/>
            <a:ext cx="237626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LISTOPAD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92080" y="3717032"/>
            <a:ext cx="237626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ŘÍJEN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92080" y="4797152"/>
            <a:ext cx="2376264" cy="41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PROSINEC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547664" y="3068960"/>
            <a:ext cx="2376264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Ve kterém měsíci slavíme vánoce?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7" name="Obrázek 16" descr="MB9004491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1628800"/>
            <a:ext cx="1296144" cy="1296144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Správné řešení: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99592" y="1628800"/>
          <a:ext cx="7272808" cy="4320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636404"/>
                <a:gridCol w="3636404"/>
              </a:tblGrid>
              <a:tr h="43204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5292080" y="2636912"/>
            <a:ext cx="237626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LISTOPAD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92080" y="3717032"/>
            <a:ext cx="237626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ŘÍJEN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92080" y="4797152"/>
            <a:ext cx="2376264" cy="4152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PROSINEC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547664" y="3068960"/>
            <a:ext cx="2376264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Ve kterém měsíci slavíme vánoce?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9" name="Obrázek 8" descr="MB90044905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1700808"/>
            <a:ext cx="1224136" cy="1224136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 rot="761563">
            <a:off x="3851920" y="4293096"/>
            <a:ext cx="1368152" cy="936104"/>
          </a:xfrm>
          <a:prstGeom prst="rightArrow">
            <a:avLst>
              <a:gd name="adj1" fmla="val 50000"/>
              <a:gd name="adj2" fmla="val 613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Přečtěte si všechny názvy měsíců v roce. Doplňte je čísly 1-12 tak, </a:t>
            </a:r>
            <a:br>
              <a:rPr lang="cs-CZ" sz="3600" b="1" dirty="0" smtClean="0"/>
            </a:br>
            <a:r>
              <a:rPr lang="cs-CZ" sz="3600" b="1" dirty="0" smtClean="0"/>
              <a:t>jak jdou správně za sebou.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3717032"/>
          <a:ext cx="2016224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"/>
                <a:gridCol w="1512168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LEDEN</a:t>
                      </a:r>
                      <a:endParaRPr lang="cs-CZ" sz="2800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95536" y="472514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ZÁŘÍ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39552" y="580526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PROSINEC</a:t>
                      </a:r>
                      <a:endParaRPr lang="cs-CZ" sz="28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779912" y="5517232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ŘÍJEN</a:t>
                      </a:r>
                      <a:endParaRPr lang="cs-CZ" sz="28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635896" y="400506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ČERVEN</a:t>
                      </a:r>
                      <a:endParaRPr lang="cs-CZ" sz="2800" baseline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491880" y="184482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SRPEN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051720" y="285293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KVĚTEN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95536" y="184482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ÚNOR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660232" y="5877272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ČERVENEC</a:t>
                      </a:r>
                      <a:endParaRPr lang="cs-CZ" sz="2800" dirty="0"/>
                    </a:p>
                  </a:txBody>
                  <a:tcPr>
                    <a:solidFill>
                      <a:srgbClr val="ED838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6444208" y="4149080"/>
          <a:ext cx="2228800" cy="64462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190"/>
                <a:gridCol w="1771610"/>
              </a:tblGrid>
              <a:tr h="6446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BŘEZEN</a:t>
                      </a:r>
                      <a:endParaRPr lang="cs-CZ" sz="2800" baseline="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716016" y="285293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DUBEN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444208" y="184482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6561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LISTOPAD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Správné řešení:</a:t>
            </a:r>
            <a:endParaRPr lang="cs-CZ" sz="3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3717032"/>
          <a:ext cx="2016224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"/>
                <a:gridCol w="151216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LEDEN</a:t>
                      </a:r>
                      <a:endParaRPr lang="cs-CZ" sz="2800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95536" y="472514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ZÁŘÍ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39552" y="5805264"/>
          <a:ext cx="2376264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800200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PROSINEC</a:t>
                      </a:r>
                      <a:endParaRPr lang="cs-CZ" sz="28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779912" y="5517232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6561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ŘÍJEN</a:t>
                      </a:r>
                      <a:endParaRPr lang="cs-CZ" sz="28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635896" y="400506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ČERVEN</a:t>
                      </a:r>
                      <a:endParaRPr lang="cs-CZ" sz="2800" baseline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491880" y="184482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SRPEN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051720" y="285293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KVĚTEN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95536" y="184482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ÚNOR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660232" y="5877272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ČERVENEC</a:t>
                      </a:r>
                      <a:endParaRPr lang="cs-CZ" sz="2800" dirty="0"/>
                    </a:p>
                  </a:txBody>
                  <a:tcPr>
                    <a:solidFill>
                      <a:srgbClr val="ED838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6444208" y="4149080"/>
          <a:ext cx="2228800" cy="64462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190"/>
                <a:gridCol w="1771610"/>
              </a:tblGrid>
              <a:tr h="644624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BŘEZEN</a:t>
                      </a:r>
                      <a:endParaRPr lang="cs-CZ" sz="2800" baseline="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4716016" y="285293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DUBEN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444208" y="184482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6561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LISTOPAD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63888" y="4437112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58062"/>
                <a:gridCol w="1674186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372200" y="3140968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aseline="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491880" y="1772816"/>
          <a:ext cx="2376264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800200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563888" y="573325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6561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6372200" y="177281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aseline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683568" y="580526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aseline="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11560" y="177281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683568" y="4509120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aseline="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491880" y="3140968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rgbClr val="ED838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6372200" y="4365104"/>
          <a:ext cx="2228800" cy="64462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190"/>
                <a:gridCol w="1771610"/>
              </a:tblGrid>
              <a:tr h="644624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aseline="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83568" y="3140968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372200" y="580526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6561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aseline="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/>
              <a:t> Doplňte názvy měsíců k jejich číselnému pořadí v roce.</a:t>
            </a:r>
            <a:endParaRPr lang="cs-CZ" sz="3600" b="1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63888" y="4437112"/>
          <a:ext cx="2016224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4056"/>
                <a:gridCol w="1512168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LEDEN</a:t>
                      </a:r>
                      <a:endParaRPr lang="cs-CZ" sz="2800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372200" y="3140968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ZÁŘÍ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491880" y="1772816"/>
          <a:ext cx="2376264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800200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PROSINEC</a:t>
                      </a:r>
                      <a:endParaRPr lang="cs-CZ" sz="28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563888" y="573325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6561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ŘÍJEN</a:t>
                      </a:r>
                      <a:endParaRPr lang="cs-CZ" sz="28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6372200" y="177281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ČERVEN</a:t>
                      </a:r>
                      <a:endParaRPr lang="cs-CZ" sz="2800" baseline="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683568" y="580526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SRPEN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611560" y="1772816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KVĚTEN</a:t>
                      </a:r>
                      <a:endParaRPr lang="cs-CZ" sz="28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683568" y="4509120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ÚNOR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491880" y="3140968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ČERVENEC</a:t>
                      </a:r>
                      <a:endParaRPr lang="cs-CZ" sz="2800" dirty="0"/>
                    </a:p>
                  </a:txBody>
                  <a:tcPr>
                    <a:solidFill>
                      <a:srgbClr val="ED838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6372200" y="4365104"/>
          <a:ext cx="2228800" cy="64462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190"/>
                <a:gridCol w="1771610"/>
              </a:tblGrid>
              <a:tr h="644624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BŘEZEN</a:t>
                      </a:r>
                      <a:endParaRPr lang="cs-CZ" sz="2800" baseline="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83568" y="3140968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7897"/>
                <a:gridCol w="177435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DUBEN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6372200" y="5805264"/>
          <a:ext cx="2232248" cy="64807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76064"/>
                <a:gridCol w="16561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28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LISTOPAD</a:t>
                      </a:r>
                      <a:endParaRPr lang="cs-CZ" sz="2800" baseline="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/>
              <a:t> Správné řešení:</a:t>
            </a:r>
            <a:endParaRPr lang="cs-CZ" sz="3600" b="1" dirty="0"/>
          </a:p>
        </p:txBody>
      </p:sp>
    </p:spTree>
  </p:cSld>
  <p:clrMapOvr>
    <a:masterClrMapping/>
  </p:clrMapOvr>
  <p:transition spd="slow">
    <p:newsflash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1400" b="1" dirty="0" smtClean="0"/>
              <a:t>Zdroje, obrázky, citace: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Autorem materiálu je Mgr. Daniela Ševčíková, pokud není níže uvedeno jinak.</a:t>
            </a:r>
            <a:br>
              <a:rPr lang="cs-CZ" sz="1400" dirty="0" smtClean="0"/>
            </a:br>
            <a:r>
              <a:rPr lang="cs-CZ" sz="1400" dirty="0" smtClean="0"/>
              <a:t>Použity obrázky sady MS Office.</a:t>
            </a:r>
            <a:br>
              <a:rPr lang="cs-CZ" sz="1400" dirty="0" smtClean="0"/>
            </a:br>
            <a:r>
              <a:rPr lang="cs-CZ" sz="1400" dirty="0" smtClean="0"/>
              <a:t> </a:t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5589240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Konec</a:t>
            </a:r>
            <a:endParaRPr lang="cs-CZ" sz="3200" b="1" dirty="0"/>
          </a:p>
        </p:txBody>
      </p:sp>
      <p:pic>
        <p:nvPicPr>
          <p:cNvPr id="7" name="Obrázek 6" descr="MB90044244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1844824"/>
            <a:ext cx="3672408" cy="3456384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9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39 PPT</Template>
  <TotalTime>104</TotalTime>
  <Words>180</Words>
  <Application>Microsoft Office PowerPoint</Application>
  <PresentationFormat>Předvádění na obrazovce (4:3)</PresentationFormat>
  <Paragraphs>119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 39 PPT</vt:lpstr>
      <vt:lpstr> 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VY_12_INOVACE_NS.1R.1C.03 Jméno autora:                                 Mgr. Daniela Ševčíková Datum (období) vytvoření DUM:                                                           duben až  květen  2013 Ročník:                                  1. Vzdělávací oblast:                                Člověk a jeho svět   Vzdělávací obor:                                Náš svět Klíčová slova:                                                                                             měsíce v roce, jejich pořadí, jak jdou za sebou,kalendář Anotace:                                                                                                     Žáci se učí zábavnou formou měsíce v roce, jejich pořadí,                                                                                                                       seznamují  se s kalendářem.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Druh učebního materiálu:                                                                        Prezentace PowerPoint Očekávaný výstup:                                                                                    Žáci umí  pojmenovat měsíce v roce, znají jejich pořadí, jak jdou za sebou,                                                                                                                        orientují se v kalendáři.   </vt:lpstr>
      <vt:lpstr>KALENDÁŘ – MĚSÍCE  V  ROCE</vt:lpstr>
      <vt:lpstr>Vyber a spoj čarou  správnou odpověď.</vt:lpstr>
      <vt:lpstr>Správné řešení:</vt:lpstr>
      <vt:lpstr>Přečtěte si všechny názvy měsíců v roce. Doplňte je čísly 1-12 tak,  jak jdou správně za sebou.</vt:lpstr>
      <vt:lpstr>Správné řešení:</vt:lpstr>
      <vt:lpstr> Doplňte názvy měsíců k jejich číselnému pořadí v roce.</vt:lpstr>
      <vt:lpstr> Správné řešení:</vt:lpstr>
      <vt:lpstr>Zdroje, obrázky, citace: Autorem materiálu je Mgr. Daniela Ševčíková, pokud není níže uvedeno jinak. Použity obrázky sady MS Office.  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VY_12_INOVACE_M.1.R.1 B.19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 matematika a její aplikace   Vzdělávací obor:                                        matematika Klíčová slova:                                                                                             slovní úloha, výpočet, odpověď, odčítání v oboru čísel do 20                                                                                                                       bez  přechodu přes desítku Anotace:                                                                                                     Žáci řeší zábavnou formou slovní úlohy na odčítání v oboru čísel                                                                                                                       do 20 bez přechodu přes desítku.                                     Druh učebního materiálu:                                                                        Prezentace PowerPoint Očekávaný výstup:                                                                                    Žáci umí vyřešit slovní úlohy na odčítání v oboru do 20                                                                                                                       bez  přechodu  přes desítku.   </dc:title>
  <dc:creator>Jirka</dc:creator>
  <cp:lastModifiedBy>Danka</cp:lastModifiedBy>
  <cp:revision>18</cp:revision>
  <dcterms:created xsi:type="dcterms:W3CDTF">2013-08-08T21:44:08Z</dcterms:created>
  <dcterms:modified xsi:type="dcterms:W3CDTF">2013-09-15T08:31:34Z</dcterms:modified>
</cp:coreProperties>
</file>