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ld"/>
    <p:sndAc>
      <p:stSnd>
        <p:snd r:embed="rId13" name="voltag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229600" cy="4536504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VY_12_INOVACE_NS.1R.1C.04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   Náš svět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dny v týdnu, pracovní dny v týdnu, volné dny v týdnu, víkend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Žáci se učí zábavnou formou názvy dnů v týdnu, jejich pořadí,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jak jdou za sebou, pracovní dny, volné dny- víkend.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Žáci umí vyjmenovat dny v týdnu, znají jejich pořadí, ví, které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dny jsou pracovní a které jsou volné-víkendové.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32656"/>
            <a:ext cx="7416824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/>
              <a:t>KALENDÁŘ  -  DNY  V  TÝDNU</a:t>
            </a:r>
            <a:endParaRPr lang="cs-CZ" sz="4800" b="1" u="sng" dirty="0"/>
          </a:p>
        </p:txBody>
      </p:sp>
      <p:pic>
        <p:nvPicPr>
          <p:cNvPr id="13" name="Obrázek 12" descr="MB9004041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556792"/>
            <a:ext cx="1828800" cy="18288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611560" y="4149080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FF0000"/>
                </a:solidFill>
              </a:rPr>
              <a:t>V kalendáři jsou všechny dny roku.</a:t>
            </a:r>
          </a:p>
          <a:p>
            <a:pPr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0070C0"/>
                </a:solidFill>
              </a:rPr>
              <a:t>Týden má 7 dnů.</a:t>
            </a:r>
          </a:p>
          <a:p>
            <a:pPr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00B050"/>
                </a:solidFill>
              </a:rPr>
              <a:t>Do školy chodíme 5 dnů v týdnu.</a:t>
            </a:r>
          </a:p>
          <a:p>
            <a:pPr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2 dny jsou volné, říká se jim víkend.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6" name="Obrázek 15" descr="MB9002952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155679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 Ý D E N</a:t>
            </a:r>
            <a:endParaRPr lang="cs-CZ" b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2204864"/>
          <a:ext cx="3336032" cy="2595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6666"/>
                <a:gridCol w="309936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Úterý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Středa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Čtvrtek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Pátek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Sobota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Neděle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Pravá složená závorka 3"/>
          <p:cNvSpPr/>
          <p:nvPr/>
        </p:nvSpPr>
        <p:spPr>
          <a:xfrm>
            <a:off x="4067944" y="2276872"/>
            <a:ext cx="576064" cy="17281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4067944" y="4077072"/>
            <a:ext cx="504056" cy="7200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860032" y="2996952"/>
          <a:ext cx="2808312" cy="5791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80831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Pracovní dny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860032" y="4221088"/>
          <a:ext cx="2808312" cy="648072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80831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Víkend</a:t>
                      </a:r>
                      <a:endParaRPr lang="cs-CZ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 descr="MB9004326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98072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Doplň dny v týdnu, jak jdou za sebou a očísluj je.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2276872"/>
          <a:ext cx="4464496" cy="417646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97429"/>
                <a:gridCol w="3867067"/>
              </a:tblGrid>
              <a:tr h="596638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endParaRPr lang="cs-CZ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____________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____________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____________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____________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____________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____________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pic>
        <p:nvPicPr>
          <p:cNvPr id="10" name="Obrázek 9" descr="MB9003408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227687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Správné řešení: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2276872"/>
          <a:ext cx="4464496" cy="417646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97429"/>
                <a:gridCol w="3867067"/>
              </a:tblGrid>
              <a:tr h="596638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endParaRPr lang="cs-CZ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Úterý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Středa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Čtvrtek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Pátek</a:t>
                      </a:r>
                      <a:endParaRPr lang="cs-CZ" b="1" dirty="0"/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Sobota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9663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Neděle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pic>
        <p:nvPicPr>
          <p:cNvPr id="10" name="Obrázek 9" descr="MB9003408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227687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2060"/>
                </a:solidFill>
              </a:rPr>
              <a:t>Spoj správnou odpověď!</a:t>
            </a:r>
            <a:endParaRPr lang="cs-CZ" b="1" u="sng" dirty="0">
              <a:solidFill>
                <a:srgbClr val="00206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552" y="1844824"/>
          <a:ext cx="3336032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032"/>
              </a:tblGrid>
              <a:tr h="4464496">
                <a:tc>
                  <a:txBody>
                    <a:bodyPr/>
                    <a:lstStyle/>
                    <a:p>
                      <a:r>
                        <a:rPr lang="cs-CZ" sz="4400" baseline="0" dirty="0" smtClean="0"/>
                        <a:t>Která dvojice dnů tvoří víkend?</a:t>
                      </a:r>
                      <a:endParaRPr lang="cs-CZ" sz="4400" baseline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100011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221088"/>
            <a:ext cx="1828800" cy="182880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292080" y="2420888"/>
          <a:ext cx="2952328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52328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r>
                        <a:rPr lang="cs-CZ" baseline="0" dirty="0" smtClean="0"/>
                        <a:t>  a  STŘEDA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292080" y="3861048"/>
          <a:ext cx="2903984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03984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ČTVRTEK  a  PÁTEK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292081" y="5301208"/>
          <a:ext cx="2903984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03984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SOBOTA </a:t>
                      </a:r>
                      <a:r>
                        <a:rPr lang="cs-CZ" baseline="0" dirty="0" smtClean="0"/>
                        <a:t>  a  NEDĚLE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2060"/>
                </a:solidFill>
              </a:rPr>
              <a:t>Řešení:</a:t>
            </a:r>
            <a:endParaRPr lang="cs-CZ" b="1" u="sng" dirty="0">
              <a:solidFill>
                <a:srgbClr val="00206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552" y="1844824"/>
          <a:ext cx="3336032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032"/>
              </a:tblGrid>
              <a:tr h="4464496">
                <a:tc>
                  <a:txBody>
                    <a:bodyPr/>
                    <a:lstStyle/>
                    <a:p>
                      <a:r>
                        <a:rPr lang="cs-CZ" sz="4400" baseline="0" dirty="0" smtClean="0"/>
                        <a:t>Která dvojice dnů tvoří víkend?</a:t>
                      </a:r>
                      <a:endParaRPr lang="cs-CZ" sz="4400" baseline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100011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221088"/>
            <a:ext cx="1828800" cy="182880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292080" y="2420888"/>
          <a:ext cx="2952328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52328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r>
                        <a:rPr lang="cs-CZ" baseline="0" dirty="0" smtClean="0"/>
                        <a:t>  a  STŘEDA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292080" y="3861048"/>
          <a:ext cx="2903984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03984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ČTVRTEK  a  PÁTEK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292081" y="5301208"/>
          <a:ext cx="2903984" cy="663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03984"/>
              </a:tblGrid>
              <a:tr h="663848">
                <a:tc>
                  <a:txBody>
                    <a:bodyPr/>
                    <a:lstStyle/>
                    <a:p>
                      <a:r>
                        <a:rPr lang="cs-CZ" dirty="0" smtClean="0"/>
                        <a:t>SOBOTA </a:t>
                      </a:r>
                      <a:r>
                        <a:rPr lang="cs-CZ" baseline="0" dirty="0" smtClean="0"/>
                        <a:t>  a  NEDĚLE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Šipka doprava 7"/>
          <p:cNvSpPr/>
          <p:nvPr/>
        </p:nvSpPr>
        <p:spPr>
          <a:xfrm rot="2386961">
            <a:off x="3345769" y="4292521"/>
            <a:ext cx="2232248" cy="576064"/>
          </a:xfrm>
          <a:prstGeom prst="rightArrow">
            <a:avLst>
              <a:gd name="adj1" fmla="val 50000"/>
              <a:gd name="adj2" fmla="val 73005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Nakreslete nebo napište, co děláte v jednotlivých dnech v týdnu.</a:t>
            </a:r>
            <a:endParaRPr lang="cs-CZ" sz="2800" b="1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539552" y="1124744"/>
          <a:ext cx="8064895" cy="2680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2979"/>
                <a:gridCol w="1612979"/>
                <a:gridCol w="1612979"/>
                <a:gridCol w="1612979"/>
                <a:gridCol w="1612979"/>
              </a:tblGrid>
              <a:tr h="819908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PONDĚLÍ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ÚTERÝ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STŘEDA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ČTVRTEK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PÁTEK</a:t>
                      </a:r>
                      <a:endParaRPr lang="cs-CZ" sz="2800" dirty="0"/>
                    </a:p>
                  </a:txBody>
                  <a:tcPr anchor="ctr"/>
                </a:tc>
              </a:tr>
              <a:tr h="18601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699792" y="3933056"/>
          <a:ext cx="3816424" cy="29249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8212"/>
                <a:gridCol w="1908212"/>
              </a:tblGrid>
              <a:tr h="1015259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SOBOTA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NEDĚLE</a:t>
                      </a:r>
                      <a:endParaRPr lang="cs-CZ" sz="3200" dirty="0"/>
                    </a:p>
                  </a:txBody>
                  <a:tcPr anchor="ctr"/>
                </a:tc>
              </a:tr>
              <a:tr h="190968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Obrázek 14" descr="MB90004111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4509120"/>
            <a:ext cx="1828800" cy="1828800"/>
          </a:xfrm>
          <a:prstGeom prst="rect">
            <a:avLst/>
          </a:prstGeom>
        </p:spPr>
      </p:pic>
      <p:pic>
        <p:nvPicPr>
          <p:cNvPr id="16" name="Obrázek 15" descr="MB9004125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653136"/>
            <a:ext cx="1828800" cy="1828800"/>
          </a:xfrm>
          <a:prstGeom prst="rect">
            <a:avLst/>
          </a:prstGeom>
          <a:solidFill>
            <a:srgbClr val="00B0F0"/>
          </a:solidFill>
        </p:spPr>
      </p:pic>
    </p:spTree>
  </p:cSld>
  <p:clrMapOvr>
    <a:masterClrMapping/>
  </p:clrMapOvr>
  <p:transition spd="slow">
    <p:wipe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4941168"/>
            <a:ext cx="7772400" cy="827807"/>
          </a:xfrm>
        </p:spPr>
        <p:txBody>
          <a:bodyPr/>
          <a:lstStyle/>
          <a:p>
            <a:r>
              <a:rPr lang="cs-CZ" dirty="0" smtClean="0"/>
              <a:t>                         K O N E 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179512" y="188641"/>
            <a:ext cx="8712968" cy="2160239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Zdroje, obrázky, citace: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Použity obrázky sady MS Office.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 </a:t>
            </a:r>
          </a:p>
          <a:p>
            <a:endParaRPr lang="cs-CZ" dirty="0"/>
          </a:p>
        </p:txBody>
      </p:sp>
      <p:pic>
        <p:nvPicPr>
          <p:cNvPr id="9" name="Obrázek 8" descr="MB90035675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700808"/>
            <a:ext cx="3744416" cy="3744416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37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37 PPT</Template>
  <TotalTime>69</TotalTime>
  <Words>187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DUM 37 PPT</vt:lpstr>
      <vt:lpstr>                                                                                    EU PENÍZE ŠKOLÁM                                                    Zlepšení podmínek pro vzdělávání na základních školách                                                    Operačního programu Vzdělání pro konkurenceschopnost   Číslo a název klíčové aktivity:                                                                   III/2 Inovace a zkvalitnění výuky prostřednictvím ICT Číslo DUM:                                                                                             VY_12_INOVACE_NS.1R.1C.04 Jméno autora:                                          Mgr. Daniela Ševčíková Datum (období) vytvoření DUM:                                                             duben až  květen  2013 Ročník:                                           1. Vzdělávací oblast:                                         Člověk a jeho svět   Vzdělávací obor:                                         Náš svět Klíčová slova:                                                                                              dny v týdnu, pracovní dny v týdnu, volné dny v týdnu, víkend Anotace:                                                                                                      Žáci se učí zábavnou formou názvy dnů v týdnu, jejich pořadí,                                                                                                                        jak jdou za sebou, pracovní dny, volné dny- víkend.                                     Druh učebního materiálu:                                                                        Prezentace PowerPoint Očekávaný výstup:                                                                                    Žáci umí vyjmenovat dny v týdnu, znají jejich pořadí, ví, které                                                                                                                       dny jsou pracovní a které jsou volné-víkendové. </vt:lpstr>
      <vt:lpstr>KALENDÁŘ  -  DNY  V  TÝDNU</vt:lpstr>
      <vt:lpstr>T Ý D E N</vt:lpstr>
      <vt:lpstr>Doplň dny v týdnu, jak jdou za sebou a očísluj je.</vt:lpstr>
      <vt:lpstr>Správné řešení:</vt:lpstr>
      <vt:lpstr>Spoj správnou odpověď!</vt:lpstr>
      <vt:lpstr>Řešení:</vt:lpstr>
      <vt:lpstr>Nakreslete nebo napište, co děláte v jednotlivých dnech v týdnu.</vt:lpstr>
      <vt:lpstr>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 EU PENÍZE ŠKOLÁM                                                    Zlepšení podmínek pro vzdělávání na základních školách                                                    Operačního programu Vzdělání pro konkurenceschopnost   Číslo a název klíčové aktivity:                                                                   III/2 Inovace a zkvalitnění výuky prostřednictvím ICT Číslo DUM:                                                                                             VY_12_INOVACE_M.1.R.1 B.17 Jméno autora:                                          Mgr. Daniela Ševčíková Datum (období) vytvoření DUM:                                                             duben až  květen  2013 Ročník:                                           1. Vzdělávací oblast:                                         matematika a její aplikace   Vzdělávací obor:                                         matematika Klíčová slova:                                                                                              slovní úloha, výpočet,  sčítání a odčítání v oboru čísel do 20                                                                                                                        bez  přechodu přes desítku Anotace:                                                                                                      Žáci řeší zábavnou formou slovní úlohy na sčítání a odčítání                                                                                                                        v oboru čísel do 20 bez přechodu přes desítku.                                     Druh učebního materiálu:                                                                       Prezentace PowerPoint Očekávaný výstup:                                                                                    Žáci umí vyřešit slovní úlohy na sčítání a odčítání v oboru do 20                                                                                                                       bez přechodu  přes desítku. </dc:title>
  <dc:creator>Jirka</dc:creator>
  <cp:lastModifiedBy>Danka</cp:lastModifiedBy>
  <cp:revision>15</cp:revision>
  <dcterms:created xsi:type="dcterms:W3CDTF">2013-08-09T01:24:23Z</dcterms:created>
  <dcterms:modified xsi:type="dcterms:W3CDTF">2013-09-15T08:31:52Z</dcterms:modified>
</cp:coreProperties>
</file>