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4" r:id="rId4"/>
    <p:sldId id="265" r:id="rId5"/>
    <p:sldId id="267" r:id="rId6"/>
    <p:sldId id="266" r:id="rId7"/>
    <p:sldId id="270" r:id="rId8"/>
    <p:sldId id="271" r:id="rId9"/>
    <p:sldId id="272" r:id="rId10"/>
    <p:sldId id="273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plit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4797152"/>
          </a:xfrm>
        </p:spPr>
        <p:txBody>
          <a:bodyPr>
            <a:normAutofit fontScale="90000"/>
          </a:bodyPr>
          <a:lstStyle/>
          <a:p>
            <a:pPr algn="l"/>
            <a:r>
              <a:rPr lang="cs-CZ" sz="1600" b="1" dirty="0" smtClean="0"/>
              <a:t>                                                                                 EU PENÍZE ŠKOLÁM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                                      </a:t>
            </a:r>
            <a:r>
              <a:rPr lang="cs-CZ" sz="1600" b="1" dirty="0" smtClean="0"/>
              <a:t>Zlepšení podmínek pro vzdělávání na základních školách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                                     </a:t>
            </a:r>
            <a:r>
              <a:rPr lang="cs-CZ" sz="16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300" dirty="0" smtClean="0"/>
              <a:t>Číslo a název klíčové aktivity:                                                               </a:t>
            </a:r>
            <a:r>
              <a:rPr lang="cs-CZ" sz="1300" b="1" dirty="0" smtClean="0"/>
              <a:t>III/2 Inovace a zkvalitnění výuky prostřednictvím ICT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Číslo DUM:	                                                                                        </a:t>
            </a:r>
            <a:r>
              <a:rPr lang="cs-CZ" sz="1200" dirty="0" smtClean="0"/>
              <a:t>VY_12_INOVACE_NS.1R.1C.05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Jméno autora:			                                   Mgr. Daniela Ševčíková</a:t>
            </a:r>
            <a:br>
              <a:rPr lang="cs-CZ" sz="1300" dirty="0" smtClean="0"/>
            </a:br>
            <a:r>
              <a:rPr lang="cs-CZ" sz="1300" dirty="0" smtClean="0"/>
              <a:t>Datum (období) vytvoření DUM:                                                         duben až  květen  2013</a:t>
            </a:r>
            <a:br>
              <a:rPr lang="cs-CZ" sz="1300" dirty="0" smtClean="0"/>
            </a:br>
            <a:r>
              <a:rPr lang="cs-CZ" sz="1300" dirty="0" smtClean="0"/>
              <a:t>Ročník: 			                                   1.</a:t>
            </a:r>
            <a:br>
              <a:rPr lang="cs-CZ" sz="1300" dirty="0" smtClean="0"/>
            </a:br>
            <a:r>
              <a:rPr lang="cs-CZ" sz="1300" dirty="0" smtClean="0"/>
              <a:t>Vzdělávací oblast:		                                   Člověk a jeho svět		</a:t>
            </a:r>
            <a:br>
              <a:rPr lang="cs-CZ" sz="1300" dirty="0" smtClean="0"/>
            </a:br>
            <a:r>
              <a:rPr lang="cs-CZ" sz="1300" dirty="0" smtClean="0"/>
              <a:t>Vzdělávací obor:	                      	                                   Náš svět</a:t>
            </a:r>
            <a:br>
              <a:rPr lang="cs-CZ" sz="1300" dirty="0" smtClean="0"/>
            </a:br>
            <a:r>
              <a:rPr lang="cs-CZ" sz="1300" dirty="0" smtClean="0"/>
              <a:t>Klíčová slova:                                                                                          čas, hodiny, celá hodina, ráno, dopoledne, poledne, odpoledne, </a:t>
            </a:r>
            <a:br>
              <a:rPr lang="cs-CZ" sz="1300" dirty="0" smtClean="0"/>
            </a:br>
            <a:r>
              <a:rPr lang="cs-CZ" sz="1300" dirty="0" smtClean="0"/>
              <a:t>                                                                                                                  večer</a:t>
            </a:r>
            <a:br>
              <a:rPr lang="cs-CZ" sz="1300" dirty="0" smtClean="0"/>
            </a:br>
            <a:r>
              <a:rPr lang="cs-CZ" sz="1300" dirty="0" smtClean="0"/>
              <a:t>Anotace:                                                                                                  Žáci se učí poznávat celé hodiny, znají pojmy ráno, </a:t>
            </a:r>
            <a:br>
              <a:rPr lang="cs-CZ" sz="1300" dirty="0" smtClean="0"/>
            </a:br>
            <a:r>
              <a:rPr lang="cs-CZ" sz="1300" dirty="0" smtClean="0"/>
              <a:t>                                                                                                                  dopoledne, poledne, odpoledne, večer.</a:t>
            </a:r>
            <a:br>
              <a:rPr lang="cs-CZ" sz="1300" dirty="0" smtClean="0"/>
            </a:b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                                                                                                                  </a:t>
            </a:r>
            <a:br>
              <a:rPr lang="cs-CZ" sz="1300" dirty="0" smtClean="0"/>
            </a:br>
            <a:r>
              <a:rPr lang="cs-CZ" sz="1300" dirty="0" smtClean="0"/>
              <a:t>                                </a:t>
            </a:r>
            <a:br>
              <a:rPr lang="cs-CZ" sz="1300" dirty="0" smtClean="0"/>
            </a:br>
            <a:r>
              <a:rPr lang="cs-CZ" sz="1300" dirty="0" smtClean="0"/>
              <a:t>Druh učebního materiálu:                                                                    Prezentace PowerPoint</a:t>
            </a:r>
            <a:br>
              <a:rPr lang="cs-CZ" sz="1300" dirty="0" smtClean="0"/>
            </a:br>
            <a:r>
              <a:rPr lang="cs-CZ" sz="1300" dirty="0" smtClean="0"/>
              <a:t>Očekávaný výstup:                                                                                 Žáci znají celé hodiny, umí je přečíst na hodinách, </a:t>
            </a:r>
            <a:br>
              <a:rPr lang="cs-CZ" sz="1300" dirty="0" smtClean="0"/>
            </a:br>
            <a:r>
              <a:rPr lang="cs-CZ" sz="1300" dirty="0" smtClean="0"/>
              <a:t>                                                                                                                  orientují se v pojmech ráno, dopoledne</a:t>
            </a:r>
            <a:r>
              <a:rPr lang="cs-CZ" sz="1300" smtClean="0"/>
              <a:t>, poledne, odpoledne</a:t>
            </a:r>
            <a:r>
              <a:rPr lang="cs-CZ" sz="1300" dirty="0" smtClean="0"/>
              <a:t>,</a:t>
            </a:r>
            <a:br>
              <a:rPr lang="cs-CZ" sz="1300" dirty="0" smtClean="0"/>
            </a:br>
            <a:r>
              <a:rPr lang="cs-CZ" sz="1300" dirty="0" smtClean="0"/>
              <a:t>                                                                                                                  večer. </a:t>
            </a:r>
            <a:br>
              <a:rPr lang="cs-CZ" sz="1300" dirty="0" smtClean="0"/>
            </a:br>
            <a:r>
              <a:rPr lang="cs-CZ" sz="1300" dirty="0" smtClean="0"/>
              <a:t>                                                                                                 </a:t>
            </a:r>
            <a:br>
              <a:rPr lang="cs-CZ" sz="1300" dirty="0" smtClean="0"/>
            </a:br>
            <a:endParaRPr lang="cs-CZ" sz="1300" dirty="0"/>
          </a:p>
        </p:txBody>
      </p:sp>
      <p:pic>
        <p:nvPicPr>
          <p:cNvPr id="5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347864" y="0"/>
            <a:ext cx="2295525" cy="404663"/>
          </a:xfrm>
          <a:prstGeom prst="rect">
            <a:avLst/>
          </a:prstGeom>
          <a:noFill/>
          <a:extLst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404664"/>
            <a:ext cx="7344816" cy="165618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12976"/>
            <a:ext cx="8229600" cy="3384376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Hodiny měří čas. </a:t>
            </a:r>
            <a:br>
              <a:rPr lang="cs-CZ" b="1" dirty="0" smtClean="0"/>
            </a:br>
            <a:r>
              <a:rPr lang="cs-CZ" b="1" dirty="0" smtClean="0"/>
              <a:t>Velká ručička oběhne celé kolo </a:t>
            </a:r>
            <a:br>
              <a:rPr lang="cs-CZ" b="1" dirty="0" smtClean="0"/>
            </a:br>
            <a:r>
              <a:rPr lang="cs-CZ" b="1" dirty="0" smtClean="0"/>
              <a:t>za 1 hodinu. </a:t>
            </a:r>
            <a:br>
              <a:rPr lang="cs-CZ" b="1" dirty="0" smtClean="0"/>
            </a:br>
            <a:r>
              <a:rPr lang="cs-CZ" b="1" dirty="0" smtClean="0"/>
              <a:t>Malé ručičce trvá celou hodinu, než se posune od čísla hodiny k následující hodině.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88640"/>
            <a:ext cx="77048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u="sng" dirty="0" smtClean="0"/>
              <a:t>ČAS  -  HODINY</a:t>
            </a:r>
            <a:endParaRPr lang="cs-CZ" sz="8800" b="1" dirty="0"/>
          </a:p>
        </p:txBody>
      </p:sp>
      <p:pic>
        <p:nvPicPr>
          <p:cNvPr id="4" name="Obrázek 3" descr="MB900234693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00192" y="1628800"/>
            <a:ext cx="1828800" cy="1828800"/>
          </a:xfrm>
          <a:prstGeom prst="rect">
            <a:avLst/>
          </a:prstGeom>
        </p:spPr>
      </p:pic>
      <p:pic>
        <p:nvPicPr>
          <p:cNvPr id="5" name="Obrázek 4" descr="MB900234704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11960" y="162880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Hodiny malé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2564904"/>
            <a:ext cx="3544831" cy="3361951"/>
          </a:xfrm>
          <a:prstGeom prst="rect">
            <a:avLst/>
          </a:prstGeom>
        </p:spPr>
      </p:pic>
      <p:sp>
        <p:nvSpPr>
          <p:cNvPr id="4" name="Šipka doprava 3"/>
          <p:cNvSpPr/>
          <p:nvPr/>
        </p:nvSpPr>
        <p:spPr>
          <a:xfrm rot="16200000">
            <a:off x="2087724" y="3681028"/>
            <a:ext cx="1008112" cy="2160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 rot="3595358">
            <a:off x="2513458" y="4429228"/>
            <a:ext cx="636021" cy="26882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2483768" y="4077072"/>
            <a:ext cx="288032" cy="28803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932040" y="5157192"/>
          <a:ext cx="3120008" cy="792088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3120008"/>
              </a:tblGrid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5004048" y="2564904"/>
            <a:ext cx="30243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Zapiš do rámečku, kolik je hodin: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260648"/>
            <a:ext cx="74888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Velká ručička na 12 ukazuje celou  </a:t>
            </a:r>
          </a:p>
          <a:p>
            <a:r>
              <a:rPr lang="cs-CZ" sz="3600" b="1" dirty="0" smtClean="0"/>
              <a:t>  hodinu. 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Malá ručička ukazuje, kolik celých  </a:t>
            </a:r>
          </a:p>
          <a:p>
            <a:r>
              <a:rPr lang="cs-CZ" sz="3600" b="1" dirty="0" smtClean="0"/>
              <a:t>  hodin právě je.</a:t>
            </a:r>
            <a:endParaRPr lang="cs-CZ" sz="3600" b="1" dirty="0"/>
          </a:p>
        </p:txBody>
      </p:sp>
      <p:pic>
        <p:nvPicPr>
          <p:cNvPr id="10" name="Obrázek 9" descr="MB90003642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64288" y="198884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Hodiny malé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2564904"/>
            <a:ext cx="3544831" cy="3361951"/>
          </a:xfrm>
          <a:prstGeom prst="rect">
            <a:avLst/>
          </a:prstGeom>
        </p:spPr>
      </p:pic>
      <p:sp>
        <p:nvSpPr>
          <p:cNvPr id="4" name="Šipka doprava 3"/>
          <p:cNvSpPr/>
          <p:nvPr/>
        </p:nvSpPr>
        <p:spPr>
          <a:xfrm rot="16200000">
            <a:off x="2087724" y="3681028"/>
            <a:ext cx="1008112" cy="2160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 rot="3595358">
            <a:off x="2513458" y="4429228"/>
            <a:ext cx="636021" cy="26882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2483768" y="4077072"/>
            <a:ext cx="288032" cy="28803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932040" y="5157192"/>
          <a:ext cx="3120008" cy="792088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3120008"/>
              </a:tblGrid>
              <a:tr h="792088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  </a:t>
                      </a:r>
                      <a:r>
                        <a:rPr lang="cs-CZ" sz="3600" b="1" dirty="0" smtClean="0"/>
                        <a:t>5  hodin</a:t>
                      </a:r>
                      <a:endParaRPr lang="cs-CZ" sz="36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5004048" y="2204865"/>
            <a:ext cx="30243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Zapiš do rámečku, kolik je hodin: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260648"/>
            <a:ext cx="74888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Velká ručička na 12 ukazuje celou  </a:t>
            </a:r>
          </a:p>
          <a:p>
            <a:r>
              <a:rPr lang="cs-CZ" sz="3600" b="1" dirty="0" smtClean="0"/>
              <a:t>  hodinu. 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Malá ručička ukazuje, kolik celých  </a:t>
            </a:r>
          </a:p>
          <a:p>
            <a:r>
              <a:rPr lang="cs-CZ" sz="3600" b="1" dirty="0" smtClean="0"/>
              <a:t>  hodin právě je.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3933056"/>
            <a:ext cx="36724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</a:rPr>
              <a:t>ŘEŠENÍ: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  <p:pic>
        <p:nvPicPr>
          <p:cNvPr id="11" name="Obrázek 10" descr="MB900234769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96336" y="620688"/>
            <a:ext cx="1289248" cy="1289248"/>
          </a:xfrm>
          <a:prstGeom prst="rect">
            <a:avLst/>
          </a:prstGeom>
        </p:spPr>
      </p:pic>
    </p:spTree>
  </p:cSld>
  <p:clrMapOvr>
    <a:masterClrMapping/>
  </p:clrMapOvr>
  <p:transition spd="slow">
    <p:split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Domaluj velkou a malou ručičku podle času v rámečku pod hodinami</a:t>
            </a:r>
            <a:endParaRPr lang="cs-CZ" b="1" dirty="0"/>
          </a:p>
        </p:txBody>
      </p:sp>
      <p:pic>
        <p:nvPicPr>
          <p:cNvPr id="3" name="Obrázek 2" descr="HODINY VELKÉ CELÉ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1700808"/>
            <a:ext cx="1493546" cy="1681306"/>
          </a:xfrm>
          <a:prstGeom prst="rect">
            <a:avLst/>
          </a:prstGeom>
        </p:spPr>
      </p:pic>
      <p:pic>
        <p:nvPicPr>
          <p:cNvPr id="4" name="Obrázek 3" descr="HODINY VELKÉ CELÉ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43808" y="1700808"/>
            <a:ext cx="1493546" cy="1681306"/>
          </a:xfrm>
          <a:prstGeom prst="rect">
            <a:avLst/>
          </a:prstGeom>
        </p:spPr>
      </p:pic>
      <p:pic>
        <p:nvPicPr>
          <p:cNvPr id="5" name="Obrázek 4" descr="HODINY VELKÉ CELÉ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1700808"/>
            <a:ext cx="1493546" cy="1681306"/>
          </a:xfrm>
          <a:prstGeom prst="rect">
            <a:avLst/>
          </a:prstGeom>
        </p:spPr>
      </p:pic>
      <p:pic>
        <p:nvPicPr>
          <p:cNvPr id="6" name="Obrázek 5" descr="HODINY VELKÉ CELÉ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4365104"/>
            <a:ext cx="1493546" cy="1681306"/>
          </a:xfrm>
          <a:prstGeom prst="rect">
            <a:avLst/>
          </a:prstGeom>
        </p:spPr>
      </p:pic>
      <p:pic>
        <p:nvPicPr>
          <p:cNvPr id="7" name="Obrázek 6" descr="HODINY VELKÉ CELÉ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4365104"/>
            <a:ext cx="1493546" cy="1681306"/>
          </a:xfrm>
          <a:prstGeom prst="rect">
            <a:avLst/>
          </a:prstGeom>
        </p:spPr>
      </p:pic>
      <p:pic>
        <p:nvPicPr>
          <p:cNvPr id="8" name="Obrázek 7" descr="HODINY VELKÉ CELÉ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4365104"/>
            <a:ext cx="1493546" cy="1681306"/>
          </a:xfrm>
          <a:prstGeom prst="rect">
            <a:avLst/>
          </a:prstGeom>
        </p:spPr>
      </p:pic>
      <p:pic>
        <p:nvPicPr>
          <p:cNvPr id="9" name="Obrázek 8" descr="MB90043385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948264" y="2780928"/>
            <a:ext cx="1828800" cy="1828800"/>
          </a:xfrm>
          <a:prstGeom prst="rect">
            <a:avLst/>
          </a:prstGeom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11560" y="3573016"/>
          <a:ext cx="5784303" cy="3708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928101"/>
                <a:gridCol w="1928101"/>
                <a:gridCol w="192810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hodiny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hodin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 hodin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683568" y="6165304"/>
          <a:ext cx="5784303" cy="3708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928101"/>
                <a:gridCol w="1928101"/>
                <a:gridCol w="192810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hodin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hodiny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1O hodin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0" y="274638"/>
            <a:ext cx="4474840" cy="1143000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Domaluj velkou a malou ručičku podle času v rámečku </a:t>
            </a:r>
            <a:br>
              <a:rPr lang="cs-CZ" sz="2400" b="1" dirty="0" smtClean="0"/>
            </a:br>
            <a:r>
              <a:rPr lang="cs-CZ" sz="2400" b="1" dirty="0" smtClean="0"/>
              <a:t>pod hodinami</a:t>
            </a:r>
            <a:endParaRPr lang="cs-CZ" sz="2400" b="1" dirty="0"/>
          </a:p>
        </p:txBody>
      </p:sp>
      <p:pic>
        <p:nvPicPr>
          <p:cNvPr id="3" name="Obrázek 2" descr="HODINY VELKÉ CELÉ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1700808"/>
            <a:ext cx="1493546" cy="1681306"/>
          </a:xfrm>
          <a:prstGeom prst="rect">
            <a:avLst/>
          </a:prstGeom>
        </p:spPr>
      </p:pic>
      <p:pic>
        <p:nvPicPr>
          <p:cNvPr id="4" name="Obrázek 3" descr="HODINY VELKÉ CELÉ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43808" y="1700808"/>
            <a:ext cx="1493546" cy="1681306"/>
          </a:xfrm>
          <a:prstGeom prst="rect">
            <a:avLst/>
          </a:prstGeom>
        </p:spPr>
      </p:pic>
      <p:pic>
        <p:nvPicPr>
          <p:cNvPr id="5" name="Obrázek 4" descr="HODINY VELKÉ CELÉ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1700808"/>
            <a:ext cx="1493546" cy="1681306"/>
          </a:xfrm>
          <a:prstGeom prst="rect">
            <a:avLst/>
          </a:prstGeom>
        </p:spPr>
      </p:pic>
      <p:pic>
        <p:nvPicPr>
          <p:cNvPr id="6" name="Obrázek 5" descr="HODINY VELKÉ CELÉ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4365104"/>
            <a:ext cx="1493546" cy="1681306"/>
          </a:xfrm>
          <a:prstGeom prst="rect">
            <a:avLst/>
          </a:prstGeom>
        </p:spPr>
      </p:pic>
      <p:pic>
        <p:nvPicPr>
          <p:cNvPr id="7" name="Obrázek 6" descr="HODINY VELKÉ CELÉ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4365104"/>
            <a:ext cx="1493546" cy="1681306"/>
          </a:xfrm>
          <a:prstGeom prst="rect">
            <a:avLst/>
          </a:prstGeom>
        </p:spPr>
      </p:pic>
      <p:pic>
        <p:nvPicPr>
          <p:cNvPr id="8" name="Obrázek 7" descr="HODINY VELKÉ CELÉ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4365104"/>
            <a:ext cx="1493546" cy="1681306"/>
          </a:xfrm>
          <a:prstGeom prst="rect">
            <a:avLst/>
          </a:prstGeom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11560" y="3573016"/>
          <a:ext cx="5784303" cy="3708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928101"/>
                <a:gridCol w="1928101"/>
                <a:gridCol w="192810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hodiny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hodin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 hodin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683568" y="6165304"/>
          <a:ext cx="5784303" cy="3708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928101"/>
                <a:gridCol w="1928101"/>
                <a:gridCol w="192810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hodin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hodiny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hodin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Šipka doprava 11"/>
          <p:cNvSpPr/>
          <p:nvPr/>
        </p:nvSpPr>
        <p:spPr>
          <a:xfrm rot="12843637">
            <a:off x="5157509" y="5029638"/>
            <a:ext cx="360040" cy="144016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 rot="16200000">
            <a:off x="1331640" y="2204864"/>
            <a:ext cx="432048" cy="144016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584" y="404664"/>
            <a:ext cx="3312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ŘEŠENÍ: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7" name="Vývojový diagram: spojka 16"/>
          <p:cNvSpPr/>
          <p:nvPr/>
        </p:nvSpPr>
        <p:spPr>
          <a:xfrm>
            <a:off x="5436096" y="5157192"/>
            <a:ext cx="144016" cy="144016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Šipka doprava 17"/>
          <p:cNvSpPr/>
          <p:nvPr/>
        </p:nvSpPr>
        <p:spPr>
          <a:xfrm rot="19548983">
            <a:off x="3429231" y="5029872"/>
            <a:ext cx="360040" cy="144016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Šipka doprava 18"/>
          <p:cNvSpPr/>
          <p:nvPr/>
        </p:nvSpPr>
        <p:spPr>
          <a:xfrm rot="10800000">
            <a:off x="1331640" y="5157192"/>
            <a:ext cx="360040" cy="144016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Šipka doprava 19"/>
          <p:cNvSpPr/>
          <p:nvPr/>
        </p:nvSpPr>
        <p:spPr>
          <a:xfrm rot="14401179">
            <a:off x="5212493" y="2290230"/>
            <a:ext cx="360040" cy="200343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Šipka doprava 20"/>
          <p:cNvSpPr/>
          <p:nvPr/>
        </p:nvSpPr>
        <p:spPr>
          <a:xfrm rot="7483245">
            <a:off x="3401574" y="2537859"/>
            <a:ext cx="360040" cy="144016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Šipka doprava 21"/>
          <p:cNvSpPr/>
          <p:nvPr/>
        </p:nvSpPr>
        <p:spPr>
          <a:xfrm>
            <a:off x="1475656" y="2492896"/>
            <a:ext cx="360040" cy="144016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Šipka doprava 22"/>
          <p:cNvSpPr/>
          <p:nvPr/>
        </p:nvSpPr>
        <p:spPr>
          <a:xfrm rot="16200000">
            <a:off x="3419872" y="2204864"/>
            <a:ext cx="432048" cy="144016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Šipka doprava 23"/>
          <p:cNvSpPr/>
          <p:nvPr/>
        </p:nvSpPr>
        <p:spPr>
          <a:xfrm rot="16200000">
            <a:off x="5220072" y="2204864"/>
            <a:ext cx="432048" cy="144016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Šipka doprava 24"/>
          <p:cNvSpPr/>
          <p:nvPr/>
        </p:nvSpPr>
        <p:spPr>
          <a:xfrm rot="16200000">
            <a:off x="1403648" y="4869160"/>
            <a:ext cx="432048" cy="144016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Šipka doprava 25"/>
          <p:cNvSpPr/>
          <p:nvPr/>
        </p:nvSpPr>
        <p:spPr>
          <a:xfrm rot="16200000">
            <a:off x="3275856" y="4869160"/>
            <a:ext cx="432048" cy="144016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Šipka doprava 26"/>
          <p:cNvSpPr/>
          <p:nvPr/>
        </p:nvSpPr>
        <p:spPr>
          <a:xfrm rot="16200000">
            <a:off x="5292080" y="4869160"/>
            <a:ext cx="432048" cy="144016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Vývojový diagram: spojka 27"/>
          <p:cNvSpPr/>
          <p:nvPr/>
        </p:nvSpPr>
        <p:spPr>
          <a:xfrm>
            <a:off x="3419872" y="5085184"/>
            <a:ext cx="144016" cy="144016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Vývojový diagram: spojka 28"/>
          <p:cNvSpPr/>
          <p:nvPr/>
        </p:nvSpPr>
        <p:spPr>
          <a:xfrm>
            <a:off x="1547664" y="5157192"/>
            <a:ext cx="144016" cy="144016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Vývojový diagram: spojka 29"/>
          <p:cNvSpPr/>
          <p:nvPr/>
        </p:nvSpPr>
        <p:spPr>
          <a:xfrm>
            <a:off x="5364088" y="2420888"/>
            <a:ext cx="144016" cy="144016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Vývojový diagram: spojka 30"/>
          <p:cNvSpPr/>
          <p:nvPr/>
        </p:nvSpPr>
        <p:spPr>
          <a:xfrm>
            <a:off x="3563888" y="2420888"/>
            <a:ext cx="144016" cy="144016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Vývojový diagram: spojka 31"/>
          <p:cNvSpPr/>
          <p:nvPr/>
        </p:nvSpPr>
        <p:spPr>
          <a:xfrm>
            <a:off x="1475656" y="2492896"/>
            <a:ext cx="144016" cy="144016"/>
          </a:xfrm>
          <a:prstGeom prst="flowChartConnector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3" name="Obrázek 32" descr="MB900323738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76256" y="278092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split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Napiš čas na hodinách do rámečku </a:t>
            </a:r>
            <a:br>
              <a:rPr lang="cs-CZ" sz="3600" b="1" dirty="0" smtClean="0"/>
            </a:br>
            <a:r>
              <a:rPr lang="cs-CZ" sz="3600" b="1" dirty="0" smtClean="0"/>
              <a:t>a domaluj nebo napiš, co v tuto denní dobu děláš.</a:t>
            </a:r>
            <a:endParaRPr lang="cs-CZ" sz="3600" b="1" dirty="0"/>
          </a:p>
        </p:txBody>
      </p:sp>
      <p:pic>
        <p:nvPicPr>
          <p:cNvPr id="3" name="Obrázek 2" descr="P102086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2060848"/>
            <a:ext cx="3169397" cy="335282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23928" y="2132856"/>
          <a:ext cx="4056112" cy="32403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056112"/>
              </a:tblGrid>
              <a:tr h="32403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5661248"/>
          <a:ext cx="3168352" cy="864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2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________________________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139952" y="5589240"/>
            <a:ext cx="3888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2060"/>
                </a:solidFill>
              </a:rPr>
              <a:t>R Á N O</a:t>
            </a:r>
            <a:endParaRPr lang="cs-CZ" sz="5400" b="1" dirty="0">
              <a:solidFill>
                <a:srgbClr val="002060"/>
              </a:solidFill>
            </a:endParaRPr>
          </a:p>
        </p:txBody>
      </p:sp>
      <p:pic>
        <p:nvPicPr>
          <p:cNvPr id="7" name="Obrázek 6" descr="MB900283583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24328" y="5533256"/>
            <a:ext cx="1324744" cy="1324744"/>
          </a:xfrm>
          <a:prstGeom prst="rect">
            <a:avLst/>
          </a:prstGeom>
        </p:spPr>
      </p:pic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Napiš čas na hodinách do rámečku </a:t>
            </a:r>
            <a:br>
              <a:rPr lang="cs-CZ" sz="3600" b="1" dirty="0" smtClean="0"/>
            </a:br>
            <a:r>
              <a:rPr lang="cs-CZ" sz="3600" b="1" dirty="0" smtClean="0"/>
              <a:t>a domaluj nebo napiš, co v tuto denní dobu děláš.</a:t>
            </a:r>
            <a:endParaRPr lang="cs-CZ" sz="36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23928" y="2132856"/>
          <a:ext cx="4056112" cy="32403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056112"/>
              </a:tblGrid>
              <a:tr h="32403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5661248"/>
          <a:ext cx="3168352" cy="864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2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________________________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139952" y="5589240"/>
            <a:ext cx="3888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70C0"/>
                </a:solidFill>
              </a:rPr>
              <a:t>DOPOLEDNE</a:t>
            </a:r>
            <a:endParaRPr lang="cs-CZ" sz="5400" b="1" dirty="0">
              <a:solidFill>
                <a:srgbClr val="0070C0"/>
              </a:solidFill>
            </a:endParaRPr>
          </a:p>
        </p:txBody>
      </p:sp>
      <p:pic>
        <p:nvPicPr>
          <p:cNvPr id="10" name="Obrázek 9" descr="P102086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2132856"/>
            <a:ext cx="3312368" cy="3245451"/>
          </a:xfrm>
          <a:prstGeom prst="rect">
            <a:avLst/>
          </a:prstGeom>
        </p:spPr>
      </p:pic>
      <p:pic>
        <p:nvPicPr>
          <p:cNvPr id="11" name="Obrázek 10" descr="MB900356621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96336" y="502920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Napiš čas na hodinách do rámečku </a:t>
            </a:r>
            <a:br>
              <a:rPr lang="cs-CZ" sz="3600" b="1" dirty="0" smtClean="0"/>
            </a:br>
            <a:r>
              <a:rPr lang="cs-CZ" sz="3600" b="1" dirty="0" smtClean="0"/>
              <a:t>a domaluj nebo napiš, co v tuto denní dobu děláš.</a:t>
            </a:r>
            <a:endParaRPr lang="cs-CZ" sz="36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23928" y="2132856"/>
          <a:ext cx="4056112" cy="32403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056112"/>
              </a:tblGrid>
              <a:tr h="32403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5661248"/>
          <a:ext cx="3168352" cy="864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2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________________________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779912" y="5589240"/>
            <a:ext cx="3888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70C0"/>
                </a:solidFill>
              </a:rPr>
              <a:t>ODPOLEDNE</a:t>
            </a:r>
            <a:endParaRPr lang="cs-CZ" sz="5400" b="1" dirty="0">
              <a:solidFill>
                <a:srgbClr val="0070C0"/>
              </a:solidFill>
            </a:endParaRPr>
          </a:p>
        </p:txBody>
      </p:sp>
      <p:pic>
        <p:nvPicPr>
          <p:cNvPr id="7" name="Obrázek 6" descr="P102086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2204864"/>
            <a:ext cx="3275856" cy="3241903"/>
          </a:xfrm>
          <a:prstGeom prst="rect">
            <a:avLst/>
          </a:prstGeom>
        </p:spPr>
      </p:pic>
      <p:pic>
        <p:nvPicPr>
          <p:cNvPr id="8" name="Obrázek 7" descr="MB900365169.GIF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775848" y="5489848"/>
            <a:ext cx="1368152" cy="1368152"/>
          </a:xfrm>
          <a:prstGeom prst="rect">
            <a:avLst/>
          </a:prstGeom>
        </p:spPr>
      </p:pic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Napiš čas na hodinách do rámečku </a:t>
            </a:r>
            <a:br>
              <a:rPr lang="cs-CZ" sz="3600" b="1" dirty="0" smtClean="0"/>
            </a:br>
            <a:r>
              <a:rPr lang="cs-CZ" sz="3600" b="1" dirty="0" smtClean="0"/>
              <a:t>a domaluj nebo napiš, co v tuto denní dobu děláš.</a:t>
            </a:r>
            <a:endParaRPr lang="cs-CZ" sz="3600" b="1" dirty="0"/>
          </a:p>
        </p:txBody>
      </p:sp>
      <p:pic>
        <p:nvPicPr>
          <p:cNvPr id="3" name="Obrázek 2" descr="P102086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2060848"/>
            <a:ext cx="3169397" cy="335282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23928" y="2132856"/>
          <a:ext cx="4056112" cy="32403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056112"/>
              </a:tblGrid>
              <a:tr h="32403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5661248"/>
          <a:ext cx="3168352" cy="864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2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________________________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139952" y="5589240"/>
            <a:ext cx="3888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70C0"/>
                </a:solidFill>
              </a:rPr>
              <a:t>VEČER</a:t>
            </a:r>
            <a:endParaRPr lang="cs-CZ" sz="5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4869160"/>
            <a:ext cx="7772400" cy="899815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                    K O n E 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260649"/>
            <a:ext cx="8352928" cy="1656183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Zdroje, obrázky,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Fotografie hodin vytvořil a udělil souhlas k jejich použití Bc. Jiří Ševčík.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Hodiny graficky vytvořila Mgr. Magdaléna Neuwirthová a udělila souhlas k použití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 prezentaci.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Použity obrázky sady MS Office.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" name="Obrázek 5" descr="MB90032688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15816" y="2204864"/>
            <a:ext cx="2880320" cy="2880320"/>
          </a:xfrm>
          <a:prstGeom prst="rect">
            <a:avLst/>
          </a:prstGeom>
        </p:spPr>
      </p:pic>
      <p:pic>
        <p:nvPicPr>
          <p:cNvPr id="5" name="Obrázek 4" descr="MB90030296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365104"/>
            <a:ext cx="1828800" cy="1828800"/>
          </a:xfrm>
          <a:prstGeom prst="rect">
            <a:avLst/>
          </a:prstGeom>
        </p:spPr>
      </p:pic>
      <p:pic>
        <p:nvPicPr>
          <p:cNvPr id="7" name="Obrázek 6" descr="MB90038795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155679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split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33 PP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33 PPT</Template>
  <TotalTime>96</TotalTime>
  <Words>208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DUM 33 PPT</vt:lpstr>
      <vt:lpstr>                                                                                 EU PENÍZE ŠKOLÁM                                            Zlepšení podmínek pro vzdělávání na základních školách                                            Operačního programu Vzdělání pro konkurenceschopnost   Číslo a název klíčové aktivity:                                                               III/2 Inovace a zkvalitnění výuky prostřednictvím ICT Číslo DUM:                                                                                         VY_12_INOVACE_NS.1R.1C.05 Jméno autora:                                      Mgr. Daniela Ševčíková Datum (období) vytvoření DUM:                                                         duben až  květen  2013 Ročník:                                       1. Vzdělávací oblast:                                     Člověk a jeho svět   Vzdělávací obor:                                                           Náš svět Klíčová slova:                                                                                          čas, hodiny, celá hodina, ráno, dopoledne, poledne, odpoledne,                                                                                                                    večer Anotace:                                                                                                  Žáci se učí poznávat celé hodiny, znají pojmy ráno,                                                                                                                    dopoledne, poledne, odpoledne, večer.                                                                                                                                                      Druh učebního materiálu:                                                                    Prezentace PowerPoint Očekávaný výstup:                                                                                 Žáci znají celé hodiny, umí je přečíst na hodinách,                                                                                                                    orientují se v pojmech ráno, dopoledne, poledne, odpoledne,                                                                                                                   večer.                                                                                                    </vt:lpstr>
      <vt:lpstr>Hodiny měří čas.  Velká ručička oběhne celé kolo  za 1 hodinu.  Malé ručičce trvá celou hodinu, než se posune od čísla hodiny k následující hodině.</vt:lpstr>
      <vt:lpstr>Snímek 3</vt:lpstr>
      <vt:lpstr>Snímek 4</vt:lpstr>
      <vt:lpstr>Domaluj velkou a malou ručičku podle času v rámečku pod hodinami</vt:lpstr>
      <vt:lpstr>Domaluj velkou a malou ručičku podle času v rámečku  pod hodinami</vt:lpstr>
      <vt:lpstr>Napiš čas na hodinách do rámečku  a domaluj nebo napiš, co v tuto denní dobu děláš.</vt:lpstr>
      <vt:lpstr>Napiš čas na hodinách do rámečku  a domaluj nebo napiš, co v tuto denní dobu děláš.</vt:lpstr>
      <vt:lpstr>Napiš čas na hodinách do rámečku  a domaluj nebo napiš, co v tuto denní dobu děláš.</vt:lpstr>
      <vt:lpstr>Napiš čas na hodinách do rámečku  a domaluj nebo napiš, co v tuto denní dobu děláš.</vt:lpstr>
      <vt:lpstr>                                  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EU PENÍZE ŠKOLÁM                                            Zlepšení podmínek pro vzdělávání na základních školách                                            Operačního programu Vzdělání pro konkurenceschopnost   Číslo a název klíčové aktivity:                                                               III/2 Inovace a zkvalitnění výuky prostřednictvím ICT Číslo DUM:                                                                                         VY_12_INOVACE_M.1.R.1 B.13 Jméno autora:                                      Mgr. Daniela Ševčíková Datum (období) vytvoření DUM:                                                         duben až  květen  2013 Ročník:                                       1. Vzdělávací oblast:                                     matematika a její aplikace   Vzdělávací obor:                                                           matematika Klíčová slova:                                                                                          číselná řada 0-20, číslice 0-20, sčítání a odčítání v oboru čísel                                                                                                                    do 20 bez přechodu přes desítku, sčítání a odčítání  předmětů                                                                                                                     v oboru čísel do 20 bez přechodu přes desítku, rozklad čísel                                     Anotace:                                                                                                  Žáci se naučí sčítat a odčítat v oboru čísel do 20 bez přechodu                                                                                                                    přes desítku, psát příklady na sčítání a odčítání, řešit s nimi slovní                                                                                                                     úlohy, formou zábavných příkladů zopakují sčítání, odčítání,                                                                                                                                        rozklad čísel v oboru čísel do 20.                                  Druh učebního materiálu:                                                                    Prezentace PowerPoint Očekávaný výstup:                                                                                 Žáci znají čísla 0-20, umí je mezi s sebou sčítat a odčítat bez                                                                                                                    přechodu přes desítku, psát příklady na sčítání a odčítání,                                                                                                                     rozkládat čísla.  </dc:title>
  <dc:creator>Jirka</dc:creator>
  <cp:lastModifiedBy>Danka</cp:lastModifiedBy>
  <cp:revision>18</cp:revision>
  <dcterms:created xsi:type="dcterms:W3CDTF">2013-08-10T00:36:08Z</dcterms:created>
  <dcterms:modified xsi:type="dcterms:W3CDTF">2013-09-15T08:32:13Z</dcterms:modified>
</cp:coreProperties>
</file>