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2" r:id="rId9"/>
    <p:sldId id="273" r:id="rId10"/>
    <p:sldId id="274" r:id="rId11"/>
    <p:sldId id="275" r:id="rId12"/>
    <p:sldId id="276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6543C-B146-4B09-97D1-FEA23CA962BB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301898-2472-448B-92D1-E713A8E85BA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u"/>
    <p:sndAc>
      <p:stSnd>
        <p:snd r:embed="rId13" name="camera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276872"/>
            <a:ext cx="8229600" cy="4320480"/>
          </a:xfrm>
          <a:solidFill>
            <a:schemeClr val="accent6">
              <a:lumMod val="60000"/>
              <a:lumOff val="40000"/>
            </a:schemeClr>
          </a:solidFill>
        </p:spPr>
        <p:txBody>
          <a:bodyPr anchor="t">
            <a:normAutofit/>
          </a:bodyPr>
          <a:lstStyle/>
          <a:p>
            <a:pPr algn="l"/>
            <a:r>
              <a:rPr lang="cs-CZ" sz="1400" b="1" dirty="0" smtClean="0"/>
              <a:t>                                                                                  EU PENÍZE ŠKOLÁM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  </a:t>
            </a:r>
            <a:r>
              <a:rPr lang="cs-CZ" sz="1400" b="1" dirty="0" smtClean="0"/>
              <a:t>Zlepšení podmínek pro vzdělávání na základních školách </a:t>
            </a:r>
            <a:br>
              <a:rPr lang="cs-CZ" sz="1400" b="1" dirty="0" smtClean="0"/>
            </a:br>
            <a:r>
              <a:rPr lang="cs-CZ" sz="1400" b="1" dirty="0" smtClean="0"/>
              <a:t>                                             Operačního programu Vzdělání pro konkurenceschopnost</a:t>
            </a:r>
            <a:br>
              <a:rPr lang="cs-CZ" sz="1400" b="1" dirty="0" smtClean="0"/>
            </a:br>
            <a:r>
              <a:rPr lang="cs-CZ" sz="1400" b="1" dirty="0" smtClean="0"/>
              <a:t> 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           </a:t>
            </a:r>
            <a:r>
              <a:rPr lang="cs-CZ" sz="1200" b="1" dirty="0" smtClean="0"/>
              <a:t>III/2 Inovace a zkvalitnění výuky prostřednictvím ICT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          VY_12_INOVACE_NS.1R. </a:t>
            </a:r>
            <a:r>
              <a:rPr lang="cs-CZ" sz="1200" smtClean="0"/>
              <a:t>1C.06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           duben až  květen 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               1.</a:t>
            </a:r>
            <a:br>
              <a:rPr lang="cs-CZ" sz="1200" dirty="0" smtClean="0"/>
            </a:br>
            <a:r>
              <a:rPr lang="cs-CZ" sz="1200" dirty="0" smtClean="0"/>
              <a:t>Vzdělávací oblast:		                                             Člověk a jeho svět		</a:t>
            </a:r>
            <a:br>
              <a:rPr lang="cs-CZ" sz="1200" dirty="0" smtClean="0"/>
            </a:br>
            <a:r>
              <a:rPr lang="cs-CZ" sz="1200" dirty="0" smtClean="0"/>
              <a:t>Vzdělávací obor:		                                             Náš svět</a:t>
            </a:r>
            <a:br>
              <a:rPr lang="cs-CZ" sz="1200" dirty="0" smtClean="0"/>
            </a:br>
            <a:r>
              <a:rPr lang="cs-CZ" sz="1200" dirty="0" smtClean="0"/>
              <a:t>Klíčová slova:                                                                                                    roční období, jaro,  léto, podzim, zima</a:t>
            </a:r>
            <a:br>
              <a:rPr lang="cs-CZ" sz="1200" dirty="0" smtClean="0"/>
            </a:br>
            <a:r>
              <a:rPr lang="cs-CZ" sz="1200" dirty="0" smtClean="0"/>
              <a:t>Anotace:                                                                                                            Žáci se naučí pojmenovat roční období, učí se, jak se střídají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v   kalendářním roce .        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výstup:                                                                                           Žáci umí  pojmenovat roční období, ví, jak se střídají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v kalendářním roce.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               </a:t>
            </a:r>
            <a:br>
              <a:rPr lang="cs-CZ" sz="1200" dirty="0" smtClean="0"/>
            </a:b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32656"/>
            <a:ext cx="2295525" cy="295275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99592" y="620688"/>
            <a:ext cx="7344816" cy="1584176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ransition spd="slow">
    <p:wipe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b="1" dirty="0" smtClean="0"/>
              <a:t>ROČNÍ  OBDOBÍ  I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" name="Obrázek 2" descr="P10105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700808"/>
            <a:ext cx="2352261" cy="1764196"/>
          </a:xfrm>
          <a:prstGeom prst="rect">
            <a:avLst/>
          </a:prstGeom>
        </p:spPr>
      </p:pic>
      <p:pic>
        <p:nvPicPr>
          <p:cNvPr id="5" name="Obrázek 4" descr="MB9004075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4005064"/>
            <a:ext cx="1828800" cy="1828800"/>
          </a:xfrm>
          <a:prstGeom prst="rect">
            <a:avLst/>
          </a:prstGeom>
        </p:spPr>
      </p:pic>
      <p:pic>
        <p:nvPicPr>
          <p:cNvPr id="6" name="Obrázek 5" descr="MB9004253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56176" y="1556792"/>
            <a:ext cx="1828800" cy="1828800"/>
          </a:xfrm>
          <a:prstGeom prst="rect">
            <a:avLst/>
          </a:prstGeom>
        </p:spPr>
      </p:pic>
      <p:pic>
        <p:nvPicPr>
          <p:cNvPr id="7" name="Obrázek 6" descr="MB90043917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75656" y="4149080"/>
            <a:ext cx="1828800" cy="1828800"/>
          </a:xfrm>
          <a:prstGeom prst="rect">
            <a:avLst/>
          </a:prstGeom>
        </p:spPr>
      </p:pic>
      <p:pic>
        <p:nvPicPr>
          <p:cNvPr id="8" name="Obrázek 7" descr="MB910001143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227687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3024336"/>
          </a:xfr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pPr algn="l"/>
            <a:r>
              <a:rPr lang="cs-CZ" sz="4800" b="1" dirty="0" smtClean="0">
                <a:solidFill>
                  <a:srgbClr val="002060"/>
                </a:solidFill>
              </a:rPr>
              <a:t>Vyluštěte křížovky </a:t>
            </a:r>
            <a:br>
              <a:rPr lang="cs-CZ" sz="4800" b="1" dirty="0" smtClean="0">
                <a:solidFill>
                  <a:srgbClr val="002060"/>
                </a:solidFill>
              </a:rPr>
            </a:br>
            <a:r>
              <a:rPr lang="cs-CZ" sz="4800" b="1" dirty="0" smtClean="0">
                <a:solidFill>
                  <a:srgbClr val="002060"/>
                </a:solidFill>
              </a:rPr>
              <a:t>a tajenky napište pod křížovky. </a:t>
            </a:r>
            <a:br>
              <a:rPr lang="cs-CZ" sz="4800" b="1" dirty="0" smtClean="0">
                <a:solidFill>
                  <a:srgbClr val="002060"/>
                </a:solidFill>
              </a:rPr>
            </a:br>
            <a:r>
              <a:rPr lang="cs-CZ" sz="4800" b="1" dirty="0" smtClean="0">
                <a:solidFill>
                  <a:srgbClr val="002060"/>
                </a:solidFill>
              </a:rPr>
              <a:t>Z nich se dozvíte názvy ročních období.</a:t>
            </a:r>
            <a:endParaRPr lang="cs-CZ" sz="4800" b="1" dirty="0">
              <a:solidFill>
                <a:srgbClr val="002060"/>
              </a:solidFill>
            </a:endParaRPr>
          </a:p>
        </p:txBody>
      </p:sp>
      <p:pic>
        <p:nvPicPr>
          <p:cNvPr id="3" name="Obrázek 2" descr="MB90028531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4293096"/>
            <a:ext cx="1828800" cy="1828800"/>
          </a:xfrm>
          <a:prstGeom prst="rect">
            <a:avLst/>
          </a:prstGeom>
        </p:spPr>
      </p:pic>
      <p:pic>
        <p:nvPicPr>
          <p:cNvPr id="5" name="Obrázek 4" descr="MB90017248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4248" y="4365104"/>
            <a:ext cx="1828800" cy="1828800"/>
          </a:xfrm>
          <a:prstGeom prst="rect">
            <a:avLst/>
          </a:prstGeom>
        </p:spPr>
      </p:pic>
      <p:pic>
        <p:nvPicPr>
          <p:cNvPr id="6" name="Obrázek 5" descr="MB90036185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4365104"/>
            <a:ext cx="1828800" cy="1828800"/>
          </a:xfrm>
          <a:prstGeom prst="rect">
            <a:avLst/>
          </a:prstGeom>
        </p:spPr>
      </p:pic>
      <p:pic>
        <p:nvPicPr>
          <p:cNvPr id="9" name="Obrázek 8" descr="MB90043745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4221088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1484784"/>
          <a:ext cx="3960439" cy="24762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7071"/>
                <a:gridCol w="697071"/>
                <a:gridCol w="622082"/>
                <a:gridCol w="648072"/>
                <a:gridCol w="668414"/>
                <a:gridCol w="627729"/>
              </a:tblGrid>
              <a:tr h="6120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860032" y="1484784"/>
            <a:ext cx="41044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cs-CZ" sz="3200" b="1" dirty="0" smtClean="0"/>
              <a:t>1. </a:t>
            </a:r>
            <a:r>
              <a:rPr lang="cs-CZ" sz="3200" b="1" dirty="0" smtClean="0">
                <a:solidFill>
                  <a:srgbClr val="00B050"/>
                </a:solidFill>
              </a:rPr>
              <a:t>Mají ho rádi králíci</a:t>
            </a:r>
          </a:p>
          <a:p>
            <a:pPr>
              <a:lnSpc>
                <a:spcPts val="4800"/>
              </a:lnSpc>
            </a:pPr>
            <a:r>
              <a:rPr lang="cs-CZ" sz="3200" b="1" dirty="0" smtClean="0"/>
              <a:t>2. 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Jíme ho k obědu</a:t>
            </a:r>
          </a:p>
          <a:p>
            <a:pPr>
              <a:lnSpc>
                <a:spcPts val="4800"/>
              </a:lnSpc>
            </a:pPr>
            <a:r>
              <a:rPr lang="cs-CZ" sz="3200" b="1" dirty="0" smtClean="0"/>
              <a:t>3. </a:t>
            </a:r>
            <a:r>
              <a:rPr lang="cs-CZ" sz="3200" b="1" dirty="0" smtClean="0">
                <a:solidFill>
                  <a:srgbClr val="0070C0"/>
                </a:solidFill>
              </a:rPr>
              <a:t>Kapky vody na trávě</a:t>
            </a:r>
          </a:p>
          <a:p>
            <a:pPr>
              <a:lnSpc>
                <a:spcPts val="4800"/>
              </a:lnSpc>
            </a:pPr>
            <a:r>
              <a:rPr lang="cs-CZ" sz="3200" b="1" dirty="0" smtClean="0"/>
              <a:t>4. Vede přes řeku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25144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TAJENKA:</a:t>
            </a:r>
            <a:endParaRPr lang="cs-CZ" sz="4400" b="1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059832" y="4725144"/>
          <a:ext cx="2520280" cy="586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</a:tblGrid>
              <a:tr h="5868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Obrázek 8" descr="MB90029704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4293096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1484784"/>
          <a:ext cx="3960439" cy="24762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7071"/>
                <a:gridCol w="697071"/>
                <a:gridCol w="622082"/>
                <a:gridCol w="648072"/>
                <a:gridCol w="668414"/>
                <a:gridCol w="627729"/>
              </a:tblGrid>
              <a:tr h="6120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b="1" dirty="0" smtClean="0"/>
                    </a:p>
                    <a:p>
                      <a:pPr algn="ctr"/>
                      <a:endParaRPr lang="cs-CZ" sz="18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J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E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T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E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L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M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A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S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O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R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O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S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A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M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O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S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T</a:t>
                      </a:r>
                      <a:endParaRPr lang="cs-CZ" sz="1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860032" y="1484784"/>
            <a:ext cx="41044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cs-CZ" sz="3200" b="1" dirty="0" smtClean="0"/>
              <a:t>1. </a:t>
            </a:r>
            <a:r>
              <a:rPr lang="cs-CZ" sz="3200" b="1" dirty="0" smtClean="0">
                <a:solidFill>
                  <a:srgbClr val="00B050"/>
                </a:solidFill>
              </a:rPr>
              <a:t>Mají ho rádi králíci</a:t>
            </a:r>
          </a:p>
          <a:p>
            <a:pPr>
              <a:lnSpc>
                <a:spcPts val="4800"/>
              </a:lnSpc>
            </a:pPr>
            <a:r>
              <a:rPr lang="cs-CZ" sz="3200" b="1" dirty="0" smtClean="0"/>
              <a:t>2. 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Jíme ho k obědu</a:t>
            </a:r>
          </a:p>
          <a:p>
            <a:pPr>
              <a:lnSpc>
                <a:spcPts val="4800"/>
              </a:lnSpc>
            </a:pPr>
            <a:r>
              <a:rPr lang="cs-CZ" sz="3200" b="1" dirty="0" smtClean="0"/>
              <a:t>3. </a:t>
            </a:r>
            <a:r>
              <a:rPr lang="cs-CZ" sz="3200" b="1" dirty="0" smtClean="0">
                <a:solidFill>
                  <a:srgbClr val="0070C0"/>
                </a:solidFill>
              </a:rPr>
              <a:t>Kapky vody na trávě</a:t>
            </a:r>
          </a:p>
          <a:p>
            <a:pPr>
              <a:lnSpc>
                <a:spcPts val="4800"/>
              </a:lnSpc>
            </a:pPr>
            <a:r>
              <a:rPr lang="cs-CZ" sz="3200" b="1" dirty="0" smtClean="0"/>
              <a:t>4. Vede přes řeku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25144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TAJENKA:</a:t>
            </a:r>
            <a:endParaRPr lang="cs-CZ" sz="4400" b="1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059832" y="4725144"/>
          <a:ext cx="2520280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</a:tblGrid>
              <a:tr h="58686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J A R</a:t>
                      </a:r>
                      <a:r>
                        <a:rPr lang="cs-CZ" sz="4000" b="1" baseline="0" dirty="0" smtClean="0">
                          <a:solidFill>
                            <a:srgbClr val="FF0000"/>
                          </a:solidFill>
                        </a:rPr>
                        <a:t> O</a:t>
                      </a:r>
                      <a:endParaRPr lang="cs-CZ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Obrázek 8" descr="MB90029704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4365104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860032" y="764705"/>
            <a:ext cx="4104456" cy="3374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600"/>
              </a:lnSpc>
            </a:pPr>
            <a:r>
              <a:rPr lang="cs-CZ" sz="3200" b="1" dirty="0" smtClean="0"/>
              <a:t>1. </a:t>
            </a:r>
            <a:r>
              <a:rPr lang="cs-CZ" sz="3200" b="1" dirty="0" smtClean="0">
                <a:solidFill>
                  <a:srgbClr val="002060"/>
                </a:solidFill>
              </a:rPr>
              <a:t>Řeže dřevo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2. </a:t>
            </a:r>
            <a:r>
              <a:rPr lang="cs-CZ" sz="3200" b="1" dirty="0" smtClean="0">
                <a:solidFill>
                  <a:srgbClr val="FF0000"/>
                </a:solidFill>
              </a:rPr>
              <a:t>Petr zdrobněle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3. </a:t>
            </a:r>
            <a:r>
              <a:rPr lang="cs-CZ" sz="3200" b="1" dirty="0" smtClean="0">
                <a:solidFill>
                  <a:srgbClr val="00B050"/>
                </a:solidFill>
              </a:rPr>
              <a:t>Plátěný příbytek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4. Černý pták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25144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TAJENKA:</a:t>
            </a:r>
            <a:endParaRPr lang="cs-CZ" sz="4400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059832" y="4725144"/>
          <a:ext cx="2520280" cy="586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</a:tblGrid>
              <a:tr h="5868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539550" y="836712"/>
          <a:ext cx="4032450" cy="33843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6490"/>
                <a:gridCol w="806490"/>
                <a:gridCol w="806490"/>
                <a:gridCol w="806490"/>
                <a:gridCol w="806490"/>
              </a:tblGrid>
              <a:tr h="84609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84609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84609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84609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" name="Obrázek 9" descr="MB9002970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4221088"/>
            <a:ext cx="2232248" cy="2232248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860032" y="764705"/>
            <a:ext cx="4104456" cy="3374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600"/>
              </a:lnSpc>
            </a:pPr>
            <a:r>
              <a:rPr lang="cs-CZ" sz="3200" b="1" dirty="0" smtClean="0"/>
              <a:t>1. </a:t>
            </a:r>
            <a:r>
              <a:rPr lang="cs-CZ" sz="3200" b="1" dirty="0" smtClean="0">
                <a:solidFill>
                  <a:srgbClr val="002060"/>
                </a:solidFill>
              </a:rPr>
              <a:t>Řeže dřevo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2. </a:t>
            </a:r>
            <a:r>
              <a:rPr lang="cs-CZ" sz="3200" b="1" dirty="0" smtClean="0">
                <a:solidFill>
                  <a:srgbClr val="FF0000"/>
                </a:solidFill>
              </a:rPr>
              <a:t>Petr zdrobněle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3. </a:t>
            </a:r>
            <a:r>
              <a:rPr lang="cs-CZ" sz="3200" b="1" dirty="0" smtClean="0">
                <a:solidFill>
                  <a:srgbClr val="00B050"/>
                </a:solidFill>
              </a:rPr>
              <a:t>Plátěný příbytek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4. Černý pták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725144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TAJENKA:</a:t>
            </a:r>
            <a:endParaRPr lang="cs-CZ" sz="4400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059832" y="4725144"/>
          <a:ext cx="2520280" cy="82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</a:tblGrid>
              <a:tr h="586864"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/>
                        <a:t>L É T O</a:t>
                      </a:r>
                      <a:endParaRPr lang="cs-CZ" sz="4800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539550" y="836712"/>
          <a:ext cx="4032450" cy="33843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6490"/>
                <a:gridCol w="806490"/>
                <a:gridCol w="806490"/>
                <a:gridCol w="806490"/>
                <a:gridCol w="806490"/>
              </a:tblGrid>
              <a:tr h="84609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846094"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É</a:t>
                      </a:r>
                      <a:endParaRPr lang="cs-CZ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Ť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46094"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46094"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" name="Obrázek 9" descr="MB9002970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4221088"/>
            <a:ext cx="2232248" cy="2232248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860032" y="476672"/>
            <a:ext cx="4104456" cy="3738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700"/>
              </a:lnSpc>
            </a:pPr>
            <a:r>
              <a:rPr lang="cs-CZ" sz="3200" b="1" dirty="0" smtClean="0"/>
              <a:t>1. </a:t>
            </a:r>
            <a:r>
              <a:rPr lang="cs-CZ" sz="3200" b="1" dirty="0" smtClean="0">
                <a:solidFill>
                  <a:srgbClr val="FF0000"/>
                </a:solidFill>
              </a:rPr>
              <a:t>Ústa</a:t>
            </a:r>
          </a:p>
          <a:p>
            <a:pPr>
              <a:lnSpc>
                <a:spcPts val="4700"/>
              </a:lnSpc>
            </a:pPr>
            <a:r>
              <a:rPr lang="cs-CZ" sz="3200" b="1" dirty="0" smtClean="0"/>
              <a:t>2. 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Bodavý hmyz</a:t>
            </a:r>
          </a:p>
          <a:p>
            <a:pPr>
              <a:lnSpc>
                <a:spcPts val="4700"/>
              </a:lnSpc>
            </a:pPr>
            <a:r>
              <a:rPr lang="cs-CZ" sz="3200" b="1" dirty="0" smtClean="0"/>
              <a:t>3. </a:t>
            </a:r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Teče z kohoutku</a:t>
            </a:r>
          </a:p>
          <a:p>
            <a:pPr>
              <a:lnSpc>
                <a:spcPts val="4700"/>
              </a:lnSpc>
            </a:pPr>
            <a:r>
              <a:rPr lang="cs-CZ" sz="3200" b="1" dirty="0" smtClean="0"/>
              <a:t>4. </a:t>
            </a:r>
            <a:r>
              <a:rPr lang="cs-CZ" sz="3200" b="1" dirty="0" smtClean="0">
                <a:solidFill>
                  <a:srgbClr val="7030A0"/>
                </a:solidFill>
              </a:rPr>
              <a:t>Je v ústech</a:t>
            </a:r>
          </a:p>
          <a:p>
            <a:pPr>
              <a:lnSpc>
                <a:spcPts val="4700"/>
              </a:lnSpc>
            </a:pPr>
            <a:r>
              <a:rPr lang="cs-CZ" sz="3200" b="1" dirty="0" smtClean="0"/>
              <a:t>5. Nula</a:t>
            </a:r>
          </a:p>
          <a:p>
            <a:pPr>
              <a:lnSpc>
                <a:spcPts val="4700"/>
              </a:lnSpc>
            </a:pPr>
            <a:r>
              <a:rPr lang="cs-CZ" sz="3200" b="1" dirty="0" smtClean="0"/>
              <a:t>6. </a:t>
            </a:r>
            <a:r>
              <a:rPr lang="cs-CZ" sz="3200" b="1" dirty="0" smtClean="0">
                <a:solidFill>
                  <a:srgbClr val="C00000"/>
                </a:solidFill>
              </a:rPr>
              <a:t>Limonáda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4725144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</a:rPr>
              <a:t>TAJENKA:</a:t>
            </a:r>
            <a:endParaRPr lang="cs-CZ" sz="4400" b="1" dirty="0">
              <a:solidFill>
                <a:srgbClr val="002060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059832" y="4725144"/>
          <a:ext cx="2520280" cy="586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</a:tblGrid>
              <a:tr h="5868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683568" y="476672"/>
          <a:ext cx="3888432" cy="36004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  <a:gridCol w="648072"/>
              </a:tblGrid>
              <a:tr h="600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00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00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00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00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00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Obrázek 10" descr="MB9004034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414908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860032" y="476672"/>
            <a:ext cx="4104456" cy="3738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700"/>
              </a:lnSpc>
            </a:pPr>
            <a:r>
              <a:rPr lang="cs-CZ" sz="3200" b="1" dirty="0" smtClean="0"/>
              <a:t>1. </a:t>
            </a:r>
            <a:r>
              <a:rPr lang="cs-CZ" sz="3200" b="1" dirty="0" smtClean="0">
                <a:solidFill>
                  <a:srgbClr val="FF0000"/>
                </a:solidFill>
              </a:rPr>
              <a:t>Ústa</a:t>
            </a:r>
          </a:p>
          <a:p>
            <a:pPr>
              <a:lnSpc>
                <a:spcPts val="4700"/>
              </a:lnSpc>
            </a:pPr>
            <a:r>
              <a:rPr lang="cs-CZ" sz="3200" b="1" dirty="0" smtClean="0"/>
              <a:t>2. 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Bodavý hmyz</a:t>
            </a:r>
          </a:p>
          <a:p>
            <a:pPr>
              <a:lnSpc>
                <a:spcPts val="4700"/>
              </a:lnSpc>
            </a:pPr>
            <a:r>
              <a:rPr lang="cs-CZ" sz="3200" b="1" dirty="0" smtClean="0"/>
              <a:t>3. </a:t>
            </a:r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Teče z kohoutku</a:t>
            </a:r>
          </a:p>
          <a:p>
            <a:pPr>
              <a:lnSpc>
                <a:spcPts val="4700"/>
              </a:lnSpc>
            </a:pPr>
            <a:r>
              <a:rPr lang="cs-CZ" sz="3200" b="1" dirty="0" smtClean="0"/>
              <a:t>4. </a:t>
            </a:r>
            <a:r>
              <a:rPr lang="cs-CZ" sz="3200" b="1" dirty="0" smtClean="0">
                <a:solidFill>
                  <a:srgbClr val="7030A0"/>
                </a:solidFill>
              </a:rPr>
              <a:t>Je v ústech</a:t>
            </a:r>
          </a:p>
          <a:p>
            <a:pPr>
              <a:lnSpc>
                <a:spcPts val="4700"/>
              </a:lnSpc>
            </a:pPr>
            <a:r>
              <a:rPr lang="cs-CZ" sz="3200" b="1" dirty="0" smtClean="0"/>
              <a:t>5. Nula</a:t>
            </a:r>
          </a:p>
          <a:p>
            <a:pPr>
              <a:lnSpc>
                <a:spcPts val="4700"/>
              </a:lnSpc>
            </a:pPr>
            <a:r>
              <a:rPr lang="cs-CZ" sz="3200" b="1" dirty="0" smtClean="0"/>
              <a:t>6. </a:t>
            </a:r>
            <a:r>
              <a:rPr lang="cs-CZ" sz="3200" b="1" dirty="0" smtClean="0">
                <a:solidFill>
                  <a:srgbClr val="C00000"/>
                </a:solidFill>
              </a:rPr>
              <a:t>Limonáda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4725144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</a:rPr>
              <a:t>TAJENKA:</a:t>
            </a:r>
            <a:endParaRPr lang="cs-CZ" sz="4400" b="1" dirty="0">
              <a:solidFill>
                <a:srgbClr val="002060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059832" y="4725144"/>
          <a:ext cx="2520280" cy="586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</a:tblGrid>
              <a:tr h="586864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P O D Z I M</a:t>
                      </a:r>
                      <a:endParaRPr lang="cs-CZ" sz="2800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683568" y="476672"/>
          <a:ext cx="3888432" cy="36004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  <a:gridCol w="648072"/>
              </a:tblGrid>
              <a:tr h="600067"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D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Obrázek 10" descr="MB9004034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414908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TextovéPole 4"/>
          <p:cNvSpPr txBox="1"/>
          <p:nvPr/>
        </p:nvSpPr>
        <p:spPr>
          <a:xfrm>
            <a:off x="4860032" y="764705"/>
            <a:ext cx="4283968" cy="34778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ts val="6600"/>
              </a:lnSpc>
            </a:pPr>
            <a:r>
              <a:rPr lang="cs-CZ" sz="3200" b="1" dirty="0" smtClean="0"/>
              <a:t>1. </a:t>
            </a:r>
            <a:r>
              <a:rPr lang="cs-CZ" sz="3200" b="1" dirty="0" smtClean="0">
                <a:solidFill>
                  <a:srgbClr val="002060"/>
                </a:solidFill>
              </a:rPr>
              <a:t>Zuzana jinak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2. </a:t>
            </a:r>
            <a:r>
              <a:rPr lang="cs-CZ" sz="3200" b="1" dirty="0" smtClean="0">
                <a:solidFill>
                  <a:srgbClr val="FF0000"/>
                </a:solidFill>
              </a:rPr>
              <a:t>Roste na jehličnanech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3. </a:t>
            </a:r>
            <a:r>
              <a:rPr lang="cs-CZ" sz="3200" b="1" dirty="0" smtClean="0">
                <a:solidFill>
                  <a:srgbClr val="00B050"/>
                </a:solidFill>
              </a:rPr>
              <a:t>Maminka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4. Bezhrbý velbloud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941168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TAJENKA:</a:t>
            </a:r>
            <a:endParaRPr lang="cs-CZ" sz="4400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563888" y="5085184"/>
          <a:ext cx="2520280" cy="586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</a:tblGrid>
              <a:tr h="5868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0" y="908720"/>
          <a:ext cx="4680516" cy="3312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0086"/>
                <a:gridCol w="780086"/>
                <a:gridCol w="780086"/>
                <a:gridCol w="780086"/>
                <a:gridCol w="780086"/>
                <a:gridCol w="780086"/>
              </a:tblGrid>
              <a:tr h="82809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82809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82809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82809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Obrázek 8" descr="MB9002970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450912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TextovéPole 4"/>
          <p:cNvSpPr txBox="1"/>
          <p:nvPr/>
        </p:nvSpPr>
        <p:spPr>
          <a:xfrm>
            <a:off x="4860032" y="764705"/>
            <a:ext cx="4283968" cy="34778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ts val="6600"/>
              </a:lnSpc>
            </a:pPr>
            <a:r>
              <a:rPr lang="cs-CZ" sz="3200" b="1" dirty="0" smtClean="0"/>
              <a:t>1. </a:t>
            </a:r>
            <a:r>
              <a:rPr lang="cs-CZ" sz="3200" b="1" dirty="0" smtClean="0">
                <a:solidFill>
                  <a:srgbClr val="002060"/>
                </a:solidFill>
              </a:rPr>
              <a:t>Zuzana jinak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2. </a:t>
            </a:r>
            <a:r>
              <a:rPr lang="cs-CZ" sz="3200" b="1" dirty="0" smtClean="0">
                <a:solidFill>
                  <a:srgbClr val="FF0000"/>
                </a:solidFill>
              </a:rPr>
              <a:t>Roste na jehličnanech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3. </a:t>
            </a:r>
            <a:r>
              <a:rPr lang="cs-CZ" sz="3200" b="1" dirty="0" smtClean="0">
                <a:solidFill>
                  <a:srgbClr val="00B050"/>
                </a:solidFill>
              </a:rPr>
              <a:t>Maminka</a:t>
            </a:r>
          </a:p>
          <a:p>
            <a:pPr>
              <a:lnSpc>
                <a:spcPts val="6600"/>
              </a:lnSpc>
            </a:pPr>
            <a:r>
              <a:rPr lang="cs-CZ" sz="3200" b="1" dirty="0" smtClean="0"/>
              <a:t>4. Bezhrbý velbloud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941168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TAJENKA:</a:t>
            </a:r>
            <a:endParaRPr lang="cs-CZ" sz="4400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563888" y="5085184"/>
          <a:ext cx="2520280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</a:tblGrid>
              <a:tr h="58686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/>
                        <a:t>Z I M A</a:t>
                      </a:r>
                      <a:endParaRPr lang="cs-CZ" sz="4000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0" y="908720"/>
          <a:ext cx="4680516" cy="3312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0086"/>
                <a:gridCol w="780086"/>
                <a:gridCol w="780086"/>
                <a:gridCol w="780086"/>
                <a:gridCol w="780086"/>
                <a:gridCol w="780086"/>
              </a:tblGrid>
              <a:tr h="828092"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28092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828092"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Á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  <a:tr h="828092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Obrázek 8" descr="MB9002970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450912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42394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ROČNÍ  OBDOBÍ  JSOU:  </a:t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>
                <a:solidFill>
                  <a:srgbClr val="00B050"/>
                </a:solidFill>
              </a:rPr>
              <a:t>             JARO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                        </a:t>
            </a:r>
            <a:r>
              <a:rPr lang="cs-CZ" b="1" dirty="0" smtClean="0">
                <a:solidFill>
                  <a:srgbClr val="FF0000"/>
                </a:solidFill>
              </a:rPr>
              <a:t>LÉTO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     PODZIM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                                                  ZIMA</a:t>
            </a:r>
            <a:endParaRPr lang="cs-CZ" b="1" dirty="0"/>
          </a:p>
        </p:txBody>
      </p:sp>
      <p:pic>
        <p:nvPicPr>
          <p:cNvPr id="3" name="Obrázek 2" descr="MB9004069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1340768"/>
            <a:ext cx="1828800" cy="1828800"/>
          </a:xfrm>
          <a:prstGeom prst="rect">
            <a:avLst/>
          </a:prstGeom>
        </p:spPr>
      </p:pic>
      <p:pic>
        <p:nvPicPr>
          <p:cNvPr id="4" name="Obrázek 3" descr="MB9004253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4437112"/>
            <a:ext cx="1828800" cy="1828800"/>
          </a:xfrm>
          <a:prstGeom prst="rect">
            <a:avLst/>
          </a:prstGeom>
        </p:spPr>
      </p:pic>
      <p:pic>
        <p:nvPicPr>
          <p:cNvPr id="5" name="Obrázek 4" descr="MB90040235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2060848"/>
            <a:ext cx="1828800" cy="1828800"/>
          </a:xfrm>
          <a:prstGeom prst="rect">
            <a:avLst/>
          </a:prstGeom>
        </p:spPr>
      </p:pic>
      <p:pic>
        <p:nvPicPr>
          <p:cNvPr id="7" name="Obrázek 6" descr="P102008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1600" y="4506700"/>
            <a:ext cx="3672408" cy="2067430"/>
          </a:xfrm>
          <a:prstGeom prst="rect">
            <a:avLst/>
          </a:prstGeom>
        </p:spPr>
      </p:pic>
      <p:pic>
        <p:nvPicPr>
          <p:cNvPr id="8" name="Obrázek 7" descr="MB90023218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71800" y="2780928"/>
            <a:ext cx="1512168" cy="1512168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22313" y="5013176"/>
            <a:ext cx="7772400" cy="75579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                                           Konec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722313" y="332657"/>
            <a:ext cx="7772400" cy="1872207"/>
          </a:xfrm>
        </p:spPr>
        <p:txBody>
          <a:bodyPr anchor="t">
            <a:normAutofit/>
          </a:bodyPr>
          <a:lstStyle/>
          <a:p>
            <a:r>
              <a:rPr lang="cs-CZ" sz="1400" dirty="0" smtClean="0"/>
              <a:t> </a:t>
            </a:r>
          </a:p>
          <a:p>
            <a:r>
              <a:rPr lang="cs-CZ" sz="1400" b="1" dirty="0" smtClean="0">
                <a:solidFill>
                  <a:schemeClr val="tx1"/>
                </a:solidFill>
              </a:rPr>
              <a:t>Zdroje, obrázky, citace: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sz="1400" dirty="0" smtClean="0">
                <a:solidFill>
                  <a:schemeClr val="tx1"/>
                </a:solidFill>
              </a:rPr>
              <a:t>Použity obrázky sady MS Office.</a:t>
            </a:r>
          </a:p>
          <a:p>
            <a:r>
              <a:rPr lang="cs-CZ" sz="1400" dirty="0" smtClean="0">
                <a:solidFill>
                  <a:schemeClr val="tx1"/>
                </a:solidFill>
              </a:rPr>
              <a:t> </a:t>
            </a:r>
          </a:p>
          <a:p>
            <a:endParaRPr lang="cs-CZ" sz="1400" dirty="0">
              <a:solidFill>
                <a:schemeClr val="tx1"/>
              </a:solidFill>
            </a:endParaRPr>
          </a:p>
        </p:txBody>
      </p:sp>
      <p:pic>
        <p:nvPicPr>
          <p:cNvPr id="8" name="Obrázek 7" descr="MB90033634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2132856"/>
            <a:ext cx="2714600" cy="2714600"/>
          </a:xfrm>
          <a:prstGeom prst="rect">
            <a:avLst/>
          </a:prstGeom>
        </p:spPr>
      </p:pic>
      <p:pic>
        <p:nvPicPr>
          <p:cNvPr id="9" name="Obrázek 8" descr="MB90023647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2132856"/>
            <a:ext cx="2642592" cy="2642592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 36 PP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 36 PPT</Template>
  <TotalTime>104</TotalTime>
  <Words>276</Words>
  <Application>Microsoft Office PowerPoint</Application>
  <PresentationFormat>Předvádění na obrazovce (4:3)</PresentationFormat>
  <Paragraphs>130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DUM 36 PPT</vt:lpstr>
      <vt:lpstr>                                                                                  EU PENÍZE ŠKOLÁM                                                Zlepšení podmínek pro vzdělávání na základních školách                                               Operačního programu Vzdělání pro konkurenceschopnost   Číslo a název klíčové aktivity:                                                                         III/2 Inovace a zkvalitnění výuky prostřednictvím ICT Číslo DUM:                                                                                                  VY_12_INOVACE_NS.1R. 1C.06 Jméno autora:                                                Mgr. Daniela Ševčíková Datum (období) vytvoření DUM:                                                                   duben až  květen  2013 Ročník:                                                 1. Vzdělávací oblast:                                               Člověk a jeho svět   Vzdělávací obor:                                               Náš svět Klíčová slova:                                                                                                    roční období, jaro,  léto, podzim, zima Anotace:                                                                                                            Žáci se naučí pojmenovat roční období, učí se, jak se střídají                                                                                                                             v   kalendářním roce .                                                                                                                                      Druh učebního materiálu:                                                                               Prezentace PowerPoint Očekávaný výstup:                                                                                           Žáci umí  pojmenovat roční období, ví, jak se střídají                                                                                                                              v kalendářním roce.                                                                                                                                             </vt:lpstr>
      <vt:lpstr>ROČNÍ  OBDOBÍ  I.</vt:lpstr>
      <vt:lpstr>Vyluštěte křížovky  a tajenky napište pod křížovky.  Z nich se dozvíte názvy ročních období.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ROČNÍ  OBDOBÍ  JSOU:                 JARO                         LÉTO                                   PODZIM                                                   ZIMA</vt:lpstr>
      <vt:lpstr>                                                       Konec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                 EU PENÍZE ŠKOLÁM                                                Zlepšení podmínek pro vzdělávání na základních školách                                               Operačního programu Vzdělání pro konkurenceschopnost   Číslo a název klíčové aktivity:                                                                         III/2 Inovace a zkvalitnění výuky prostřednictvím ICT Číslo DUM:                                                                                                  VY_12_INOVACE_M.1.R.1 B.16 Jméno autora:                                                Mgr. Daniela Ševčíková Datum (období) vytvoření DUM:                                                                   duben až  květen  2013 Ročník:                                                 1. Vzdělávací oblast:                                               matematika a její aplikace   Vzdělávací obor:                                               matematika Klíčová slova:                                                                                                    geometrie, geometrické tvary – kruh, čtverec, obdélník,                                                                                                                              trojúhelník Anotace:                                                                                                            Žáci se naučí rozeznat geometrické tvary - kruh, čtverec,                                                                                                                                 obdelník  a trojúhelník.                                      Druh učebního materiálu:                                                                               Prezentace PowerPoint Očekávaný výstup:                                                                                            Žáci rozeznávají základní geometrické tvary - kruh,                                                                                                                               čtverec, obdélník a trojúhelník. </dc:title>
  <dc:creator>Jirka</dc:creator>
  <cp:lastModifiedBy>Danka</cp:lastModifiedBy>
  <cp:revision>17</cp:revision>
  <dcterms:created xsi:type="dcterms:W3CDTF">2013-08-12T23:22:02Z</dcterms:created>
  <dcterms:modified xsi:type="dcterms:W3CDTF">2013-09-15T08:32:46Z</dcterms:modified>
</cp:coreProperties>
</file>