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D8302-8981-4F60-BD6F-5BDEEF50E6EA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3D1D09-4F95-4F1C-B888-AA59F6C655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3D1D09-4F95-4F1C-B888-AA59F6C6551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3D1D09-4F95-4F1C-B888-AA59F6C65519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3D1D09-4F95-4F1C-B888-AA59F6C65519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 dir="in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audio" Target="../media/audio2.wav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gif"/><Relationship Id="rId4" Type="http://schemas.openxmlformats.org/officeDocument/2006/relationships/image" Target="../media/image25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</p:spPr>
        <p:txBody>
          <a:bodyPr>
            <a:normAutofit/>
          </a:bodyPr>
          <a:lstStyle/>
          <a:p>
            <a:pPr algn="l"/>
            <a:r>
              <a:rPr lang="cs-CZ" sz="1600" b="1" dirty="0" smtClean="0"/>
              <a:t>                                                                                 EU PENÍZE ŠKOLÁM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 </a:t>
            </a:r>
            <a:r>
              <a:rPr lang="cs-CZ" sz="1600" b="1" dirty="0" smtClean="0"/>
              <a:t>Zlepšení podmínek pro vzdělávání na základních školách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</a:t>
            </a:r>
            <a:r>
              <a:rPr lang="cs-CZ" sz="1600" b="1" dirty="0" smtClean="0"/>
              <a:t>Operačního programu Vzdělání pro konkurenceschopnost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VY_12_INOVACE_NS.1R.1C.07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roční období, jarní, podzimní, zimní a letní měsíce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 Žáci se učí  roční období, jarní, letní, podzimní a zimní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měsíce, změny v přírodě v jednotlivých ročních obdobích.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 Žáci znají roční období, měsíce ročních období, umí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popsat změny přírody v jednotlivých ročních obdobích. 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3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4664"/>
            <a:ext cx="2295525" cy="295275"/>
          </a:xfrm>
          <a:prstGeom prst="rect">
            <a:avLst/>
          </a:prstGeom>
          <a:noFill/>
        </p:spPr>
      </p:pic>
      <p:pic>
        <p:nvPicPr>
          <p:cNvPr id="4" name="Obrázek 3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92696"/>
            <a:ext cx="7272808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zoom dir="in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4638"/>
            <a:ext cx="7668344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R O Č N Í    O B D O B Í   II.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3" name="Obrázek 2" descr="MB9004069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1772816"/>
            <a:ext cx="1828800" cy="18288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 descr="MB900300554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763688" y="3789040"/>
            <a:ext cx="2570584" cy="2570584"/>
          </a:xfrm>
          <a:prstGeom prst="rect">
            <a:avLst/>
          </a:prstGeom>
        </p:spPr>
      </p:pic>
      <p:pic>
        <p:nvPicPr>
          <p:cNvPr id="5" name="Obrázek 4" descr="MB90041064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148064" y="4077072"/>
            <a:ext cx="1828800" cy="1828800"/>
          </a:xfrm>
          <a:prstGeom prst="rect">
            <a:avLst/>
          </a:prstGeom>
        </p:spPr>
      </p:pic>
      <p:pic>
        <p:nvPicPr>
          <p:cNvPr id="6" name="Obrázek 5" descr="MB90002286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635896" y="1844824"/>
            <a:ext cx="1828800" cy="1828800"/>
          </a:xfrm>
          <a:prstGeom prst="rect">
            <a:avLst/>
          </a:prstGeom>
        </p:spPr>
      </p:pic>
      <p:pic>
        <p:nvPicPr>
          <p:cNvPr id="7" name="Obrázek 6" descr="MB900282863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00192" y="1700808"/>
            <a:ext cx="1972816" cy="197281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 Zemi se střídá čtvero ročních období:</a:t>
            </a:r>
            <a:endParaRPr lang="cs-CZ" b="1" dirty="0"/>
          </a:p>
        </p:txBody>
      </p:sp>
      <p:pic>
        <p:nvPicPr>
          <p:cNvPr id="3" name="Obrázek 2" descr="MB9004136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4725144"/>
            <a:ext cx="1828800" cy="1828800"/>
          </a:xfrm>
          <a:prstGeom prst="rect">
            <a:avLst/>
          </a:prstGeom>
        </p:spPr>
      </p:pic>
      <p:pic>
        <p:nvPicPr>
          <p:cNvPr id="4" name="Obrázek 3" descr="MB90001967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948264" y="1916832"/>
            <a:ext cx="1828800" cy="1828800"/>
          </a:xfrm>
          <a:prstGeom prst="rect">
            <a:avLst/>
          </a:prstGeom>
        </p:spPr>
      </p:pic>
      <p:pic>
        <p:nvPicPr>
          <p:cNvPr id="5" name="Obrázek 4" descr="MB90024021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4797152"/>
            <a:ext cx="1828800" cy="1828800"/>
          </a:xfrm>
          <a:prstGeom prst="rect">
            <a:avLst/>
          </a:prstGeom>
        </p:spPr>
      </p:pic>
      <p:pic>
        <p:nvPicPr>
          <p:cNvPr id="6" name="Obrázek 5" descr="MH90033815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1520" y="1556792"/>
            <a:ext cx="2267743" cy="2267743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843808" y="3789040"/>
          <a:ext cx="3888432" cy="1455936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1944216"/>
                <a:gridCol w="1944216"/>
              </a:tblGrid>
              <a:tr h="72796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JARO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PODZIM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72796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LÉTO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ZIMA</a:t>
                      </a:r>
                      <a:endParaRPr lang="cs-CZ" sz="3200" b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" name="Obrázek 7" descr="MB900234689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79912" y="177281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Autofit/>
          </a:bodyPr>
          <a:lstStyle/>
          <a:p>
            <a:r>
              <a:rPr lang="cs-CZ" b="1" dirty="0" smtClean="0"/>
              <a:t>Každé roční období má 3 měsíce.</a:t>
            </a:r>
            <a:br>
              <a:rPr lang="cs-CZ" b="1" dirty="0" smtClean="0"/>
            </a:br>
            <a:r>
              <a:rPr lang="cs-CZ" b="1" dirty="0" smtClean="0"/>
              <a:t>Doplň k ročním obdobím měsíce, které k nim patří.</a:t>
            </a:r>
            <a:endParaRPr lang="cs-CZ" b="1" dirty="0"/>
          </a:p>
        </p:txBody>
      </p:sp>
      <p:sp>
        <p:nvSpPr>
          <p:cNvPr id="3" name="Elipsa 2"/>
          <p:cNvSpPr/>
          <p:nvPr/>
        </p:nvSpPr>
        <p:spPr>
          <a:xfrm>
            <a:off x="683568" y="2780928"/>
            <a:ext cx="1800200" cy="86409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JARO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699792" y="2780928"/>
            <a:ext cx="1800200" cy="86409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LÉTO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948264" y="2780928"/>
            <a:ext cx="1800200" cy="86409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ZIMA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788024" y="2780928"/>
            <a:ext cx="1800200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PODZIM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23528" y="4077072"/>
          <a:ext cx="1872208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1440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3.</a:t>
                      </a:r>
                      <a:endParaRPr lang="cs-CZ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Březen</a:t>
                      </a:r>
                      <a:endParaRPr lang="cs-CZ" b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4.</a:t>
                      </a:r>
                      <a:endParaRPr lang="cs-CZ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5.</a:t>
                      </a:r>
                      <a:endParaRPr lang="cs-CZ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baseline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483768" y="4077072"/>
          <a:ext cx="194421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0241"/>
                <a:gridCol w="141397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Červenec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788024" y="4077072"/>
          <a:ext cx="194421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8614"/>
                <a:gridCol w="13256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Září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11: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948264" y="4077072"/>
          <a:ext cx="2016224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766"/>
                <a:gridCol w="13984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Únor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Obrázek 11" descr="MB90043375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5273824"/>
            <a:ext cx="1584176" cy="1584176"/>
          </a:xfrm>
          <a:prstGeom prst="rect">
            <a:avLst/>
          </a:prstGeom>
        </p:spPr>
      </p:pic>
      <p:pic>
        <p:nvPicPr>
          <p:cNvPr id="13" name="Obrázek 12" descr="MB9001491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71800" y="5345832"/>
            <a:ext cx="1512168" cy="1512168"/>
          </a:xfrm>
          <a:prstGeom prst="rect">
            <a:avLst/>
          </a:prstGeom>
        </p:spPr>
      </p:pic>
      <p:pic>
        <p:nvPicPr>
          <p:cNvPr id="14" name="Obrázek 13" descr="MB90040111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148064" y="5301208"/>
            <a:ext cx="1412776" cy="1412776"/>
          </a:xfrm>
          <a:prstGeom prst="rect">
            <a:avLst/>
          </a:prstGeom>
        </p:spPr>
      </p:pic>
      <p:pic>
        <p:nvPicPr>
          <p:cNvPr id="15" name="Obrázek 14" descr="MB90042531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308304" y="5352728"/>
            <a:ext cx="1505272" cy="1505272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556792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Každé roční období má 3 měsíce.</a:t>
            </a:r>
            <a:br>
              <a:rPr lang="cs-CZ" sz="2800" b="1" dirty="0" smtClean="0"/>
            </a:br>
            <a:r>
              <a:rPr lang="cs-CZ" sz="2800" b="1" dirty="0" smtClean="0"/>
              <a:t>Doplň k ročním obdobím měsíce, které k nim patří.</a:t>
            </a:r>
            <a:endParaRPr lang="cs-CZ" sz="2800" b="1" dirty="0"/>
          </a:p>
        </p:txBody>
      </p:sp>
      <p:sp>
        <p:nvSpPr>
          <p:cNvPr id="3" name="Elipsa 2"/>
          <p:cNvSpPr/>
          <p:nvPr/>
        </p:nvSpPr>
        <p:spPr>
          <a:xfrm>
            <a:off x="683568" y="2780928"/>
            <a:ext cx="1800200" cy="86409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JARO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699792" y="2780928"/>
            <a:ext cx="1800200" cy="86409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LÉTO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948264" y="2780928"/>
            <a:ext cx="1800200" cy="86409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ZIMA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788024" y="2780928"/>
            <a:ext cx="1800200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PODZIM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23528" y="4077072"/>
          <a:ext cx="1872208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1440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3.</a:t>
                      </a:r>
                      <a:endParaRPr lang="cs-CZ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Březen</a:t>
                      </a:r>
                      <a:endParaRPr lang="cs-CZ" b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4.</a:t>
                      </a:r>
                      <a:endParaRPr lang="cs-CZ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Duben</a:t>
                      </a:r>
                      <a:endParaRPr lang="cs-CZ" b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5.</a:t>
                      </a:r>
                      <a:endParaRPr lang="cs-CZ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Květen</a:t>
                      </a:r>
                      <a:endParaRPr lang="cs-CZ" b="1" baseline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483768" y="4077072"/>
          <a:ext cx="194421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0241"/>
                <a:gridCol w="141397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Červen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Červenec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Srpen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788024" y="4077072"/>
          <a:ext cx="194421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8614"/>
                <a:gridCol w="13256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Září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Říjen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11: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Listopad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948264" y="4077072"/>
          <a:ext cx="2016224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766"/>
                <a:gridCol w="13984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Prosinec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Leden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Únor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Obrázek 11" descr="MB90043375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5273824"/>
            <a:ext cx="1584176" cy="1584176"/>
          </a:xfrm>
          <a:prstGeom prst="rect">
            <a:avLst/>
          </a:prstGeom>
        </p:spPr>
      </p:pic>
      <p:pic>
        <p:nvPicPr>
          <p:cNvPr id="13" name="Obrázek 12" descr="MB9001491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71800" y="5345832"/>
            <a:ext cx="1512168" cy="1512168"/>
          </a:xfrm>
          <a:prstGeom prst="rect">
            <a:avLst/>
          </a:prstGeom>
        </p:spPr>
      </p:pic>
      <p:pic>
        <p:nvPicPr>
          <p:cNvPr id="14" name="Obrázek 13" descr="MB90040111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148064" y="5301208"/>
            <a:ext cx="1412776" cy="1412776"/>
          </a:xfrm>
          <a:prstGeom prst="rect">
            <a:avLst/>
          </a:prstGeom>
        </p:spPr>
      </p:pic>
      <p:pic>
        <p:nvPicPr>
          <p:cNvPr id="15" name="Obrázek 14" descr="MB90042531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308304" y="5352728"/>
            <a:ext cx="1505272" cy="1505272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899592" y="1700808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7" name="Obrázek 16" descr="MB900356599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156176" y="1196752"/>
            <a:ext cx="1728192" cy="1728192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3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Doplňte data z nápovědy, kdy které roční období začíná.</a:t>
            </a:r>
            <a:endParaRPr lang="cs-CZ" b="1" dirty="0"/>
          </a:p>
        </p:txBody>
      </p:sp>
      <p:sp>
        <p:nvSpPr>
          <p:cNvPr id="3" name="Popisek se šipkou dolů 2"/>
          <p:cNvSpPr/>
          <p:nvPr/>
        </p:nvSpPr>
        <p:spPr>
          <a:xfrm>
            <a:off x="323528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JARO</a:t>
            </a:r>
            <a:endParaRPr lang="cs-CZ" sz="2800" b="1" dirty="0"/>
          </a:p>
        </p:txBody>
      </p:sp>
      <p:sp>
        <p:nvSpPr>
          <p:cNvPr id="4" name="Popisek se šipkou dolů 3"/>
          <p:cNvSpPr/>
          <p:nvPr/>
        </p:nvSpPr>
        <p:spPr>
          <a:xfrm>
            <a:off x="2483768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LÉTO</a:t>
            </a:r>
            <a:endParaRPr lang="cs-CZ" sz="2800" b="1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4716016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PODZIM</a:t>
            </a:r>
            <a:endParaRPr lang="cs-CZ" sz="2800" b="1" dirty="0"/>
          </a:p>
        </p:txBody>
      </p:sp>
      <p:sp>
        <p:nvSpPr>
          <p:cNvPr id="6" name="Popisek se šipkou dolů 5"/>
          <p:cNvSpPr/>
          <p:nvPr/>
        </p:nvSpPr>
        <p:spPr>
          <a:xfrm>
            <a:off x="6876256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ZIMA</a:t>
            </a:r>
            <a:endParaRPr lang="cs-CZ" sz="28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1520" y="3645024"/>
          <a:ext cx="8352928" cy="86409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88232"/>
                <a:gridCol w="2088232"/>
                <a:gridCol w="2088232"/>
                <a:gridCol w="2088232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536" y="5445224"/>
          <a:ext cx="8064896" cy="10668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064896"/>
              </a:tblGrid>
              <a:tr h="802888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NÁPOVĚDA:</a:t>
                      </a:r>
                      <a:r>
                        <a:rPr lang="cs-CZ" sz="3200" dirty="0" smtClean="0"/>
                        <a:t>      23. září        </a:t>
                      </a:r>
                      <a:r>
                        <a:rPr lang="cs-CZ" sz="3200" baseline="0" dirty="0" smtClean="0"/>
                        <a:t>        </a:t>
                      </a:r>
                      <a:r>
                        <a:rPr lang="cs-CZ" sz="3200" dirty="0" smtClean="0"/>
                        <a:t>  21. prosince           </a:t>
                      </a:r>
                    </a:p>
                    <a:p>
                      <a:r>
                        <a:rPr lang="cs-CZ" sz="3200" dirty="0" smtClean="0"/>
                        <a:t>                            21. března            21. července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Doplňte data z nápovědy, kdy které roční období začíná.</a:t>
            </a:r>
            <a:endParaRPr lang="cs-CZ" b="1" dirty="0"/>
          </a:p>
        </p:txBody>
      </p:sp>
      <p:sp>
        <p:nvSpPr>
          <p:cNvPr id="3" name="Popisek se šipkou dolů 2"/>
          <p:cNvSpPr/>
          <p:nvPr/>
        </p:nvSpPr>
        <p:spPr>
          <a:xfrm>
            <a:off x="323528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JARO</a:t>
            </a:r>
            <a:endParaRPr lang="cs-CZ" sz="2800" b="1" dirty="0"/>
          </a:p>
        </p:txBody>
      </p:sp>
      <p:sp>
        <p:nvSpPr>
          <p:cNvPr id="4" name="Popisek se šipkou dolů 3"/>
          <p:cNvSpPr/>
          <p:nvPr/>
        </p:nvSpPr>
        <p:spPr>
          <a:xfrm>
            <a:off x="2483768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LÉTO</a:t>
            </a:r>
            <a:endParaRPr lang="cs-CZ" sz="2800" b="1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4716016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PODZIM</a:t>
            </a:r>
            <a:endParaRPr lang="cs-CZ" sz="2800" b="1" dirty="0"/>
          </a:p>
        </p:txBody>
      </p:sp>
      <p:sp>
        <p:nvSpPr>
          <p:cNvPr id="6" name="Popisek se šipkou dolů 5"/>
          <p:cNvSpPr/>
          <p:nvPr/>
        </p:nvSpPr>
        <p:spPr>
          <a:xfrm>
            <a:off x="6876256" y="2132856"/>
            <a:ext cx="1728192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ZIMA</a:t>
            </a:r>
            <a:endParaRPr lang="cs-CZ" sz="28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1520" y="3645024"/>
          <a:ext cx="8352928" cy="86409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88232"/>
                <a:gridCol w="2088232"/>
                <a:gridCol w="2088232"/>
                <a:gridCol w="2088232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21. března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21. července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23. září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21. prosince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536" y="5445224"/>
          <a:ext cx="8064896" cy="10668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064896"/>
              </a:tblGrid>
              <a:tr h="802888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NÁPOVĚDA:</a:t>
                      </a:r>
                      <a:r>
                        <a:rPr lang="cs-CZ" sz="3200" dirty="0" smtClean="0"/>
                        <a:t>      23. září        </a:t>
                      </a:r>
                      <a:r>
                        <a:rPr lang="cs-CZ" sz="3200" baseline="0" dirty="0" smtClean="0"/>
                        <a:t>        </a:t>
                      </a:r>
                      <a:r>
                        <a:rPr lang="cs-CZ" sz="3200" dirty="0" smtClean="0"/>
                        <a:t>  21. prosince           </a:t>
                      </a:r>
                    </a:p>
                    <a:p>
                      <a:r>
                        <a:rPr lang="cs-CZ" sz="3200" dirty="0" smtClean="0"/>
                        <a:t>                            21. března            21. července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23528" y="1124744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ŘEŠENÍ: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" name="Obrázek 9" descr="MB900041119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96336" y="836712"/>
            <a:ext cx="1152128" cy="1152128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idelný pětiúhelník 4"/>
          <p:cNvSpPr/>
          <p:nvPr/>
        </p:nvSpPr>
        <p:spPr>
          <a:xfrm>
            <a:off x="1403648" y="764704"/>
            <a:ext cx="2808312" cy="1224136"/>
          </a:xfrm>
          <a:prstGeom prst="pent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21. březen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1988840"/>
          <a:ext cx="7776864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6864"/>
              </a:tblGrid>
              <a:tr h="2664296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Začíná jaro – den jarní rovnodennosti, kdy den je stejně dlouhý, jako noc.</a:t>
                      </a:r>
                      <a:endParaRPr lang="cs-CZ" sz="4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0" name="Vývojový diagram: spojka 9"/>
          <p:cNvSpPr/>
          <p:nvPr/>
        </p:nvSpPr>
        <p:spPr>
          <a:xfrm>
            <a:off x="5220072" y="4077072"/>
            <a:ext cx="2401416" cy="23762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3200" b="1" dirty="0" smtClean="0"/>
              <a:t>DEN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5157192"/>
            <a:ext cx="2376264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idelný pětiúhelník 4"/>
          <p:cNvSpPr/>
          <p:nvPr/>
        </p:nvSpPr>
        <p:spPr>
          <a:xfrm>
            <a:off x="1403648" y="764704"/>
            <a:ext cx="2808312" cy="1224136"/>
          </a:xfrm>
          <a:prstGeom prst="pent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21. červen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1988840"/>
          <a:ext cx="7776864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6864"/>
              </a:tblGrid>
              <a:tr h="2664296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Začíná léto – den letního</a:t>
                      </a:r>
                      <a:r>
                        <a:rPr lang="cs-CZ" sz="4400" baseline="0" dirty="0" smtClean="0"/>
                        <a:t> slunovratu</a:t>
                      </a:r>
                      <a:r>
                        <a:rPr lang="cs-CZ" sz="4400" dirty="0" smtClean="0"/>
                        <a:t>, kdy den je nejdelší  </a:t>
                      </a:r>
                    </a:p>
                    <a:p>
                      <a:r>
                        <a:rPr lang="cs-CZ" sz="4400" dirty="0" smtClean="0"/>
                        <a:t>a noc</a:t>
                      </a:r>
                      <a:r>
                        <a:rPr lang="cs-CZ" sz="4400" baseline="0" dirty="0" smtClean="0"/>
                        <a:t> je nejkratší</a:t>
                      </a:r>
                      <a:r>
                        <a:rPr lang="cs-CZ" sz="4400" dirty="0" smtClean="0"/>
                        <a:t>.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0" name="Vývojový diagram: spojka 9"/>
          <p:cNvSpPr/>
          <p:nvPr/>
        </p:nvSpPr>
        <p:spPr>
          <a:xfrm>
            <a:off x="5220072" y="4077072"/>
            <a:ext cx="2401416" cy="2376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3200" b="1" dirty="0" smtClean="0"/>
              <a:t>DEN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19437320">
            <a:off x="5295282" y="5431576"/>
            <a:ext cx="1231655" cy="16685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2411771">
            <a:off x="6280610" y="5462941"/>
            <a:ext cx="1231655" cy="16685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6300192" y="5013176"/>
            <a:ext cx="288032" cy="28803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idelný pětiúhelník 4"/>
          <p:cNvSpPr/>
          <p:nvPr/>
        </p:nvSpPr>
        <p:spPr>
          <a:xfrm>
            <a:off x="1403648" y="764704"/>
            <a:ext cx="2808312" cy="1224136"/>
          </a:xfrm>
          <a:prstGeom prst="pentagon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23. září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1988840"/>
          <a:ext cx="7776864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6864"/>
              </a:tblGrid>
              <a:tr h="2664296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Začíná podzim – den podzimní</a:t>
                      </a:r>
                      <a:r>
                        <a:rPr lang="cs-CZ" sz="4400" baseline="0" dirty="0" smtClean="0"/>
                        <a:t> </a:t>
                      </a:r>
                      <a:r>
                        <a:rPr lang="cs-CZ" sz="4400" dirty="0" smtClean="0"/>
                        <a:t>rovnodennosti, kdy den je stejně dlouhý, jako noc.</a:t>
                      </a:r>
                      <a:endParaRPr lang="cs-CZ" sz="4400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Vývojový diagram: spojka 9"/>
          <p:cNvSpPr/>
          <p:nvPr/>
        </p:nvSpPr>
        <p:spPr>
          <a:xfrm>
            <a:off x="5220072" y="4077072"/>
            <a:ext cx="2401416" cy="237626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3200" b="1" dirty="0" smtClean="0"/>
              <a:t>DEN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5157192"/>
            <a:ext cx="2376264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idelný pětiúhelník 4"/>
          <p:cNvSpPr/>
          <p:nvPr/>
        </p:nvSpPr>
        <p:spPr>
          <a:xfrm>
            <a:off x="1403648" y="764704"/>
            <a:ext cx="2808312" cy="1224136"/>
          </a:xfrm>
          <a:prstGeom prst="pentag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21. prosince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1988840"/>
          <a:ext cx="7776864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6864"/>
              </a:tblGrid>
              <a:tr h="2664296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Začíná zima – den zimního</a:t>
                      </a:r>
                      <a:r>
                        <a:rPr lang="cs-CZ" sz="4400" baseline="0" dirty="0" smtClean="0">
                          <a:solidFill>
                            <a:schemeClr val="tx1"/>
                          </a:solidFill>
                        </a:rPr>
                        <a:t> slunovratu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, kdy</a:t>
                      </a:r>
                      <a:r>
                        <a:rPr lang="cs-CZ" sz="44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noc je nejdelší </a:t>
                      </a:r>
                    </a:p>
                    <a:p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a nejkratší je den. 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Vývojový diagram: spojka 9"/>
          <p:cNvSpPr/>
          <p:nvPr/>
        </p:nvSpPr>
        <p:spPr>
          <a:xfrm>
            <a:off x="5220072" y="4077072"/>
            <a:ext cx="2401416" cy="237626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3200" b="1" dirty="0" smtClean="0"/>
              <a:t>DEN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8933068">
            <a:off x="6250041" y="4844085"/>
            <a:ext cx="1224136" cy="1512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12978352">
            <a:off x="5359909" y="4929553"/>
            <a:ext cx="122413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6300192" y="5157192"/>
            <a:ext cx="288032" cy="28803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2" name="Obrázek 11" descr="MB900336344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3608" y="5029200"/>
            <a:ext cx="1828800" cy="1828800"/>
          </a:xfrm>
          <a:prstGeom prst="rect">
            <a:avLst/>
          </a:prstGeom>
        </p:spPr>
      </p:pic>
      <p:pic>
        <p:nvPicPr>
          <p:cNvPr id="13" name="Obrázek 12" descr="MB900356790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12160" y="1886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5157192"/>
            <a:ext cx="7772400" cy="10801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 </a:t>
            </a:r>
            <a:r>
              <a:rPr lang="cs-CZ" dirty="0" smtClean="0">
                <a:solidFill>
                  <a:srgbClr val="FFC000"/>
                </a:solidFill>
              </a:rPr>
              <a:t>O </a:t>
            </a:r>
            <a:r>
              <a:rPr lang="cs-CZ" dirty="0" smtClean="0">
                <a:solidFill>
                  <a:srgbClr val="0070C0"/>
                </a:solidFill>
              </a:rPr>
              <a:t>N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 </a:t>
            </a:r>
            <a:r>
              <a:rPr lang="cs-CZ" dirty="0" smtClean="0">
                <a:solidFill>
                  <a:srgbClr val="00B050"/>
                </a:solidFill>
              </a:rPr>
              <a:t>C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800199"/>
          </a:xfrm>
        </p:spPr>
        <p:txBody>
          <a:bodyPr anchor="t"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Zdroje, obrázky, citace: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 </a:t>
            </a:r>
          </a:p>
          <a:p>
            <a:endParaRPr lang="cs-CZ" sz="1400" dirty="0"/>
          </a:p>
        </p:txBody>
      </p:sp>
      <p:pic>
        <p:nvPicPr>
          <p:cNvPr id="6" name="Obrázek 5" descr="MB9002321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8024" y="1844824"/>
            <a:ext cx="3074640" cy="307464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2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32 PPT</Template>
  <TotalTime>103</TotalTime>
  <Words>314</Words>
  <Application>Microsoft Office PowerPoint</Application>
  <PresentationFormat>Předvádění na obrazovce (4:3)</PresentationFormat>
  <Paragraphs>108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DUM 32 PPT</vt:lpstr>
      <vt:lpstr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III/2 Inovace a zkvalitnění výuky prostřednictvím ICT Číslo DUM:                                                                                                  VY_12_INOVACE_NS.1R.1C.07 Jméno autora:                                                Mgr. Daniela Ševčíková Datum (období) vytvoření DUM:                                                                  duben až  květen  2013 Ročník:                                                1. Vzdělávací oblast:                                              Člověk a jeho svět   Vzdělávací obor:                                              Náš svět Klíčová slova:                                                                                                   roční období, jarní, podzimní, zimní a letní měsíce Anotace:                                                                                                           Žáci se učí  roční období, jarní, letní, podzimní a zimní                                                                                                                             měsíce, změny v přírodě v jednotlivých ročních obdobích.                                                                                                                                       Druh učebního materiálu:                                                                             Prezentace PowerPoint Očekávaný výstup:                                                                                          Žáci znají roční období, měsíce ročních období, umí                                                                                                                             popsat změny přírody v jednotlivých ročních obdobích.  </vt:lpstr>
      <vt:lpstr>R O Č N Í    O B D O B Í   II.</vt:lpstr>
      <vt:lpstr>Na Zemi se střídá čtvero ročních období:</vt:lpstr>
      <vt:lpstr>Každé roční období má 3 měsíce. Doplň k ročním obdobím měsíce, které k nim patří.</vt:lpstr>
      <vt:lpstr>Každé roční období má 3 měsíce. Doplň k ročním obdobím měsíce, které k nim patří.</vt:lpstr>
      <vt:lpstr>Doplňte data z nápovědy, kdy které roční období začíná.</vt:lpstr>
      <vt:lpstr>Doplňte data z nápovědy, kdy které roční období začíná.</vt:lpstr>
      <vt:lpstr>Snímek 8</vt:lpstr>
      <vt:lpstr>Snímek 9</vt:lpstr>
      <vt:lpstr>Snímek 10</vt:lpstr>
      <vt:lpstr>Snímek 11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   III/2 Inovace a zkvalitnění výuky prostřednictvím ICT Číslo DUM:                                                                                                    VY_12_INOVACE_M.1.R.1 B.12 Jméno autora:                                            Mgr. Daniela Ševčíková Datum (období) vytvoření DUM:                                                                      duben až  květen  2013 Ročník:                                             1. Vzdělávací oblast:                                           matematika a její aplikace   Vzdělávací obor:                                           matematika Klíčová slova:                                                                                                       slovní úloha, znázornění, výpočet, odpověď,  sčítání                                                                                                                                 v oboru čísel do 20 bez přechodu přes desítku Anotace:                                                                                                               Žáci se naučí řešit slovní úlohy na sčítání v oboru do 20                                                                                                                                 bez přechodu přes desítku ve třech krocích - znázornit, vypočítat                                                                                                                                 a doplnit odpověď.                                                                                                                                       Druh učebního materiálu:                                                                                 Prezentace PowerPoint Očekávaný výstup:                                                                                              Žáci řeší slovní úlohy na sčítání v oboru čísel do 20                                                                                                                                 bez  přechodu přes desítku.  </dc:title>
  <dc:creator>Jirka</dc:creator>
  <cp:lastModifiedBy>Danka</cp:lastModifiedBy>
  <cp:revision>17</cp:revision>
  <dcterms:created xsi:type="dcterms:W3CDTF">2013-08-13T01:21:09Z</dcterms:created>
  <dcterms:modified xsi:type="dcterms:W3CDTF">2013-09-15T08:33:07Z</dcterms:modified>
</cp:coreProperties>
</file>