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6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VY_12_INOVACE_NS. </a:t>
            </a:r>
            <a:r>
              <a:rPr lang="cs-CZ" sz="1200" smtClean="0"/>
              <a:t>1R.1C.08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jaro, den jarní rovnodennosti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Žáci se učí o jaru, měsíce jara, o změnách přírody na jaře,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učí se o dni jarní rovnodennosti.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Žáci umí popsat změny přírody na jaře, umí vyjmenovat jarní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měsíce, znají pojem – den jarní rovnodennosti.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2304256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    J A R O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32656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ROČNÍ  OBDOBÍ</a:t>
            </a:r>
            <a:endParaRPr lang="cs-CZ" sz="4800" b="1" dirty="0"/>
          </a:p>
        </p:txBody>
      </p:sp>
      <p:pic>
        <p:nvPicPr>
          <p:cNvPr id="4" name="Obrázek 3" descr="MB9004424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429309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B90044909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548680"/>
            <a:ext cx="1828800" cy="1828800"/>
          </a:xfrm>
          <a:prstGeom prst="rect">
            <a:avLst/>
          </a:prstGeom>
        </p:spPr>
      </p:pic>
      <p:pic>
        <p:nvPicPr>
          <p:cNvPr id="6" name="Obrázek 5" descr="MB90040709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422108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MB90044471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5576" y="1556792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JARO  začíná 21. března – tomuto dni se taky říká den jarní rovnodennosti. Den je stejně dlouhý jako noc.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1297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Doplň názvy měsíců, které patří k JARU.</a:t>
            </a:r>
            <a:endParaRPr lang="cs-CZ" sz="36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4581128"/>
          <a:ext cx="2592288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012160" y="6021288"/>
          <a:ext cx="2592288" cy="5040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75856" y="5373216"/>
          <a:ext cx="2399930" cy="519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986"/>
                <a:gridCol w="479986"/>
                <a:gridCol w="479986"/>
                <a:gridCol w="479986"/>
                <a:gridCol w="479986"/>
              </a:tblGrid>
              <a:tr h="519832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29704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4365104"/>
            <a:ext cx="1368152" cy="136815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</a:rPr>
              <a:t>ŘEŠENÍ:</a:t>
            </a:r>
            <a:endParaRPr lang="cs-CZ" sz="8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0892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Doplň názvy měsíců, které patří </a:t>
            </a:r>
            <a:r>
              <a:rPr lang="cs-CZ" sz="3600" b="1" u="sng" smtClean="0"/>
              <a:t>k JARU.</a:t>
            </a:r>
            <a:endParaRPr lang="cs-CZ" sz="36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4581128"/>
          <a:ext cx="2592288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012160" y="6021288"/>
          <a:ext cx="2592288" cy="5040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75856" y="5373216"/>
          <a:ext cx="2399930" cy="519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986"/>
                <a:gridCol w="479986"/>
                <a:gridCol w="479986"/>
                <a:gridCol w="479986"/>
                <a:gridCol w="479986"/>
              </a:tblGrid>
              <a:tr h="51983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29704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3789040"/>
            <a:ext cx="1368152" cy="136815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Poznáte květiny, které kvetou na jaře?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Spoj čarou správný název s květinou.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MB9001228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988840"/>
            <a:ext cx="1828800" cy="1828800"/>
          </a:xfrm>
          <a:prstGeom prst="rect">
            <a:avLst/>
          </a:prstGeom>
        </p:spPr>
      </p:pic>
      <p:pic>
        <p:nvPicPr>
          <p:cNvPr id="4" name="Obrázek 3" descr="MB9004281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1988840"/>
            <a:ext cx="1828800" cy="1828800"/>
          </a:xfrm>
          <a:prstGeom prst="rect">
            <a:avLst/>
          </a:prstGeom>
        </p:spPr>
      </p:pic>
      <p:pic>
        <p:nvPicPr>
          <p:cNvPr id="5" name="Obrázek 4" descr="MB90042814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988840"/>
            <a:ext cx="1828800" cy="182880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5373216"/>
          <a:ext cx="18722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Tulipán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635896" y="5373217"/>
          <a:ext cx="1872208" cy="64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Sněženka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44208" y="5373216"/>
          <a:ext cx="18722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Fialka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ŘEŠENÍ: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MB9001228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988840"/>
            <a:ext cx="1828800" cy="1828800"/>
          </a:xfrm>
          <a:prstGeom prst="rect">
            <a:avLst/>
          </a:prstGeom>
        </p:spPr>
      </p:pic>
      <p:pic>
        <p:nvPicPr>
          <p:cNvPr id="4" name="Obrázek 3" descr="MB9004281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1988840"/>
            <a:ext cx="1828800" cy="1828800"/>
          </a:xfrm>
          <a:prstGeom prst="rect">
            <a:avLst/>
          </a:prstGeom>
        </p:spPr>
      </p:pic>
      <p:pic>
        <p:nvPicPr>
          <p:cNvPr id="5" name="Obrázek 4" descr="MB90042814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988840"/>
            <a:ext cx="1828800" cy="182880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5373216"/>
          <a:ext cx="18722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Tulipán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635896" y="5373217"/>
          <a:ext cx="1872208" cy="64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Sněženka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44208" y="5373216"/>
          <a:ext cx="18722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Fialka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Šipka doprava 8"/>
          <p:cNvSpPr/>
          <p:nvPr/>
        </p:nvSpPr>
        <p:spPr>
          <a:xfrm rot="20316573">
            <a:off x="1344403" y="4260831"/>
            <a:ext cx="5472608" cy="36004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 rot="12789963">
            <a:off x="1921332" y="4408544"/>
            <a:ext cx="3687756" cy="35824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12789963">
            <a:off x="4667207" y="4376405"/>
            <a:ext cx="3570260" cy="358247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Popiš části rostliny, můžeš použít názvy z nápovědy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Květina 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772816"/>
            <a:ext cx="2325629" cy="3282703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779912" y="1844824"/>
          <a:ext cx="2831976" cy="31683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31976"/>
              </a:tblGrid>
              <a:tr h="792088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43808" y="5805264"/>
          <a:ext cx="609600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LIST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KVĚT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KOŘEN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STONEK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5733256"/>
            <a:ext cx="2555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NÁPOVĚDA: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2123728" y="2348880"/>
            <a:ext cx="1656184" cy="720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411760" y="3068960"/>
            <a:ext cx="1440160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1547664" y="3284984"/>
            <a:ext cx="2304256" cy="64807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2195736" y="4509120"/>
            <a:ext cx="1584176" cy="144016"/>
          </a:xfrm>
          <a:prstGeom prst="straightConnector1">
            <a:avLst/>
          </a:prstGeom>
          <a:ln>
            <a:solidFill>
              <a:srgbClr val="C00000"/>
            </a:solidFill>
            <a:tailEnd type="arrow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 descr="MB90023647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242088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Ř E Š E N Í 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" name="Obrázek 2" descr="Květina 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772816"/>
            <a:ext cx="2325629" cy="3282703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779912" y="1844824"/>
          <a:ext cx="2831976" cy="31683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3197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KVĚT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LIST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STONEK</a:t>
                      </a:r>
                      <a:endParaRPr lang="cs-CZ" sz="24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KOŘEN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43808" y="5805264"/>
          <a:ext cx="609600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LIST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KVĚT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KOŘEN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STONEK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5733256"/>
            <a:ext cx="2555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NÁPOVĚDA: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2123728" y="2348880"/>
            <a:ext cx="1656184" cy="720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411760" y="3068960"/>
            <a:ext cx="1440160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1547664" y="3284984"/>
            <a:ext cx="2304256" cy="64807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2195736" y="4509120"/>
            <a:ext cx="1584176" cy="144016"/>
          </a:xfrm>
          <a:prstGeom prst="straightConnector1">
            <a:avLst/>
          </a:prstGeom>
          <a:ln>
            <a:solidFill>
              <a:srgbClr val="C00000"/>
            </a:solidFill>
            <a:tailEnd type="arrow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 descr="MB90023647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2420888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Škrtni věty, které k jaru nepatří.</a:t>
            </a:r>
            <a:endParaRPr lang="cs-CZ" b="1" u="sng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397000"/>
          <a:ext cx="7848872" cy="48403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48872"/>
              </a:tblGrid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Na jaře svítí sluníčko.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Na jaře mrzne a padá sníh.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Na záhonech kvetou růže a astry.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Na záhonech kvetou sněženky a bledule.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Vlaštovky odlétají do teplých krajin.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Vlaštovky přilétají z teplých krajin.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Venku si děti hrají s míčem.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Venku si děti pouští draka.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Ř E Š E N Í:</a:t>
            </a:r>
            <a:endParaRPr lang="cs-CZ" b="1" u="sng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397000"/>
          <a:ext cx="7848872" cy="48403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848872"/>
              </a:tblGrid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Na jaře svítí sluníčko.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strike="sngStrike" dirty="0" smtClean="0">
                          <a:solidFill>
                            <a:srgbClr val="FF0000"/>
                          </a:solidFill>
                        </a:rPr>
                        <a:t>Na jaře mrzne a padá sníh.</a:t>
                      </a:r>
                      <a:endParaRPr lang="cs-CZ" sz="2800" b="1" strike="sngStrike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strike="sngStrike" dirty="0" smtClean="0">
                          <a:solidFill>
                            <a:srgbClr val="0070C0"/>
                          </a:solidFill>
                        </a:rPr>
                        <a:t>Na záhonech kvetou růže a astry.</a:t>
                      </a:r>
                      <a:endParaRPr lang="cs-CZ" sz="2800" b="1" strike="sngStrike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Na záhonech kvetou sněženky a bledule.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strike="sngStrike" dirty="0" smtClean="0">
                          <a:solidFill>
                            <a:srgbClr val="00B050"/>
                          </a:solidFill>
                        </a:rPr>
                        <a:t>Vlaštovky odlétají do teplých krajin.</a:t>
                      </a:r>
                      <a:endParaRPr lang="cs-CZ" sz="2800" b="1" strike="sngStrike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Vlaštovky přilétají z teplých krajin.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Venku si děti hrají s míčem.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05039">
                <a:tc>
                  <a:txBody>
                    <a:bodyPr/>
                    <a:lstStyle/>
                    <a:p>
                      <a:pPr algn="l"/>
                      <a:r>
                        <a:rPr lang="cs-CZ" sz="2800" b="1" strike="sngStrike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Venku si děti pouští draka.</a:t>
                      </a:r>
                      <a:endParaRPr lang="cs-CZ" sz="2800" b="1" strike="sngStrike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Vylušti následující 3 křížovky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a tajenky napiš vždy pod křížovku do rámečku.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Obrázek 2" descr="MB9002321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3573016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700808"/>
          <a:ext cx="3912096" cy="33281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016"/>
                <a:gridCol w="652016"/>
                <a:gridCol w="652016"/>
                <a:gridCol w="652016"/>
                <a:gridCol w="652016"/>
                <a:gridCol w="652016"/>
              </a:tblGrid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16016" y="1700808"/>
            <a:ext cx="4176464" cy="34163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3600" b="1" dirty="0" smtClean="0"/>
              <a:t>Hudební nástroj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Opasek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Jméno dívky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Roční období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Král zvířat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Nic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Vylušti křížovku a tajenku zapiš do rámečku.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700808"/>
          <a:ext cx="3912096" cy="33281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016"/>
                <a:gridCol w="652016"/>
                <a:gridCol w="652016"/>
                <a:gridCol w="652016"/>
                <a:gridCol w="652016"/>
                <a:gridCol w="652016"/>
              </a:tblGrid>
              <a:tr h="55469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5469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55469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54691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16016" y="1700808"/>
            <a:ext cx="4176464" cy="34163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3600" b="1" dirty="0" smtClean="0"/>
              <a:t>Hudební nástroj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Opasek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Jméno dívky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Roční období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Král zvířat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Nic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ŘEŠENÍ: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70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BŘEZEN</a:t>
                      </a:r>
                      <a:endParaRPr lang="cs-CZ" sz="4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16016" y="1700808"/>
            <a:ext cx="4176464" cy="34163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3600" b="1" dirty="0" smtClean="0"/>
              <a:t>Černý pták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Pohádková bytost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Pětka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Výrůstek na růži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Nejvyšší karta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Orgán čichu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Vylušti křížovku a tajenku zapiš do rámečku.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27584" y="1844824"/>
          <a:ext cx="3480045" cy="3096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6009"/>
                <a:gridCol w="696009"/>
                <a:gridCol w="696009"/>
                <a:gridCol w="696009"/>
                <a:gridCol w="696009"/>
              </a:tblGrid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16016" y="1700808"/>
            <a:ext cx="4176464" cy="34163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3600" b="1" dirty="0" smtClean="0"/>
              <a:t>Černý pták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Pohádková bytost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Pětka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Výrůstek na růži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Nejvyšší karta</a:t>
            </a:r>
          </a:p>
          <a:p>
            <a:pPr marL="457200" indent="-457200">
              <a:buAutoNum type="arabicPeriod"/>
            </a:pPr>
            <a:r>
              <a:rPr lang="cs-CZ" sz="3600" b="1" dirty="0" smtClean="0"/>
              <a:t>Orgán čichu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ŘEŠENÍ: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76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KVĚTEN</a:t>
                      </a:r>
                      <a:endParaRPr lang="cs-CZ" sz="44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27584" y="1844824"/>
          <a:ext cx="3480045" cy="3096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6009"/>
                <a:gridCol w="696009"/>
                <a:gridCol w="696009"/>
                <a:gridCol w="696009"/>
                <a:gridCol w="696009"/>
              </a:tblGrid>
              <a:tr h="516057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516057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1605423"/>
            <a:ext cx="4896544" cy="34778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4400" b="1" dirty="0" smtClean="0"/>
              <a:t>Strom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Gumuje nápis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Slouží ke švihání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Dívčí jméno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Slouží ke krájení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Vylušti křížovku a tajenku zapiš do rámečku.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700808"/>
          <a:ext cx="3168352" cy="33123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2088"/>
                <a:gridCol w="792088"/>
                <a:gridCol w="792088"/>
                <a:gridCol w="792088"/>
              </a:tblGrid>
              <a:tr h="6624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1605423"/>
            <a:ext cx="4896544" cy="34778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457200" indent="-457200">
              <a:buAutoNum type="arabicPeriod"/>
            </a:pPr>
            <a:r>
              <a:rPr lang="cs-CZ" sz="4400" b="1" dirty="0" smtClean="0"/>
              <a:t>Strom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Gumuje nápis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Slouží ke švihání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Dívčí jméno</a:t>
            </a:r>
          </a:p>
          <a:p>
            <a:pPr marL="457200" indent="-457200">
              <a:buAutoNum type="arabicPeriod"/>
            </a:pPr>
            <a:r>
              <a:rPr lang="cs-CZ" sz="4400" b="1" dirty="0" smtClean="0"/>
              <a:t>Slouží ke krájení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404664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Ř E Š E N Í :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733256"/>
          <a:ext cx="5472608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DUBEN</a:t>
                      </a:r>
                      <a:endParaRPr lang="cs-CZ" sz="54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332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TAJENKA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1700808"/>
          <a:ext cx="3168352" cy="33123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2088"/>
                <a:gridCol w="792088"/>
                <a:gridCol w="792088"/>
                <a:gridCol w="792088"/>
              </a:tblGrid>
              <a:tr h="662473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662473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Ů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lus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r>
              <a:rPr lang="cs-CZ" b="1" dirty="0" smtClean="0"/>
              <a:t>Prohlédněte si následující jarní obrázky, říkejte, jak se změnila příroda po skončení zimy.</a:t>
            </a:r>
            <a:br>
              <a:rPr lang="cs-CZ" b="1" dirty="0" smtClean="0"/>
            </a:br>
            <a:r>
              <a:rPr lang="cs-CZ" b="1" dirty="0" smtClean="0"/>
              <a:t>Povídejte si o významu jara pro celou přírodu, popište, co jarního vidíte na obrázcích.</a:t>
            </a:r>
            <a:endParaRPr lang="cs-CZ" b="1" dirty="0"/>
          </a:p>
        </p:txBody>
      </p:sp>
      <p:pic>
        <p:nvPicPr>
          <p:cNvPr id="3" name="Obrázek 2" descr="MB9001851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33265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MB90034682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404664"/>
            <a:ext cx="1944216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B90043375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33265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plus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104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4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5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107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404664"/>
            <a:ext cx="8424936" cy="3024336"/>
          </a:xfrm>
        </p:spPr>
        <p:txBody>
          <a:bodyPr>
            <a:normAutofit fontScale="25000" lnSpcReduction="20000"/>
          </a:bodyPr>
          <a:lstStyle/>
          <a:p>
            <a:r>
              <a:rPr lang="cs-CZ" dirty="0" smtClean="0"/>
              <a:t> </a:t>
            </a:r>
          </a:p>
          <a:p>
            <a:pPr>
              <a:lnSpc>
                <a:spcPct val="120000"/>
              </a:lnSpc>
            </a:pPr>
            <a:r>
              <a:rPr lang="cs-CZ" sz="8000" b="1" u="sng" dirty="0" smtClean="0">
                <a:solidFill>
                  <a:schemeClr val="tx1"/>
                </a:solidFill>
              </a:rPr>
              <a:t>Zdroje, obrázky, citace:</a:t>
            </a:r>
          </a:p>
          <a:p>
            <a:pPr>
              <a:lnSpc>
                <a:spcPct val="120000"/>
              </a:lnSpc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pPr>
              <a:lnSpc>
                <a:spcPct val="120000"/>
              </a:lnSpc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tx1"/>
                </a:solidFill>
              </a:rPr>
              <a:t>Fotografie  použity se souhlasem autora Bc. Jiřího Ševčíka.</a:t>
            </a:r>
          </a:p>
          <a:p>
            <a:pPr>
              <a:lnSpc>
                <a:spcPct val="120000"/>
              </a:lnSpc>
            </a:pPr>
            <a:endParaRPr lang="cs-CZ" sz="8000" b="1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tx1"/>
                </a:solidFill>
              </a:rPr>
              <a:t>Použity obrázky sady MS Office.</a:t>
            </a:r>
          </a:p>
          <a:p>
            <a:pPr>
              <a:lnSpc>
                <a:spcPct val="120000"/>
              </a:lnSpc>
            </a:pPr>
            <a:r>
              <a:rPr lang="cs-CZ" sz="4900" b="1" dirty="0" smtClean="0">
                <a:solidFill>
                  <a:schemeClr val="tx1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6" name="Obrázek 5" descr="MB9002819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3717032"/>
            <a:ext cx="2476872" cy="2476872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7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27 PPT</Template>
  <TotalTime>130</TotalTime>
  <Words>445</Words>
  <Application>Microsoft Office PowerPoint</Application>
  <PresentationFormat>Předvádění na obrazovce (4:3)</PresentationFormat>
  <Paragraphs>195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DUM 27 PPT</vt:lpstr>
      <vt:lpstr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VY_12_INOVACE_NS. 1R.1C.08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Člověk a jeho svět   Vzdělávací obor:                                       Náš svět Klíčová slova:                                                                                            jaro, den jarní rovnodennosti Anotace:                                                                                                    Žáci se učí o jaru, měsíce jara, o změnách přírody na jaře,                                                                                                                     učí se o dni jarní rovnodennosti.                                              Druh učebního materiálu:                                                                      Prezentace PowerPoint Očekávaný výstup:                                                                                   Žáci umí popsat změny přírody na jaře, umí vyjmenovat jarní                                                                                                                      měsíce, znají pojem – den jarní rovnodennosti. </vt:lpstr>
      <vt:lpstr>     J A R O</vt:lpstr>
      <vt:lpstr>JARO  začíná 21. března – tomuto dni se taky říká den jarní rovnodennosti. Den je stejně dlouhý jako noc.</vt:lpstr>
      <vt:lpstr>ŘEŠENÍ:</vt:lpstr>
      <vt:lpstr>Poznáte květiny, které kvetou na jaře? Spoj čarou správný název s květinou.</vt:lpstr>
      <vt:lpstr>ŘEŠENÍ:</vt:lpstr>
      <vt:lpstr>Popiš části rostliny, můžeš použít názvy z nápovědy</vt:lpstr>
      <vt:lpstr>Ř E Š E N Í :</vt:lpstr>
      <vt:lpstr>Škrtni věty, které k jaru nepatří.</vt:lpstr>
      <vt:lpstr>Ř E Š E N Í:</vt:lpstr>
      <vt:lpstr>Vylušti následující 3 křížovky  a tajenky napiš vždy pod křížovku do rámečku.</vt:lpstr>
      <vt:lpstr>Snímek 12</vt:lpstr>
      <vt:lpstr>Snímek 13</vt:lpstr>
      <vt:lpstr>Snímek 14</vt:lpstr>
      <vt:lpstr>Snímek 15</vt:lpstr>
      <vt:lpstr>Snímek 16</vt:lpstr>
      <vt:lpstr>Snímek 17</vt:lpstr>
      <vt:lpstr>Prohlédněte si následující jarní obrázky, říkejte, jak se změnila příroda po skončení zimy. Povídejte si o významu jara pro celou přírodu, popište, co jarního vidíte na obrázcích.</vt:lpstr>
      <vt:lpstr>Snímek 19</vt:lpstr>
      <vt:lpstr>Snímek 20</vt:lpstr>
      <vt:lpstr>Snímek 21</vt:lpstr>
      <vt:lpstr>Snímek 22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B.07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matematika a její aplikace   Vzdělávací obor:                                       matematika Klíčová slova:                                                                                            číselná řada 1-10, sčítání v oboru čísel do 10 Anotace:                                                                                                    Žáci si zopakují sčítání v oboru čísel do 10 pomocí různých                                                                                                                      zábavných cvičení.                                             Druh učebního materiálu:                                                                      Prezentace PowerPoint Očekávaný výstup:                                                                                   Žáci umí sčítat v oboru čísel do 10. </dc:title>
  <dc:creator>Jirka</dc:creator>
  <cp:lastModifiedBy>Danka</cp:lastModifiedBy>
  <cp:revision>24</cp:revision>
  <dcterms:created xsi:type="dcterms:W3CDTF">2013-08-13T22:36:41Z</dcterms:created>
  <dcterms:modified xsi:type="dcterms:W3CDTF">2013-09-15T09:18:56Z</dcterms:modified>
</cp:coreProperties>
</file>