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1" r:id="rId3"/>
    <p:sldId id="273" r:id="rId4"/>
    <p:sldId id="274" r:id="rId5"/>
    <p:sldId id="272" r:id="rId6"/>
    <p:sldId id="275" r:id="rId7"/>
    <p:sldId id="276" r:id="rId8"/>
    <p:sldId id="27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 autoAdjust="0"/>
    <p:restoredTop sz="94576" autoAdjust="0"/>
  </p:normalViewPr>
  <p:slideViewPr>
    <p:cSldViewPr>
      <p:cViewPr varScale="1">
        <p:scale>
          <a:sx n="95" d="100"/>
          <a:sy n="95" d="100"/>
        </p:scale>
        <p:origin x="-12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wind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gif"/><Relationship Id="rId7" Type="http://schemas.openxmlformats.org/officeDocument/2006/relationships/image" Target="../media/image19.jpeg"/><Relationship Id="rId12" Type="http://schemas.openxmlformats.org/officeDocument/2006/relationships/image" Target="../media/image2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gif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4032448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  VY_12_INOVACE_NS.1R.1C.09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   léto, letní měsíce, den letního slunovratu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  Žáci se učí  o létě, o změnách v přírodě, o dni letního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slunovratu.</a:t>
            </a:r>
            <a:br>
              <a:rPr lang="cs-CZ" sz="1200" dirty="0" smtClean="0"/>
            </a:br>
            <a:r>
              <a:rPr lang="cs-CZ" sz="1200" dirty="0" smtClean="0"/>
              <a:t>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   Žáci  umí popsat změny v přírodě v létě, znají pojem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den letního slunovratu, umí vyjmenovat letní měsíce.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4664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692696"/>
            <a:ext cx="6912768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08920"/>
            <a:ext cx="8229600" cy="1800200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    L É T O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332656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ROČNÍ  OBDOBÍ</a:t>
            </a:r>
            <a:endParaRPr lang="cs-CZ" sz="4800" b="1" dirty="0"/>
          </a:p>
        </p:txBody>
      </p:sp>
      <p:pic>
        <p:nvPicPr>
          <p:cNvPr id="8" name="Obrázek 7" descr="MB90002376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4725144"/>
            <a:ext cx="1828800" cy="1828800"/>
          </a:xfrm>
          <a:prstGeom prst="rect">
            <a:avLst/>
          </a:prstGeom>
        </p:spPr>
      </p:pic>
      <p:pic>
        <p:nvPicPr>
          <p:cNvPr id="9" name="Obrázek 8" descr="MB90024021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59632" y="1340768"/>
            <a:ext cx="1828800" cy="1828800"/>
          </a:xfrm>
          <a:prstGeom prst="rect">
            <a:avLst/>
          </a:prstGeom>
        </p:spPr>
      </p:pic>
      <p:pic>
        <p:nvPicPr>
          <p:cNvPr id="10" name="Obrázek 9" descr="MB900285317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51920" y="1052736"/>
            <a:ext cx="1828800" cy="1828800"/>
          </a:xfrm>
          <a:prstGeom prst="rect">
            <a:avLst/>
          </a:prstGeom>
        </p:spPr>
      </p:pic>
      <p:pic>
        <p:nvPicPr>
          <p:cNvPr id="11" name="Obrázek 10" descr="MB900297040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99592" y="4293096"/>
            <a:ext cx="1828800" cy="1828800"/>
          </a:xfrm>
          <a:prstGeom prst="rect">
            <a:avLst/>
          </a:prstGeom>
        </p:spPr>
      </p:pic>
      <p:pic>
        <p:nvPicPr>
          <p:cNvPr id="12" name="Obrázek 11" descr="MB90044044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16216" y="40466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LÉTO  začíná 21. června – tomuto dni se taky říká den letního slunovratu. Den je nejdelší a noc nejkratší.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212976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Doplň názvy měsíců, které patří k Létu.</a:t>
            </a:r>
            <a:endParaRPr lang="cs-CZ" sz="3600" b="1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4005064"/>
          <a:ext cx="2592288" cy="5040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716016" y="4005064"/>
          <a:ext cx="2160240" cy="50405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763688" y="4941166"/>
          <a:ext cx="4176464" cy="5040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</a:tblGrid>
              <a:tr h="50405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23528" y="6021288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Nápověda: </a:t>
            </a:r>
            <a:r>
              <a:rPr lang="cs-CZ" b="1" dirty="0" smtClean="0"/>
              <a:t>červen, červenec, srpen.</a:t>
            </a:r>
            <a:endParaRPr lang="cs-CZ" b="1" dirty="0"/>
          </a:p>
        </p:txBody>
      </p:sp>
      <p:pic>
        <p:nvPicPr>
          <p:cNvPr id="9" name="Obrázek 8" descr="MB90005527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48264" y="465313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LÉTO  začíná 21. června – tomuto dni se taky říká den letního slunovratu. Den je nejdelší a noc nejkratší.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212976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Doplň názvy měsíců, které patří k Létu.</a:t>
            </a:r>
            <a:endParaRPr lang="cs-CZ" sz="3600" b="1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4005064"/>
          <a:ext cx="2592288" cy="5040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716016" y="4005064"/>
          <a:ext cx="2160240" cy="50405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763688" y="4941166"/>
          <a:ext cx="4176464" cy="5040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</a:tblGrid>
              <a:tr h="50405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23528" y="6021288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Nápověda: </a:t>
            </a:r>
            <a:r>
              <a:rPr lang="cs-CZ" b="1" dirty="0" smtClean="0"/>
              <a:t>červen, červenec, srpen.</a:t>
            </a:r>
            <a:endParaRPr lang="cs-CZ" b="1" dirty="0"/>
          </a:p>
        </p:txBody>
      </p:sp>
      <p:pic>
        <p:nvPicPr>
          <p:cNvPr id="9" name="Obrázek 8" descr="MB90005527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48264" y="4653136"/>
            <a:ext cx="1828800" cy="1828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27584" y="1628800"/>
            <a:ext cx="53285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Ř E Š E N Í :</a:t>
            </a:r>
            <a:endParaRPr lang="cs-CZ" sz="5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Prohlédněte si letní obrázky. Povídejte si o létu. 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Všímejte si, jak vypadá příroda v létě, jakým počasím se vyznačuje atd..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MB90044179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3068960"/>
            <a:ext cx="1512168" cy="1512168"/>
          </a:xfrm>
          <a:prstGeom prst="rect">
            <a:avLst/>
          </a:prstGeom>
        </p:spPr>
      </p:pic>
      <p:pic>
        <p:nvPicPr>
          <p:cNvPr id="5" name="Obrázek 4" descr="MB9004484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4597152"/>
            <a:ext cx="2260848" cy="22608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MB90044840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15816" y="2708920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MB90008946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56176" y="5157192"/>
            <a:ext cx="1440160" cy="1440160"/>
          </a:xfrm>
          <a:prstGeom prst="rect">
            <a:avLst/>
          </a:prstGeom>
        </p:spPr>
      </p:pic>
      <p:pic>
        <p:nvPicPr>
          <p:cNvPr id="8" name="Obrázek 7" descr="MB90042387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187624" y="5013176"/>
            <a:ext cx="1540768" cy="1540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MB900297040.G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444208" y="2996952"/>
            <a:ext cx="1828800" cy="1828800"/>
          </a:xfrm>
          <a:prstGeom prst="rect">
            <a:avLst/>
          </a:prstGeom>
        </p:spPr>
      </p:pic>
      <p:pic>
        <p:nvPicPr>
          <p:cNvPr id="10" name="Obrázek 9" descr="MB900400614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148064" y="3284984"/>
            <a:ext cx="986408" cy="986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B910001143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15816" y="1628800"/>
            <a:ext cx="2808312" cy="2808312"/>
          </a:xfrm>
          <a:prstGeom prst="rect">
            <a:avLst/>
          </a:prstGeom>
        </p:spPr>
      </p:pic>
      <p:pic>
        <p:nvPicPr>
          <p:cNvPr id="4" name="Obrázek 3" descr="MB90003639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4797152"/>
            <a:ext cx="1418456" cy="1418456"/>
          </a:xfrm>
          <a:prstGeom prst="rect">
            <a:avLst/>
          </a:prstGeom>
        </p:spPr>
      </p:pic>
      <p:pic>
        <p:nvPicPr>
          <p:cNvPr id="5" name="Obrázek 4" descr="MB90019355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04248" y="4869160"/>
            <a:ext cx="1562472" cy="1562472"/>
          </a:xfrm>
          <a:prstGeom prst="rect">
            <a:avLst/>
          </a:prstGeom>
        </p:spPr>
      </p:pic>
      <p:pic>
        <p:nvPicPr>
          <p:cNvPr id="6" name="Obrázek 5" descr="MB900236448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347864" y="4725144"/>
            <a:ext cx="1828800" cy="1828800"/>
          </a:xfrm>
          <a:prstGeom prst="rect">
            <a:avLst/>
          </a:prstGeom>
        </p:spPr>
      </p:pic>
      <p:pic>
        <p:nvPicPr>
          <p:cNvPr id="7" name="Obrázek 6" descr="MB90039140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660232" y="908720"/>
            <a:ext cx="1828800" cy="1828800"/>
          </a:xfrm>
          <a:prstGeom prst="rect">
            <a:avLst/>
          </a:prstGeom>
        </p:spPr>
      </p:pic>
      <p:pic>
        <p:nvPicPr>
          <p:cNvPr id="8" name="Obrázek 7" descr="MB90023143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39552" y="836712"/>
            <a:ext cx="1828800" cy="1828800"/>
          </a:xfrm>
          <a:prstGeom prst="rect">
            <a:avLst/>
          </a:prstGeom>
        </p:spPr>
      </p:pic>
      <p:pic>
        <p:nvPicPr>
          <p:cNvPr id="9" name="Obrázek 8" descr="MB90043690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004048" y="332656"/>
            <a:ext cx="1130424" cy="1130424"/>
          </a:xfrm>
          <a:prstGeom prst="rect">
            <a:avLst/>
          </a:prstGeom>
        </p:spPr>
      </p:pic>
      <p:pic>
        <p:nvPicPr>
          <p:cNvPr id="10" name="Obrázek 9" descr="MB900436900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915816" y="260648"/>
            <a:ext cx="1157808" cy="1157808"/>
          </a:xfrm>
          <a:prstGeom prst="rect">
            <a:avLst/>
          </a:prstGeom>
        </p:spPr>
      </p:pic>
      <p:pic>
        <p:nvPicPr>
          <p:cNvPr id="11" name="Obrázek 10" descr="MB900436903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084168" y="3068960"/>
            <a:ext cx="1346448" cy="1346448"/>
          </a:xfrm>
          <a:prstGeom prst="rect">
            <a:avLst/>
          </a:prstGeom>
        </p:spPr>
      </p:pic>
      <p:pic>
        <p:nvPicPr>
          <p:cNvPr id="12" name="Obrázek 11" descr="MB900438153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1259632" y="3068960"/>
            <a:ext cx="1396752" cy="1396752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Vyluštěte křížovku a tajenku zapište </a:t>
            </a:r>
          </a:p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do neúplné věty dolů.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" name="Obrázek 2" descr="MB900236472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08304" y="980728"/>
            <a:ext cx="1346448" cy="1346448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1772816"/>
          <a:ext cx="2952330" cy="4120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0466"/>
                <a:gridCol w="590466"/>
                <a:gridCol w="590466"/>
                <a:gridCol w="590466"/>
                <a:gridCol w="590466"/>
              </a:tblGrid>
              <a:tr h="457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7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6093296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 roce pilné práce nás čekají  PR                          .       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1772816"/>
            <a:ext cx="3744416" cy="4271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Strom se srdčitými listy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Máte ho na ruce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 Podnos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Zvíře ozývající se: „Méé“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Teče z kohoutku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Zdá se nám v noci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Paraziti ve vlasech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Ostrý výrůstek na růži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Je jich 7 v týdnu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7" name="Obrázek 6" descr="MB900300554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15200" y="3212976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9" name="Přímá spojovací čára 8"/>
          <p:cNvCxnSpPr/>
          <p:nvPr/>
        </p:nvCxnSpPr>
        <p:spPr>
          <a:xfrm>
            <a:off x="5292080" y="6525344"/>
            <a:ext cx="223224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5400" b="1" u="sng" dirty="0" smtClean="0">
                <a:solidFill>
                  <a:schemeClr val="tx2">
                    <a:lumMod val="50000"/>
                  </a:schemeClr>
                </a:solidFill>
              </a:rPr>
              <a:t>Ř E Š E N Í :</a:t>
            </a:r>
          </a:p>
        </p:txBody>
      </p:sp>
      <p:pic>
        <p:nvPicPr>
          <p:cNvPr id="3" name="Obrázek 2" descr="MB900236472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08304" y="980728"/>
            <a:ext cx="1346448" cy="1346448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1772816"/>
          <a:ext cx="2952330" cy="4120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0466"/>
                <a:gridCol w="590466"/>
                <a:gridCol w="590466"/>
                <a:gridCol w="590466"/>
                <a:gridCol w="590466"/>
              </a:tblGrid>
              <a:tr h="45780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57804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</a:t>
                      </a:r>
                      <a:endParaRPr lang="cs-CZ" sz="2000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  <a:tr h="45780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solidFill>
                      <a:schemeClr val="bg2">
                        <a:lumMod val="1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6093296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 roce pilné práce nás čekají  </a:t>
            </a:r>
            <a:r>
              <a:rPr lang="cs-CZ" sz="2800" b="1" u="sng" dirty="0" smtClean="0">
                <a:solidFill>
                  <a:srgbClr val="FF0000"/>
                </a:solidFill>
              </a:rPr>
              <a:t>PRÁZDNINY.         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1772816"/>
            <a:ext cx="3744416" cy="4271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Strom se srdčitými listy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Máte ho na ruce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 Podnos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Zvíře ozývající se: „Méé“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Teče z kohoutku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Zdá se nám v noci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Paraziti ve vlasech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Ostrý výrůstek na růži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Je jich 7 v týdnu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7" name="Obrázek 6" descr="MB900300554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15200" y="3212976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dissolv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635895" y="4869160"/>
            <a:ext cx="4858817" cy="899815"/>
          </a:xfrm>
        </p:spPr>
        <p:txBody>
          <a:bodyPr/>
          <a:lstStyle/>
          <a:p>
            <a:r>
              <a:rPr lang="cs-CZ" dirty="0" smtClean="0"/>
              <a:t>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95536" y="332657"/>
            <a:ext cx="8352928" cy="1584175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Office.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 descr="MB90002697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35696" y="2204864"/>
            <a:ext cx="2570584" cy="2570584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2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22 PPT</Template>
  <TotalTime>71</TotalTime>
  <Words>305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DUM 22 PPT</vt:lpstr>
      <vt:lpstr>                                                                                  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      III/2 Inovace a zkvalitnění výuky prostřednictvím ICT Číslo DUM:                                                                                                  VY_12_INOVACE_NS.1R.1C.09 Jméno autora:                                                Mgr. Daniela Ševčíková Datum (období) vytvoření DUM:                                                                  duben až  květen  2013 Ročník:                                                 1. Vzdělávací oblast:                                               Člověk a jeho svět   Vzdělávací obor:                                               Náš svět Klíčová slova:                                                                                                    léto, letní měsíce, den letního slunovratu Anotace:                                                                                                           Žáci se učí  o létě, o změnách v přírodě, o dni letního                                                                                                                             slunovratu.                                  Druh učebního materiálu:                                                                               Prezentace PowerPoint Očekávaný výstup:                                                                                           Žáci  umí popsat změny v přírodě v létě, znají pojem                                                                                                                             den letního slunovratu, umí vyjmenovat letní měsíce.</vt:lpstr>
      <vt:lpstr>     L É T O</vt:lpstr>
      <vt:lpstr>LÉTO  začíná 21. června – tomuto dni se taky říká den letního slunovratu. Den je nejdelší a noc nejkratší.</vt:lpstr>
      <vt:lpstr>LÉTO  začíná 21. června – tomuto dni se taky říká den letního slunovratu. Den je nejdelší a noc nejkratší.</vt:lpstr>
      <vt:lpstr>Prohlédněte si letní obrázky. Povídejte si o létu.  Všímejte si, jak vypadá příroda v létě, jakým počasím se vyznačuje atd..</vt:lpstr>
      <vt:lpstr>Snímek 6</vt:lpstr>
      <vt:lpstr>Snímek 7</vt:lpstr>
      <vt:lpstr>Snímek 8</vt:lpstr>
      <vt:lpstr>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           III/2 Inovace a zkvalitnění výuky prostřednictvím ICT Číslo DUM:                                                                                                      VY_12_INOVACE_M.1.R.1 B.02 Jméno autora:                                              Mgr. Daniela Ševčíková Datum (období) vytvoření DUM:                                                                        duben až  květen  2013 Ročník:                                               1. Vzdělávací oblast:                                             matematika a její aplikace   Vzdělávací obor:                                             matematika Klíčová slova:                                                                                                         řada čísel 1, 2, 3, 4, 5, číslice 1, 2, 3, 4, 5, sčítání, odčítání,                                                                                                                                    porovnávání, větší, menší, více, méně, znaky větší,                                                                                                                                   menší, rovná se Anotace:                                                                                                                 Žáci se naučí počítat předměty do pěti, psát číslice 4, 5,                                                                                                                                    sčítat a odčítat , porovnávat  menší - větší číslo, řešit s                                                                                                                                    nimi slovní úlohy.                                  Druh učebního materiálu:                                                                                   Prezentace PowerPoint Očekávaný výstup:                                                                                                Žáci znají čísla 1,2,3, 4, 5, umí je mezi s sebou sčítat                                                                                                                                   a  odčítat, porovnávat pomocí znaků menší, větší, rovná se.</dc:title>
  <dc:creator>Jirka</dc:creator>
  <cp:lastModifiedBy>Danka</cp:lastModifiedBy>
  <cp:revision>18</cp:revision>
  <dcterms:created xsi:type="dcterms:W3CDTF">2013-08-14T21:55:01Z</dcterms:created>
  <dcterms:modified xsi:type="dcterms:W3CDTF">2013-09-15T08:33:42Z</dcterms:modified>
</cp:coreProperties>
</file>