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8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gif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3960440"/>
          </a:xfrm>
          <a:solidFill>
            <a:schemeClr val="accent2">
              <a:lumMod val="40000"/>
              <a:lumOff val="6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EU PENÍZE ŠKOLÁM</a:t>
            </a:r>
            <a:br>
              <a:rPr lang="cs-CZ" sz="1400" b="1" dirty="0" smtClean="0"/>
            </a:br>
            <a:r>
              <a:rPr lang="cs-CZ" sz="1400" b="1" dirty="0" smtClean="0"/>
              <a:t>                                         Zlepšení podmínek pro vzdělávání na základních školách </a:t>
            </a:r>
            <a:br>
              <a:rPr lang="cs-CZ" sz="1400" b="1" dirty="0" smtClean="0"/>
            </a:br>
            <a:r>
              <a:rPr lang="cs-CZ" sz="1400" b="1" dirty="0" smtClean="0"/>
              <a:t>                                        Operačního programu Vzdělání pro konkurenceschopnost</a:t>
            </a:r>
            <a:br>
              <a:rPr lang="cs-CZ" sz="1400" b="1" dirty="0" smtClean="0"/>
            </a:br>
            <a:r>
              <a:rPr lang="cs-CZ" sz="1400" b="1" dirty="0" smtClean="0"/>
              <a:t/>
            </a:r>
            <a:br>
              <a:rPr lang="cs-CZ" sz="1400" b="1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VY_12_INOVACE_NS.1R. 1C.10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podzim, podzimní počasí, změny přírody na podzim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učí o podzimu, učí se podzimní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měsíce, seznamují se se změnami přírody na podzim.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Žáci znají roční období- podzim, umí pojmenovat podzimní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měsíce, umí popsat změny v přírodě, které nastávají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na podzim.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548680"/>
            <a:ext cx="8208912" cy="16383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 O Č N Í    O B D O B 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P O D Z I M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MB9001830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692696"/>
            <a:ext cx="2088232" cy="2088232"/>
          </a:xfrm>
          <a:prstGeom prst="rect">
            <a:avLst/>
          </a:prstGeom>
        </p:spPr>
      </p:pic>
      <p:pic>
        <p:nvPicPr>
          <p:cNvPr id="5" name="Obrázek 4" descr="MB9003383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3645024"/>
            <a:ext cx="2188840" cy="2188840"/>
          </a:xfrm>
          <a:prstGeom prst="rect">
            <a:avLst/>
          </a:prstGeom>
        </p:spPr>
      </p:pic>
      <p:pic>
        <p:nvPicPr>
          <p:cNvPr id="6" name="Obrázek 5" descr="MB90040751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3645024"/>
            <a:ext cx="2376264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Podzim začíná 23. září. </a:t>
            </a:r>
            <a:br>
              <a:rPr lang="cs-CZ" sz="6000" b="1" dirty="0" smtClean="0"/>
            </a:br>
            <a:r>
              <a:rPr lang="cs-CZ" b="1" dirty="0" smtClean="0">
                <a:solidFill>
                  <a:srgbClr val="C00000"/>
                </a:solidFill>
              </a:rPr>
              <a:t>Tomuto dni se </a:t>
            </a:r>
            <a:r>
              <a:rPr lang="cs-CZ" b="1" smtClean="0">
                <a:solidFill>
                  <a:srgbClr val="C00000"/>
                </a:solidFill>
              </a:rPr>
              <a:t>taky říká </a:t>
            </a:r>
            <a:r>
              <a:rPr lang="cs-CZ" b="1" dirty="0" smtClean="0">
                <a:solidFill>
                  <a:srgbClr val="C00000"/>
                </a:solidFill>
              </a:rPr>
              <a:t>den podzimní rovnodennosti.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Den je stejně dlouhý jako noc.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MB9004069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3140968"/>
            <a:ext cx="4176464" cy="35066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MB90023941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3861048"/>
            <a:ext cx="1828800" cy="1828800"/>
          </a:xfrm>
          <a:prstGeom prst="rect">
            <a:avLst/>
          </a:prstGeom>
        </p:spPr>
      </p:pic>
      <p:pic>
        <p:nvPicPr>
          <p:cNvPr id="5" name="Obrázek 4" descr="MB9002394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386104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b="1" dirty="0" smtClean="0"/>
              <a:t>Doplň názvy měsíců, které </a:t>
            </a:r>
            <a:br>
              <a:rPr lang="cs-CZ" b="1" dirty="0" smtClean="0"/>
            </a:br>
            <a:r>
              <a:rPr lang="cs-CZ" b="1" dirty="0" smtClean="0"/>
              <a:t>k podzimu patří.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2564904"/>
          <a:ext cx="2448272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  <a:gridCol w="612068"/>
                <a:gridCol w="612068"/>
              </a:tblGrid>
              <a:tr h="504056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87824" y="3789040"/>
          <a:ext cx="2448270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504056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11960" y="5229200"/>
          <a:ext cx="4176464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504056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MB9004013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2276872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MB90044239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77072"/>
            <a:ext cx="2116832" cy="2116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ŘEŠENÍ:</a:t>
            </a:r>
            <a:endParaRPr lang="cs-CZ" sz="7200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2564904"/>
          <a:ext cx="2448272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  <a:gridCol w="612068"/>
                <a:gridCol w="61206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87824" y="3789040"/>
          <a:ext cx="2448270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11960" y="5229200"/>
          <a:ext cx="4176464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MB9004013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2276872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MB90044239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77072"/>
            <a:ext cx="2116832" cy="2116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MB90030352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15616" y="548680"/>
            <a:ext cx="1152128" cy="1152128"/>
          </a:xfrm>
          <a:prstGeom prst="rect">
            <a:avLst/>
          </a:prstGeom>
        </p:spPr>
      </p:pic>
      <p:pic>
        <p:nvPicPr>
          <p:cNvPr id="9" name="Obrázek 8" descr="MB90001967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454968"/>
            <a:ext cx="1296144" cy="1296144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Prohlédni si obrázky, </a:t>
            </a:r>
            <a:br>
              <a:rPr lang="cs-CZ" b="1" u="sng" dirty="0" smtClean="0"/>
            </a:br>
            <a:r>
              <a:rPr lang="cs-CZ" b="1" u="sng" dirty="0" smtClean="0"/>
              <a:t>pozoruj a slovně popisuj, co se děje </a:t>
            </a:r>
            <a:br>
              <a:rPr lang="cs-CZ" b="1" u="sng" dirty="0" smtClean="0"/>
            </a:br>
            <a:r>
              <a:rPr lang="cs-CZ" b="1" u="sng" dirty="0" smtClean="0"/>
              <a:t>v přírodě na podzim.</a:t>
            </a:r>
            <a:endParaRPr lang="cs-CZ" b="1" u="sng" dirty="0"/>
          </a:p>
        </p:txBody>
      </p:sp>
      <p:pic>
        <p:nvPicPr>
          <p:cNvPr id="3" name="Obrázek 2" descr="MB9004117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628800"/>
            <a:ext cx="2138536" cy="2138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MB9004011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4365104"/>
            <a:ext cx="2304256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B90040698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1628800"/>
            <a:ext cx="2088232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B900297042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63888" y="3501008"/>
            <a:ext cx="1828800" cy="18288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 descr="MB90018305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4869160"/>
            <a:ext cx="1584176" cy="1584176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Přečti si věty a škrtni ty, </a:t>
            </a:r>
            <a:br>
              <a:rPr lang="cs-CZ" b="1" u="sng" dirty="0" smtClean="0"/>
            </a:br>
            <a:r>
              <a:rPr lang="cs-CZ" b="1" u="sng" dirty="0" smtClean="0"/>
              <a:t>které k podzimu nepatří.</a:t>
            </a:r>
            <a:endParaRPr lang="cs-CZ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2348880"/>
          <a:ext cx="8208912" cy="388843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208912"/>
              </a:tblGrid>
              <a:tr h="388843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podzim od nás odlétají vlaštovky do teplých krajů.</a:t>
                      </a:r>
                    </a:p>
                    <a:p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podzim od nás odlétají havrani</a:t>
                      </a:r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do teplých krajů.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polích se sklízí brambory.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polích se sklízí obilí.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Venku je chladno a prší.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Venku je teplo a hřeje slunce.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Listí na stromech je krásně zelené.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Listí na stromech se krásně zbarvuje do různých barev.</a:t>
                      </a:r>
                      <a:endParaRPr lang="cs-CZ" sz="28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28321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356992"/>
            <a:ext cx="2016224" cy="2016224"/>
          </a:xfrm>
          <a:prstGeom prst="rect">
            <a:avLst/>
          </a:prstGeom>
        </p:spPr>
      </p:pic>
      <p:pic>
        <p:nvPicPr>
          <p:cNvPr id="6" name="Obrázek 5" descr="MB90043573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15200" y="188640"/>
            <a:ext cx="1828800" cy="1828800"/>
          </a:xfrm>
          <a:prstGeom prst="rect">
            <a:avLst/>
          </a:prstGeom>
        </p:spPr>
      </p:pic>
      <p:pic>
        <p:nvPicPr>
          <p:cNvPr id="7" name="Obrázek 6" descr="MB9000196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26064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u="sng" dirty="0" smtClean="0">
                <a:solidFill>
                  <a:srgbClr val="FF0000"/>
                </a:solidFill>
              </a:rPr>
              <a:t>Ř E Š E N Í:</a:t>
            </a:r>
            <a:endParaRPr lang="cs-CZ" sz="72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2348880"/>
          <a:ext cx="8208912" cy="388843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208912"/>
              </a:tblGrid>
              <a:tr h="388843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podzim od nás odlétají vlaštovky do teplých krajů.</a:t>
                      </a:r>
                    </a:p>
                    <a:p>
                      <a:r>
                        <a:rPr lang="cs-CZ" sz="2800" b="1" strike="sngStrik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podzim od nás odlétají havrani</a:t>
                      </a:r>
                      <a:r>
                        <a:rPr lang="cs-CZ" sz="2800" b="1" strike="sngStrike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do teplých krajů.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polích se sklízí brambory.</a:t>
                      </a:r>
                    </a:p>
                    <a:p>
                      <a:r>
                        <a:rPr lang="cs-CZ" sz="2800" b="1" strike="sngStrike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 polích se sklízí obilí.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Venku je chladno a prší.</a:t>
                      </a:r>
                    </a:p>
                    <a:p>
                      <a:r>
                        <a:rPr lang="cs-CZ" sz="2800" b="1" strike="sngStrike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Venku je teplo a hřeje slunce.</a:t>
                      </a:r>
                    </a:p>
                    <a:p>
                      <a:r>
                        <a:rPr lang="cs-CZ" sz="2800" b="1" strike="sngStrike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Listí na stromech je krásně zelené.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Listí na stromech se krásně zbarvuje do různých barev.</a:t>
                      </a:r>
                      <a:endParaRPr lang="cs-CZ" sz="28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28321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356992"/>
            <a:ext cx="2016224" cy="2016224"/>
          </a:xfrm>
          <a:prstGeom prst="rect">
            <a:avLst/>
          </a:prstGeom>
        </p:spPr>
      </p:pic>
      <p:pic>
        <p:nvPicPr>
          <p:cNvPr id="6" name="Obrázek 5" descr="MB90043573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188640"/>
            <a:ext cx="1828800" cy="1828800"/>
          </a:xfrm>
          <a:prstGeom prst="rect">
            <a:avLst/>
          </a:prstGeom>
        </p:spPr>
      </p:pic>
      <p:pic>
        <p:nvPicPr>
          <p:cNvPr id="7" name="Obrázek 6" descr="MB9000196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9512" y="26064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368151"/>
          </a:xfrm>
        </p:spPr>
        <p:txBody>
          <a:bodyPr anchor="t"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Zdroje, obrázky, citace: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400" dirty="0">
              <a:solidFill>
                <a:srgbClr val="002060"/>
              </a:solidFill>
            </a:endParaRPr>
          </a:p>
        </p:txBody>
      </p:sp>
      <p:pic>
        <p:nvPicPr>
          <p:cNvPr id="5" name="Obrázek 4" descr="MB9004106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1720" y="1916832"/>
            <a:ext cx="3362672" cy="3362672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5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25 PPT</Template>
  <TotalTime>91</TotalTime>
  <Words>230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 25 PPT</vt:lpstr>
      <vt:lpstr>                                                                             EU PENÍZE ŠKOLÁM                                          Zlepšení podmínek pro vzdělávání na základních školách                                          Operačního programu Vzdělání pro konkurenceschopnost     Číslo a název klíčové aktivity:                                                                      III/2 Inovace a zkvalitnění výuky prostřednictvím ICT Číslo DUM:                                                                                               VY_12_INOVACE_NS.1R. 1C.10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Člověk a jeho svět   Vzdělávací obor:                                            Náš svět Klíčová slova:                                                                                                 podzim, podzimní počasí, změny přírody na podzim Anotace:                                                                                                         Žáci se učí o podzimu, učí se podzimní                                                                                                                          měsíce, seznamují se se změnami přírody na podzim. Druh učebního materiálu:                                                                            Prezentace PowerPoint Očekávaný výstup:                                                                                         Žáci znají roční období- podzim, umí pojmenovat podzimní                                                                                                                            měsíce, umí popsat změny v přírodě, které nastávají                                                                                                                            na podzim.</vt:lpstr>
      <vt:lpstr>R O Č N Í    O B D O B Í</vt:lpstr>
      <vt:lpstr>Podzim začíná 23. září.  Tomuto dni se taky říká den podzimní rovnodennosti.  Den je stejně dlouhý jako noc.</vt:lpstr>
      <vt:lpstr>Doplň názvy měsíců, které  k podzimu patří.</vt:lpstr>
      <vt:lpstr>ŘEŠENÍ:</vt:lpstr>
      <vt:lpstr>Prohlédni si obrázky,  pozoruj a slovně popisuj, co se děje  v přírodě na podzim.</vt:lpstr>
      <vt:lpstr>Přečti si věty a škrtni ty,  které k podzimu nepatří.</vt:lpstr>
      <vt:lpstr>Ř E Š E N Í: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EU PENÍZE ŠKOLÁM                                          Zlepšení podmínek pro vzdělávání na základních školách                                          Operačního programu Vzdělání pro konkurenceschopnost     Číslo a název klíčové aktivity:                                                                      III/2 Inovace a zkvalitnění výuky prostřednictvím ICT Číslo DUM:                                                                                               VY_12_INOVACE_M.1.R.1 B.05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znázornění, výpočet, odpověď,                                                                                                                           sčítání v oboru do 5 Anotace:                                                                                                         Žáci se naučí řešit slovní úlohy na sčítání v oboru čísel do 5.                                     Druh učebního materiálu:                                                                            Prezentace PowerPoint Očekávaný výstup:                                                                                         Žáci řeší slovní úlohy na sčítání v oboru do 5.</dc:title>
  <dc:creator>Jirka</dc:creator>
  <cp:lastModifiedBy>Danka</cp:lastModifiedBy>
  <cp:revision>12</cp:revision>
  <dcterms:created xsi:type="dcterms:W3CDTF">2013-08-15T21:23:09Z</dcterms:created>
  <dcterms:modified xsi:type="dcterms:W3CDTF">2013-09-15T08:33:56Z</dcterms:modified>
</cp:coreProperties>
</file>