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7" r:id="rId5"/>
    <p:sldId id="268" r:id="rId6"/>
    <p:sldId id="264" r:id="rId7"/>
    <p:sldId id="265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 orient="vert"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1.gif"/><Relationship Id="rId7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5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420888"/>
            <a:ext cx="8640960" cy="4437112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VY_12_INOVACE_NS.1R.1C.11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zima, zimní měsíce, změny přírody v zimě                                   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 Žáci se učí o zimě, učí se vyjmenovat zimní měsíce, seznamují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se se změnami přírody v zimě.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Žáci znají roční období- zimu, vyjmenují zimní měsíce, umí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popsat změny přírody v zimě.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32656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92696"/>
            <a:ext cx="6984776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R O Č N Í    O B D O B 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1700808"/>
            <a:ext cx="4464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Z I M A</a:t>
            </a:r>
            <a:endParaRPr lang="cs-CZ" sz="8000" b="1" dirty="0"/>
          </a:p>
        </p:txBody>
      </p:sp>
      <p:pic>
        <p:nvPicPr>
          <p:cNvPr id="4" name="Obrázek 3" descr="MB900172482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3429000"/>
            <a:ext cx="2736304" cy="2736304"/>
          </a:xfrm>
          <a:prstGeom prst="rect">
            <a:avLst/>
          </a:prstGeom>
        </p:spPr>
      </p:pic>
      <p:pic>
        <p:nvPicPr>
          <p:cNvPr id="5" name="Obrázek 4" descr="MB90040672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948264" y="620688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plit orient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309634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  <a:t>ZIMA  začíná 21. prosince.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Tomuto dni se taky říká den zimního slunovratu. </a:t>
            </a:r>
            <a:br>
              <a:rPr lang="cs-CZ" b="1" dirty="0" smtClean="0"/>
            </a:br>
            <a:r>
              <a:rPr lang="cs-CZ" b="1" dirty="0" smtClean="0"/>
              <a:t>Den je nejkratší, noc je nejdelší.</a:t>
            </a:r>
            <a:endParaRPr lang="cs-CZ" b="1" dirty="0"/>
          </a:p>
        </p:txBody>
      </p:sp>
      <p:pic>
        <p:nvPicPr>
          <p:cNvPr id="4" name="Obrázek 3" descr="MB900297043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3573016"/>
            <a:ext cx="2692896" cy="2692896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 názvy měsíců, které k zimě patří</a:t>
            </a:r>
            <a:r>
              <a:rPr lang="cs-CZ" u="sng" dirty="0" smtClean="0"/>
              <a:t>.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2636912"/>
          <a:ext cx="4560168" cy="591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0021"/>
                <a:gridCol w="570021"/>
                <a:gridCol w="570021"/>
                <a:gridCol w="570021"/>
                <a:gridCol w="570021"/>
                <a:gridCol w="570021"/>
                <a:gridCol w="570021"/>
                <a:gridCol w="570021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03848" y="3717032"/>
          <a:ext cx="3120005" cy="5760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148064" y="4725144"/>
          <a:ext cx="2543944" cy="5760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5986"/>
                <a:gridCol w="635986"/>
                <a:gridCol w="635986"/>
                <a:gridCol w="635986"/>
              </a:tblGrid>
              <a:tr h="576065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MB90028276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1484784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MB9004136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437112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MB900356790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908720"/>
            <a:ext cx="1584176" cy="1584176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002060"/>
                </a:solidFill>
              </a:rPr>
              <a:t>Ř E Š E N Í:</a:t>
            </a:r>
            <a:endParaRPr lang="cs-CZ" sz="5400" u="sng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2636912"/>
          <a:ext cx="4560168" cy="591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0021"/>
                <a:gridCol w="570021"/>
                <a:gridCol w="570021"/>
                <a:gridCol w="570021"/>
                <a:gridCol w="570021"/>
                <a:gridCol w="570021"/>
                <a:gridCol w="570021"/>
                <a:gridCol w="570021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03848" y="3717032"/>
          <a:ext cx="3120005" cy="5760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148064" y="4725144"/>
          <a:ext cx="2543944" cy="5760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5986"/>
                <a:gridCol w="635986"/>
                <a:gridCol w="635986"/>
                <a:gridCol w="635986"/>
              </a:tblGrid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Ú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MB90028276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1484784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MB9004136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437112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MB900356790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908720"/>
            <a:ext cx="1584176" cy="1584176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Prohlédni si obrázky, pozoruj a slovně popisuj, co se děje v přírodě v zimě.</a:t>
            </a:r>
            <a:endParaRPr lang="cs-CZ" b="1" dirty="0"/>
          </a:p>
        </p:txBody>
      </p:sp>
      <p:pic>
        <p:nvPicPr>
          <p:cNvPr id="3" name="Obrázek 2" descr="MB900336344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1700808"/>
            <a:ext cx="1490464" cy="1490464"/>
          </a:xfrm>
          <a:prstGeom prst="rect">
            <a:avLst/>
          </a:prstGeom>
        </p:spPr>
      </p:pic>
      <p:pic>
        <p:nvPicPr>
          <p:cNvPr id="4" name="Obrázek 3" descr="MB90042529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2060848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MB90040672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2060848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B90044831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331640" y="4509120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MB9004487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084168" y="4437112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MB90042532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635896" y="3429000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plit orient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Přečti si věty a škrtni ty, které k zimě nepatří.</a:t>
            </a:r>
            <a:endParaRPr lang="cs-CZ" sz="6000" b="1" dirty="0">
              <a:solidFill>
                <a:srgbClr val="002060"/>
              </a:solidFill>
            </a:endParaRPr>
          </a:p>
        </p:txBody>
      </p:sp>
      <p:pic>
        <p:nvPicPr>
          <p:cNvPr id="3" name="Obrázek 2" descr="MB90028304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1772816"/>
            <a:ext cx="1828800" cy="1828800"/>
          </a:xfrm>
          <a:prstGeom prst="rect">
            <a:avLst/>
          </a:prstGeom>
        </p:spPr>
      </p:pic>
      <p:pic>
        <p:nvPicPr>
          <p:cNvPr id="4" name="Obrázek 3" descr="MB900300546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48264" y="4221088"/>
            <a:ext cx="1828800" cy="182880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1772816"/>
          <a:ext cx="6096000" cy="460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44463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Sluníčko pěkně hřeje a je</a:t>
                      </a:r>
                      <a:r>
                        <a:rPr lang="cs-CZ" sz="2400" b="1" baseline="0" dirty="0" smtClean="0"/>
                        <a:t> horko.</a:t>
                      </a:r>
                    </a:p>
                    <a:p>
                      <a:r>
                        <a:rPr lang="cs-CZ" sz="2400" b="1" baseline="0" dirty="0" smtClean="0"/>
                        <a:t>Slunce svítí jen málo a nehřeje.</a:t>
                      </a:r>
                    </a:p>
                    <a:p>
                      <a:r>
                        <a:rPr lang="cs-CZ" sz="2400" b="1" baseline="0" dirty="0" smtClean="0"/>
                        <a:t>Děti sbírají lesní plody – maliny,  jahody </a:t>
                      </a:r>
                    </a:p>
                    <a:p>
                      <a:r>
                        <a:rPr lang="cs-CZ" sz="2400" b="1" baseline="0" dirty="0" smtClean="0"/>
                        <a:t>a ostružiny.</a:t>
                      </a:r>
                    </a:p>
                    <a:p>
                      <a:r>
                        <a:rPr lang="cs-CZ" sz="2400" b="1" baseline="0" dirty="0" smtClean="0"/>
                        <a:t>Děti nosí do lesa zvířátkům kaštany a žaludy.</a:t>
                      </a:r>
                    </a:p>
                    <a:p>
                      <a:r>
                        <a:rPr lang="cs-CZ" sz="2400" b="1" baseline="0" dirty="0" smtClean="0"/>
                        <a:t>Na zahrádce zrají třešně a meruňky.</a:t>
                      </a:r>
                    </a:p>
                    <a:p>
                      <a:r>
                        <a:rPr lang="cs-CZ" sz="2400" b="1" baseline="0" dirty="0" smtClean="0"/>
                        <a:t>Na zahrádce na stromech není žádné listí.</a:t>
                      </a:r>
                    </a:p>
                    <a:p>
                      <a:r>
                        <a:rPr lang="cs-CZ" sz="2400" b="1" baseline="0" dirty="0" smtClean="0"/>
                        <a:t>V zimě nás čekají VÁNOCE.</a:t>
                      </a:r>
                    </a:p>
                    <a:p>
                      <a:r>
                        <a:rPr lang="cs-CZ" sz="2400" b="1" baseline="0" dirty="0" smtClean="0"/>
                        <a:t>V zimě nás čekají  VELIKONOCE.</a:t>
                      </a:r>
                    </a:p>
                    <a:p>
                      <a:endParaRPr lang="cs-CZ" sz="2000" b="1" baseline="0" dirty="0" smtClean="0"/>
                    </a:p>
                    <a:p>
                      <a:endParaRPr lang="cs-CZ" sz="2000" b="1" baseline="0" dirty="0" smtClean="0"/>
                    </a:p>
                    <a:p>
                      <a:endParaRPr lang="cs-CZ" sz="2000" b="1" baseline="0" dirty="0" smtClean="0"/>
                    </a:p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Ř E Š E N Í :</a:t>
            </a:r>
            <a:endParaRPr lang="cs-CZ" sz="6000" b="1" dirty="0">
              <a:solidFill>
                <a:srgbClr val="002060"/>
              </a:solidFill>
            </a:endParaRPr>
          </a:p>
        </p:txBody>
      </p:sp>
      <p:pic>
        <p:nvPicPr>
          <p:cNvPr id="3" name="Obrázek 2" descr="MB90028304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1772816"/>
            <a:ext cx="1828800" cy="1828800"/>
          </a:xfrm>
          <a:prstGeom prst="rect">
            <a:avLst/>
          </a:prstGeom>
        </p:spPr>
      </p:pic>
      <p:pic>
        <p:nvPicPr>
          <p:cNvPr id="4" name="Obrázek 3" descr="MB900300546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4221088"/>
            <a:ext cx="1828800" cy="1828800"/>
          </a:xfrm>
          <a:prstGeom prst="rect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1772816"/>
          <a:ext cx="6096000" cy="460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444631">
                <a:tc>
                  <a:txBody>
                    <a:bodyPr/>
                    <a:lstStyle/>
                    <a:p>
                      <a:r>
                        <a:rPr lang="cs-CZ" sz="2400" b="1" strike="sngStrike" dirty="0" smtClean="0"/>
                        <a:t>Sluníčko pěkně hřeje a je</a:t>
                      </a:r>
                      <a:r>
                        <a:rPr lang="cs-CZ" sz="2400" b="1" strike="sngStrike" baseline="0" dirty="0" smtClean="0"/>
                        <a:t> horko.</a:t>
                      </a:r>
                    </a:p>
                    <a:p>
                      <a:r>
                        <a:rPr lang="cs-CZ" sz="2400" b="1" baseline="0" dirty="0" smtClean="0"/>
                        <a:t>Slunce svítí jen málo a nehřeje.</a:t>
                      </a:r>
                    </a:p>
                    <a:p>
                      <a:r>
                        <a:rPr lang="cs-CZ" sz="2400" b="1" strike="sngStrike" baseline="0" dirty="0" smtClean="0"/>
                        <a:t>Děti sbírají lesní plody – maliny,  jahody </a:t>
                      </a:r>
                    </a:p>
                    <a:p>
                      <a:r>
                        <a:rPr lang="cs-CZ" sz="2400" b="1" strike="sngStrike" baseline="0" dirty="0" smtClean="0"/>
                        <a:t>a ostružiny.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baseline="0" dirty="0" smtClean="0"/>
                        <a:t>Děti nosí do lesa zvířátkům kaštany a žaludy.</a:t>
                      </a:r>
                    </a:p>
                    <a:p>
                      <a:r>
                        <a:rPr lang="cs-CZ" sz="2400" b="1" strike="sngStrike" baseline="0" dirty="0" smtClean="0"/>
                        <a:t>Na zahrádce zrají třešně a meruňky.</a:t>
                      </a:r>
                    </a:p>
                    <a:p>
                      <a:r>
                        <a:rPr lang="cs-CZ" sz="2400" b="1" baseline="0" dirty="0" smtClean="0"/>
                        <a:t>Na zahrádce na stromech není žádné listí.</a:t>
                      </a:r>
                    </a:p>
                    <a:p>
                      <a:r>
                        <a:rPr lang="cs-CZ" sz="2400" b="1" baseline="0" dirty="0" smtClean="0"/>
                        <a:t>V zimě nás čekají VÁNOCE.</a:t>
                      </a:r>
                    </a:p>
                    <a:p>
                      <a:r>
                        <a:rPr lang="cs-CZ" sz="2400" b="1" strike="sngStrike" baseline="0" dirty="0" smtClean="0"/>
                        <a:t>V zimě nás čekají VELIKONOCE.</a:t>
                      </a:r>
                    </a:p>
                    <a:p>
                      <a:endParaRPr lang="cs-CZ" sz="2000" b="1" baseline="0" dirty="0" smtClean="0"/>
                    </a:p>
                    <a:p>
                      <a:endParaRPr lang="cs-CZ" sz="2000" b="1" baseline="0" dirty="0" smtClean="0"/>
                    </a:p>
                    <a:p>
                      <a:endParaRPr lang="cs-CZ" sz="2000" b="1" baseline="0" dirty="0" smtClean="0"/>
                    </a:p>
                    <a:p>
                      <a:endParaRPr lang="cs-CZ" sz="2000" b="1" dirty="0"/>
                    </a:p>
                  </a:txBody>
                  <a:tcPr>
                    <a:gradFill>
                      <a:gsLst>
                        <a:gs pos="0">
                          <a:srgbClr val="8488C4"/>
                        </a:gs>
                        <a:gs pos="53000">
                          <a:srgbClr val="D4DEFF"/>
                        </a:gs>
                        <a:gs pos="83000">
                          <a:srgbClr val="D4DEFF"/>
                        </a:gs>
                        <a:gs pos="100000">
                          <a:srgbClr val="96AB94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 anchor="t">
            <a:normAutofit fontScale="90000"/>
          </a:bodyPr>
          <a:lstStyle/>
          <a:p>
            <a:r>
              <a:rPr lang="cs-CZ" dirty="0" smtClean="0"/>
              <a:t> </a:t>
            </a:r>
            <a:br>
              <a:rPr lang="cs-CZ" dirty="0" smtClean="0"/>
            </a:br>
            <a:r>
              <a:rPr lang="cs-CZ" sz="2000" b="1" dirty="0" smtClean="0"/>
              <a:t>Zdroje, obrázky, citace: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Autorem materiálu je Mgr. Daniela Ševčíková, pokud není níže uvedeno jinak.</a:t>
            </a:r>
            <a:br>
              <a:rPr lang="cs-CZ" sz="2000" dirty="0" smtClean="0"/>
            </a:br>
            <a:r>
              <a:rPr lang="cs-CZ" sz="2000" dirty="0" smtClean="0"/>
              <a:t>Použity obrázky sady MS Office.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Obrázek 3" descr="MB90018326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75856" y="2636912"/>
            <a:ext cx="2520280" cy="25202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35696" y="5589240"/>
            <a:ext cx="55446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KONEC</a:t>
            </a:r>
            <a:endParaRPr lang="cs-CZ" sz="6000" b="1" dirty="0"/>
          </a:p>
        </p:txBody>
      </p:sp>
    </p:spTree>
  </p:cSld>
  <p:clrMapOvr>
    <a:masterClrMapping/>
  </p:clrMapOvr>
  <p:transition spd="slow">
    <p:split orient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5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35 PPT</Template>
  <TotalTime>63</TotalTime>
  <Words>223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 35 PPT</vt:lpstr>
      <vt:lpstr>                                                                                           EU PENÍZE ŠKOLÁM                                                           Zlepšení podmínek pro vzdělávání na základních školách                                                           Operačního programu Vzdělání pro konkurenceschopnost   Číslo a název klíčové aktivity:                                                                        III/2 Inovace a zkvalitnění výuky prostřednictvím ICT Číslo DUM:                                                                                                 VY_12_INOVACE_NS.1R.1C.11 Jméno autora:                                               Mgr. Daniela Ševčíková Datum (období) vytvoření DUM:                                                                 duben až  květen  2013 Ročník:                                                1. Vzdělávací oblast:                                              Člověk a jeho svět   Vzdělávací obor:                                              Náš svět Klíčová slova:                                                                                                   zima, zimní měsíce, změny přírody v zimě                                    Anotace:                                                                                                          Žáci se učí o zimě, učí se vyjmenovat zimní měsíce, seznamují                                                                                                                            se se změnami přírody v zimě. Druh učebního materiálu:                                                                             Prezentace PowerPoint Očekávaný výstup:                                                                                         Žáci znají roční období- zimu, vyjmenují zimní měsíce, umí                                                                                                                            popsat změny přírody v zimě. </vt:lpstr>
      <vt:lpstr>R O Č N Í    O B D O B Í</vt:lpstr>
      <vt:lpstr>ZIMA  začíná 21. prosince.  Tomuto dni se taky říká den zimního slunovratu.  Den je nejkratší, noc je nejdelší.</vt:lpstr>
      <vt:lpstr>Doplň názvy měsíců, které k zimě patří.</vt:lpstr>
      <vt:lpstr>Ř E Š E N Í:</vt:lpstr>
      <vt:lpstr>Prohlédni si obrázky, pozoruj a slovně popisuj, co se děje v přírodě v zimě.</vt:lpstr>
      <vt:lpstr>Přečti si věty a škrtni ty, které k zimě nepatří.</vt:lpstr>
      <vt:lpstr>Ř E Š E N Í :</vt:lpstr>
      <vt:lpstr>  Zdroje, obrázky, citace: Autorem materiálu je Mgr. Daniela Ševčíková, pokud není níže uvedeno jinak. Použity obrázky sady MS Office.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          EU PENÍZE ŠKOLÁM                                                           Zlepšení podmínek pro vzdělávání na základních školách                                                           Operačního programu Vzdělání pro konkurenceschopnost   Číslo a název klíčové aktivity:                                                                          III/2 Inovace a zkvalitnění výuky prostřednictvím ICT Číslo DUM:                                                                                                 VY_12_INOVACE_M.1.R.1 B.15 Jméno autora:                                          Mgr. Daniela Ševčíková Datum (období) vytvoření DUM:                                                                    duben až  květen  2013 Ročník:                                           1. Vzdělávací oblast:                                         matematika a její aplikace   Vzdělávací obor:                                         matematika Klíčová slova:                                                                                                     číselná řada 0-20, číslice 0-20, sčítání a odčítání v oboru čísel                                                                                                                               do 20 bez přechodu přes desítku, sčítání a odčítání  předmětů                                                                                                                                 v oboru čísel do 20 bez přechodu přes desítku, rozklad čísel                                     Anotace:                                                                                                             Žáci se naučí sčítat a odčítat v oboru čísel do 20 bez přechodu přes desítku,                                                                                                                                psát příklady na sčítání a odčítání, řešit s nimi slovní úlohy, řešit  nerovnice                                                                                                                                a formou zábavných příkladů zopakují sčítání, odčítání, rozklad čísel v oboru                                                                                                                               čísel  do 20.                                    Druh učebního materiálu:                                                                               Prezentace PowerPoint Očekávaný výstup:                                                                                            Žáci znají čísla 0-20, umí je mezi s sebou sčítat a odčítat bez přechodu přes                                                                                                                                desítku, psát příklady na sčítání a odčítání, rozkládat čísla, řešit nerovnice. </dc:title>
  <dc:creator>Jirka</dc:creator>
  <cp:lastModifiedBy>Danka</cp:lastModifiedBy>
  <cp:revision>14</cp:revision>
  <dcterms:created xsi:type="dcterms:W3CDTF">2013-08-15T22:50:56Z</dcterms:created>
  <dcterms:modified xsi:type="dcterms:W3CDTF">2013-09-15T08:34:15Z</dcterms:modified>
</cp:coreProperties>
</file>