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12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lick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lick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lick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lick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lick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lick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lick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lick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Klepnutím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lick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lick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lick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heel spokes="8"/>
    <p:sndAc>
      <p:stSnd>
        <p:snd r:embed="rId13" name="click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gif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420888"/>
            <a:ext cx="8229600" cy="3960440"/>
          </a:xfrm>
          <a:solidFill>
            <a:srgbClr val="00B050"/>
          </a:solidFill>
        </p:spPr>
        <p:txBody>
          <a:bodyPr anchor="t">
            <a:normAutofit fontScale="90000"/>
          </a:bodyPr>
          <a:lstStyle/>
          <a:p>
            <a:pPr algn="l"/>
            <a:r>
              <a:rPr lang="cs-CZ" sz="1400" b="1" dirty="0" smtClean="0"/>
              <a:t>                                                                             EU PENÍZE ŠKOLÁM</a:t>
            </a:r>
            <a:br>
              <a:rPr lang="cs-CZ" sz="1400" b="1" dirty="0" smtClean="0"/>
            </a:br>
            <a:r>
              <a:rPr lang="cs-CZ" sz="1400" b="1" dirty="0" smtClean="0"/>
              <a:t>                                         Zlepšení podmínek pro vzdělávání na základních školách </a:t>
            </a:r>
            <a:br>
              <a:rPr lang="cs-CZ" sz="1400" b="1" dirty="0" smtClean="0"/>
            </a:br>
            <a:r>
              <a:rPr lang="cs-CZ" sz="1400" b="1" dirty="0" smtClean="0"/>
              <a:t>                                        Operačního programu Vzdělání pro konkurenceschopnost</a:t>
            </a:r>
            <a:br>
              <a:rPr lang="cs-CZ" sz="1400" b="1" dirty="0" smtClean="0"/>
            </a:br>
            <a:r>
              <a:rPr lang="cs-CZ" sz="1400" b="1" dirty="0" smtClean="0"/>
              <a:t/>
            </a:r>
            <a:br>
              <a:rPr lang="cs-CZ" sz="1400" b="1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/>
              <a:t>Číslo a název klíčové aktivity:                                                                       </a:t>
            </a:r>
            <a:r>
              <a:rPr lang="cs-CZ" sz="1200" b="1" dirty="0" smtClean="0"/>
              <a:t>III/2 Inovace a zkvalitnění výuky prostřednictvím ICT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Číslo DUM:	                                                                                             VY_12_INOVACE_NS.1R.1C.14</a:t>
            </a:r>
            <a:br>
              <a:rPr lang="cs-CZ" sz="1200" dirty="0" smtClean="0"/>
            </a:br>
            <a:r>
              <a:rPr lang="cs-CZ" sz="1200" dirty="0" smtClean="0"/>
              <a:t>Jméno autora:			                                    Mgr. Daniela Ševčíková</a:t>
            </a:r>
            <a:br>
              <a:rPr lang="cs-CZ" sz="1200" dirty="0" smtClean="0"/>
            </a:br>
            <a:r>
              <a:rPr lang="cs-CZ" sz="1200" dirty="0" smtClean="0"/>
              <a:t>Datum (období) vytvoření DUM:                                                                duben až  květen  2013</a:t>
            </a:r>
            <a:br>
              <a:rPr lang="cs-CZ" sz="1200" dirty="0" smtClean="0"/>
            </a:br>
            <a:r>
              <a:rPr lang="cs-CZ" sz="1200" dirty="0" smtClean="0"/>
              <a:t>Ročník: 			                                    1.</a:t>
            </a:r>
            <a:br>
              <a:rPr lang="cs-CZ" sz="1200" dirty="0" smtClean="0"/>
            </a:br>
            <a:r>
              <a:rPr lang="cs-CZ" sz="1200" dirty="0" smtClean="0"/>
              <a:t>Vzdělávací oblast:		                                    Člověk a jeho svět		</a:t>
            </a:r>
            <a:br>
              <a:rPr lang="cs-CZ" sz="1200" dirty="0" smtClean="0"/>
            </a:br>
            <a:r>
              <a:rPr lang="cs-CZ" sz="1200" dirty="0" smtClean="0"/>
              <a:t>Vzdělávací obor:		                                    Náš svět</a:t>
            </a:r>
            <a:br>
              <a:rPr lang="cs-CZ" sz="1200" dirty="0" smtClean="0"/>
            </a:br>
            <a:r>
              <a:rPr lang="cs-CZ" sz="1200" dirty="0" smtClean="0"/>
              <a:t>Klíčová slova:                                                                                                  zelenina, zdravá výživa, vitamíny, kořen, list, květ, plod</a:t>
            </a:r>
            <a:br>
              <a:rPr lang="cs-CZ" sz="1200" dirty="0" smtClean="0"/>
            </a:br>
            <a:r>
              <a:rPr lang="cs-CZ" sz="1200" dirty="0" smtClean="0"/>
              <a:t>                                                                                                               </a:t>
            </a:r>
            <a:br>
              <a:rPr lang="cs-CZ" sz="1200" dirty="0" smtClean="0"/>
            </a:br>
            <a:r>
              <a:rPr lang="cs-CZ" sz="1200" dirty="0" smtClean="0"/>
              <a:t>Anotace:                                                                                                          Žáci se učí druhy zeleniny, proč je člověk pěstuje, jaké části </a:t>
            </a:r>
            <a:br>
              <a:rPr lang="cs-CZ" sz="1200" dirty="0" smtClean="0"/>
            </a:br>
            <a:r>
              <a:rPr lang="cs-CZ" sz="1200" dirty="0" smtClean="0"/>
              <a:t>                                                                                                                          rostliny se konzumují, co je to zdravá výživa a vitamíny.</a:t>
            </a:r>
            <a:br>
              <a:rPr lang="cs-CZ" sz="1200" dirty="0" smtClean="0"/>
            </a:br>
            <a:r>
              <a:rPr lang="cs-CZ" sz="1200" dirty="0" smtClean="0"/>
              <a:t>                                   </a:t>
            </a:r>
            <a:br>
              <a:rPr lang="cs-CZ" sz="1200" dirty="0" smtClean="0"/>
            </a:br>
            <a:r>
              <a:rPr lang="cs-CZ" sz="1200" dirty="0" smtClean="0"/>
              <a:t>Druh učebního materiálu:                                                                             Prezentace PowerPoint</a:t>
            </a:r>
            <a:br>
              <a:rPr lang="cs-CZ" sz="1200" dirty="0" smtClean="0"/>
            </a:br>
            <a:r>
              <a:rPr lang="cs-CZ" sz="1200" dirty="0" smtClean="0"/>
              <a:t>Očekávaný výstup:                                                                                         Žáci znají různé druhy zeleniny, umí je vyjmenovat, ví, </a:t>
            </a:r>
            <a:br>
              <a:rPr lang="cs-CZ" sz="1200" dirty="0" smtClean="0"/>
            </a:br>
            <a:r>
              <a:rPr lang="cs-CZ" sz="1200" dirty="0" smtClean="0"/>
              <a:t>                                                                                                                          že jsou součástí zdravé výživy a obsahují vitamíny.</a:t>
            </a:r>
            <a:endParaRPr lang="cs-CZ" sz="1200" dirty="0"/>
          </a:p>
        </p:txBody>
      </p:sp>
      <p:pic>
        <p:nvPicPr>
          <p:cNvPr id="5" name="Picture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260648"/>
            <a:ext cx="2295525" cy="295275"/>
          </a:xfrm>
          <a:prstGeom prst="rect">
            <a:avLst/>
          </a:prstGeom>
          <a:noFill/>
        </p:spPr>
      </p:pic>
      <p:pic>
        <p:nvPicPr>
          <p:cNvPr id="6" name="Obrázek 5"/>
          <p:cNvPicPr/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67544" y="548680"/>
            <a:ext cx="8208912" cy="16383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00B050"/>
                </a:solidFill>
              </a:rPr>
              <a:t>Z E L E N I N A</a:t>
            </a:r>
            <a:endParaRPr lang="cs-CZ" sz="6000" b="1" dirty="0">
              <a:solidFill>
                <a:srgbClr val="00B050"/>
              </a:solidFill>
            </a:endParaRPr>
          </a:p>
        </p:txBody>
      </p:sp>
      <p:pic>
        <p:nvPicPr>
          <p:cNvPr id="3" name="Obrázek 2" descr="MB9003137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07704" y="404664"/>
            <a:ext cx="5112568" cy="5184576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259632" y="332656"/>
            <a:ext cx="6408712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4400" b="1" dirty="0" smtClean="0">
                <a:solidFill>
                  <a:srgbClr val="00B050"/>
                </a:solidFill>
              </a:rPr>
              <a:t>Z E L E N I N A</a:t>
            </a:r>
            <a:endParaRPr lang="cs-CZ" sz="4400" b="1" dirty="0">
              <a:solidFill>
                <a:srgbClr val="00B050"/>
              </a:solidFill>
            </a:endParaRPr>
          </a:p>
        </p:txBody>
      </p:sp>
      <p:pic>
        <p:nvPicPr>
          <p:cNvPr id="5" name="Obrázek 4" descr="MB90025083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4725144"/>
            <a:ext cx="1828800" cy="1828800"/>
          </a:xfrm>
          <a:prstGeom prst="rect">
            <a:avLst/>
          </a:prstGeom>
        </p:spPr>
      </p:pic>
      <p:pic>
        <p:nvPicPr>
          <p:cNvPr id="6" name="Obrázek 5" descr="MB90040623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948264" y="4725144"/>
            <a:ext cx="1828800" cy="1828800"/>
          </a:xfrm>
          <a:prstGeom prst="rect">
            <a:avLst/>
          </a:prstGeom>
        </p:spPr>
      </p:pic>
      <p:pic>
        <p:nvPicPr>
          <p:cNvPr id="7" name="Obrázek 6" descr="MB90032377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707904" y="4725144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66653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ZELENINA  </a:t>
            </a:r>
            <a:r>
              <a:rPr lang="cs-CZ" b="1" dirty="0" smtClean="0"/>
              <a:t>obsahuje množství vitamínů.</a:t>
            </a:r>
            <a:br>
              <a:rPr lang="cs-CZ" b="1" dirty="0" smtClean="0"/>
            </a:br>
            <a:r>
              <a:rPr lang="cs-CZ" b="1" dirty="0" smtClean="0"/>
              <a:t>Jsou součástí zdravé výživy.</a:t>
            </a:r>
            <a:br>
              <a:rPr lang="cs-CZ" b="1" dirty="0" smtClean="0"/>
            </a:br>
            <a:r>
              <a:rPr lang="cs-CZ" b="1" dirty="0" smtClean="0"/>
              <a:t>U některých druhů zeleniny se využívá jejich kořen, u jiných zesílený stonek, listy, plody nebo semena.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3" name="Obrázek 2" descr="MB90022377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4581128"/>
            <a:ext cx="1828800" cy="1828800"/>
          </a:xfrm>
          <a:prstGeom prst="rect">
            <a:avLst/>
          </a:prstGeom>
        </p:spPr>
      </p:pic>
      <p:pic>
        <p:nvPicPr>
          <p:cNvPr id="4" name="Obrázek 3" descr="MB900223775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56176" y="4581128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Pro zesílený stonek se pěstuje:</a:t>
            </a:r>
            <a:endParaRPr lang="cs-CZ" b="1" dirty="0">
              <a:solidFill>
                <a:srgbClr val="C00000"/>
              </a:solidFill>
            </a:endParaRPr>
          </a:p>
        </p:txBody>
      </p:sp>
      <p:pic>
        <p:nvPicPr>
          <p:cNvPr id="3" name="Obrázek 2" descr="MB90035859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1844824"/>
            <a:ext cx="1828800" cy="1828800"/>
          </a:xfrm>
          <a:prstGeom prst="rect">
            <a:avLst/>
          </a:prstGeom>
        </p:spPr>
      </p:pic>
      <p:pic>
        <p:nvPicPr>
          <p:cNvPr id="4" name="Obrázek 3" descr="MB90038303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84168" y="3717032"/>
            <a:ext cx="1828800" cy="1828800"/>
          </a:xfrm>
          <a:prstGeom prst="rect">
            <a:avLst/>
          </a:prstGeom>
        </p:spPr>
      </p:pic>
      <p:pic>
        <p:nvPicPr>
          <p:cNvPr id="5" name="Obrázek 4" descr="MB90038787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16016" y="1628800"/>
            <a:ext cx="1828800" cy="1828800"/>
          </a:xfrm>
          <a:prstGeom prst="rect">
            <a:avLst/>
          </a:prstGeom>
        </p:spPr>
      </p:pic>
      <p:pic>
        <p:nvPicPr>
          <p:cNvPr id="6" name="Obrázek 5" descr="MB90011283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27584" y="4797152"/>
            <a:ext cx="1828800" cy="18288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987824" y="2060848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ředkvička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732240" y="1916832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pórek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131840" y="5373216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cibule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228184" y="5661248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česnek</a:t>
            </a:r>
            <a:endParaRPr lang="cs-CZ" b="1" dirty="0"/>
          </a:p>
        </p:txBody>
      </p:sp>
    </p:spTree>
  </p:cSld>
  <p:clrMapOvr>
    <a:masterClrMapping/>
  </p:clrMapOvr>
  <p:transition spd="slow">
    <p:wheel spokes="8"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Pro kořen:</a:t>
            </a:r>
            <a:endParaRPr lang="cs-CZ" b="1" dirty="0">
              <a:solidFill>
                <a:srgbClr val="C00000"/>
              </a:solidFill>
            </a:endParaRPr>
          </a:p>
        </p:txBody>
      </p:sp>
      <p:pic>
        <p:nvPicPr>
          <p:cNvPr id="3" name="Obrázek 2" descr="MB90044178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1556792"/>
            <a:ext cx="1828800" cy="1828800"/>
          </a:xfrm>
          <a:prstGeom prst="rect">
            <a:avLst/>
          </a:prstGeom>
        </p:spPr>
      </p:pic>
      <p:pic>
        <p:nvPicPr>
          <p:cNvPr id="4" name="Obrázek 3" descr="MB90021537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19672" y="4365104"/>
            <a:ext cx="1828800" cy="1828800"/>
          </a:xfrm>
          <a:prstGeom prst="rect">
            <a:avLst/>
          </a:prstGeom>
        </p:spPr>
      </p:pic>
      <p:pic>
        <p:nvPicPr>
          <p:cNvPr id="5" name="Obrázek 4" descr="MB90038789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4008" y="1556792"/>
            <a:ext cx="1828800" cy="1828800"/>
          </a:xfrm>
          <a:prstGeom prst="rect">
            <a:avLst/>
          </a:prstGeom>
        </p:spPr>
      </p:pic>
      <p:pic>
        <p:nvPicPr>
          <p:cNvPr id="6" name="Obrázek 5" descr="MB90003638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96136" y="4221088"/>
            <a:ext cx="1828800" cy="18288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843808" y="198884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mrkev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516216" y="2204864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celer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500430" y="5000636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řepa 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740352" y="5085184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petržel</a:t>
            </a:r>
            <a:endParaRPr lang="cs-CZ" b="1" dirty="0"/>
          </a:p>
        </p:txBody>
      </p:sp>
    </p:spTree>
  </p:cSld>
  <p:clrMapOvr>
    <a:masterClrMapping/>
  </p:clrMapOvr>
  <p:transition spd="slow">
    <p:wheel spokes="8"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Pro plod:</a:t>
            </a:r>
            <a:endParaRPr lang="cs-CZ" b="1" dirty="0"/>
          </a:p>
        </p:txBody>
      </p:sp>
      <p:pic>
        <p:nvPicPr>
          <p:cNvPr id="4" name="Obrázek 3" descr="MB90038786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3888" y="2276872"/>
            <a:ext cx="1828800" cy="1828800"/>
          </a:xfrm>
          <a:prstGeom prst="rect">
            <a:avLst/>
          </a:prstGeom>
        </p:spPr>
      </p:pic>
      <p:pic>
        <p:nvPicPr>
          <p:cNvPr id="5" name="Obrázek 4" descr="MB90039148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200" y="3933056"/>
            <a:ext cx="1828800" cy="1828800"/>
          </a:xfrm>
          <a:prstGeom prst="rect">
            <a:avLst/>
          </a:prstGeom>
        </p:spPr>
      </p:pic>
      <p:pic>
        <p:nvPicPr>
          <p:cNvPr id="6" name="Obrázek 5" descr="MB90044178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836712"/>
            <a:ext cx="1828800" cy="1828800"/>
          </a:xfrm>
          <a:prstGeom prst="rect">
            <a:avLst/>
          </a:prstGeom>
        </p:spPr>
      </p:pic>
      <p:pic>
        <p:nvPicPr>
          <p:cNvPr id="7" name="Obrázek 6" descr="MB90043690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1560" y="3861048"/>
            <a:ext cx="1828800" cy="1828800"/>
          </a:xfrm>
          <a:prstGeom prst="rect">
            <a:avLst/>
          </a:prstGeom>
        </p:spPr>
      </p:pic>
      <p:pic>
        <p:nvPicPr>
          <p:cNvPr id="8" name="Obrázek 7" descr="MB900208304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444208" y="692696"/>
            <a:ext cx="1828800" cy="18288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2123728" y="1988840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paprika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55776" y="4941168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meloun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732240" y="6021288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okurek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572000" y="414908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rajče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380312" y="2636912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lilek</a:t>
            </a:r>
            <a:endParaRPr lang="cs-CZ" b="1" dirty="0"/>
          </a:p>
        </p:txBody>
      </p:sp>
    </p:spTree>
  </p:cSld>
  <p:clrMapOvr>
    <a:masterClrMapping/>
  </p:clrMapOvr>
  <p:transition spd="slow">
    <p:wheel spokes="8"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květá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1920" y="1412776"/>
            <a:ext cx="2033400" cy="1368152"/>
          </a:xfrm>
          <a:prstGeom prst="rect">
            <a:avLst/>
          </a:prstGeom>
        </p:spPr>
      </p:pic>
      <p:pic>
        <p:nvPicPr>
          <p:cNvPr id="4" name="Obrázek 3" descr="MB90019342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87624" y="4221088"/>
            <a:ext cx="1828800" cy="1828800"/>
          </a:xfrm>
          <a:prstGeom prst="rect">
            <a:avLst/>
          </a:prstGeom>
        </p:spPr>
      </p:pic>
      <p:pic>
        <p:nvPicPr>
          <p:cNvPr id="5" name="Obrázek 4" descr="MB90003016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4149080"/>
            <a:ext cx="1828800" cy="18288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971600" y="332656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Květák se pěstuje pro zakrnělý květ.</a:t>
            </a:r>
            <a:endParaRPr lang="cs-CZ" sz="3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547664" y="3501008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Pro listy se pěstuje například:</a:t>
            </a:r>
            <a:endParaRPr lang="cs-CZ" sz="32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059832" y="5085184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zelí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732240" y="5013176"/>
            <a:ext cx="17281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b="1" dirty="0" smtClean="0"/>
              <a:t>petržel</a:t>
            </a:r>
          </a:p>
          <a:p>
            <a:r>
              <a:rPr lang="cs-CZ" b="1" dirty="0" smtClean="0"/>
              <a:t>(nať petržele)</a:t>
            </a:r>
            <a:endParaRPr lang="cs-CZ" b="1" dirty="0"/>
          </a:p>
        </p:txBody>
      </p:sp>
    </p:spTree>
  </p:cSld>
  <p:clrMapOvr>
    <a:masterClrMapping/>
  </p:clrMapOvr>
  <p:transition spd="slow">
    <p:wheel spokes="8"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770984" cy="1143000"/>
          </a:xfrm>
        </p:spPr>
        <p:txBody>
          <a:bodyPr/>
          <a:lstStyle/>
          <a:p>
            <a:pPr algn="l"/>
            <a:r>
              <a:rPr lang="cs-CZ" b="1" dirty="0" smtClean="0">
                <a:solidFill>
                  <a:srgbClr val="C00000"/>
                </a:solidFill>
              </a:rPr>
              <a:t>Pro semena se pěstuje:</a:t>
            </a:r>
            <a:endParaRPr lang="cs-CZ" b="1" dirty="0">
              <a:solidFill>
                <a:srgbClr val="C00000"/>
              </a:solidFill>
            </a:endParaRPr>
          </a:p>
        </p:txBody>
      </p:sp>
      <p:pic>
        <p:nvPicPr>
          <p:cNvPr id="3" name="Obrázek 2" descr="MB90043073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412776"/>
            <a:ext cx="1828800" cy="1828800"/>
          </a:xfrm>
          <a:prstGeom prst="rect">
            <a:avLst/>
          </a:prstGeom>
        </p:spPr>
      </p:pic>
      <p:pic>
        <p:nvPicPr>
          <p:cNvPr id="4" name="Obrázek 3" descr="MB90009115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79912" y="1196752"/>
            <a:ext cx="1828800" cy="1828800"/>
          </a:xfrm>
          <a:prstGeom prst="rect">
            <a:avLst/>
          </a:prstGeom>
        </p:spPr>
      </p:pic>
      <p:pic>
        <p:nvPicPr>
          <p:cNvPr id="5" name="Obrázek 4" descr="MB90003638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84168" y="1340768"/>
            <a:ext cx="1828800" cy="1828800"/>
          </a:xfrm>
          <a:prstGeom prst="rect">
            <a:avLst/>
          </a:prstGeom>
        </p:spPr>
      </p:pic>
      <p:pic>
        <p:nvPicPr>
          <p:cNvPr id="7" name="Obrázek 6" descr="MB90044829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5536" y="4293096"/>
            <a:ext cx="1828800" cy="1828800"/>
          </a:xfrm>
          <a:prstGeom prst="rect">
            <a:avLst/>
          </a:prstGeom>
        </p:spPr>
      </p:pic>
      <p:pic>
        <p:nvPicPr>
          <p:cNvPr id="8" name="Obrázek 7" descr="MB900448648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12160" y="4365104"/>
            <a:ext cx="1828800" cy="1828800"/>
          </a:xfrm>
          <a:prstGeom prst="rect">
            <a:avLst/>
          </a:prstGeom>
        </p:spPr>
      </p:pic>
      <p:pic>
        <p:nvPicPr>
          <p:cNvPr id="9" name="Obrázek 8" descr="MB900387890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771800" y="3429000"/>
            <a:ext cx="1828800" cy="18288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2123728" y="1988840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hrášek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195736" y="5733256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pšenice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919864" y="5805264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ječmen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929586" y="2571744"/>
            <a:ext cx="12144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kukuřice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572000" y="4437112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fazole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716016" y="3068960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slunečnice</a:t>
            </a:r>
            <a:endParaRPr lang="cs-CZ" b="1" dirty="0"/>
          </a:p>
        </p:txBody>
      </p:sp>
    </p:spTree>
  </p:cSld>
  <p:clrMapOvr>
    <a:masterClrMapping/>
  </p:clrMapOvr>
  <p:transition spd="slow">
    <p:wheel spokes="8"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                                  K O N E C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722313" y="332657"/>
            <a:ext cx="7772400" cy="1368151"/>
          </a:xfrm>
        </p:spPr>
        <p:txBody>
          <a:bodyPr anchor="t">
            <a:normAutofit/>
          </a:bodyPr>
          <a:lstStyle/>
          <a:p>
            <a:r>
              <a:rPr lang="cs-CZ" sz="1400" b="1" dirty="0" smtClean="0">
                <a:solidFill>
                  <a:schemeClr val="tx1"/>
                </a:solidFill>
              </a:rPr>
              <a:t>Zdroje, obrázky, citace:</a:t>
            </a:r>
            <a:endParaRPr lang="cs-CZ" sz="1400" dirty="0" smtClean="0">
              <a:solidFill>
                <a:schemeClr val="tx1"/>
              </a:solidFill>
            </a:endParaRPr>
          </a:p>
          <a:p>
            <a:r>
              <a:rPr lang="cs-CZ" sz="1400" dirty="0" smtClean="0">
                <a:solidFill>
                  <a:schemeClr val="tx1"/>
                </a:solidFill>
              </a:rPr>
              <a:t>Autorem materiálu je Mgr. Daniela Ševčíková, pokud není níže uvedeno jinak.</a:t>
            </a:r>
          </a:p>
          <a:p>
            <a:r>
              <a:rPr lang="cs-CZ" sz="1400" dirty="0" smtClean="0">
                <a:solidFill>
                  <a:schemeClr val="tx1"/>
                </a:solidFill>
              </a:rPr>
              <a:t>Použity obrázky sady MS Office.</a:t>
            </a:r>
          </a:p>
          <a:p>
            <a:endParaRPr lang="cs-CZ" sz="1400" dirty="0">
              <a:solidFill>
                <a:srgbClr val="002060"/>
              </a:solidFill>
            </a:endParaRPr>
          </a:p>
        </p:txBody>
      </p:sp>
      <p:pic>
        <p:nvPicPr>
          <p:cNvPr id="5" name="Obrázek 4" descr="MB9004363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75656" y="1772816"/>
            <a:ext cx="3578696" cy="3578696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UM 25 PPT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 25 PPT</Template>
  <TotalTime>76</TotalTime>
  <Words>112</Words>
  <Application>Microsoft Office PowerPoint</Application>
  <PresentationFormat>Předvádění na obrazovce (4:3)</PresentationFormat>
  <Paragraphs>37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DUM 25 PPT</vt:lpstr>
      <vt:lpstr>                                                                             EU PENÍZE ŠKOLÁM                                          Zlepšení podmínek pro vzdělávání na základních školách                                          Operačního programu Vzdělání pro konkurenceschopnost     Číslo a název klíčové aktivity:                                                                       III/2 Inovace a zkvalitnění výuky prostřednictvím ICT Číslo DUM:                                                                                              VY_12_INOVACE_NS.1R.1C.14 Jméno autora:                                       Mgr. Daniela Ševčíková Datum (období) vytvoření DUM:                                                                duben až  květen  2013 Ročník:                                        1. Vzdělávací oblast:                                      Člověk a jeho svět   Vzdělávací obor:                                      Náš svět Klíčová slova:                                                                                                  zelenina, zdravá výživa, vitamíny, kořen, list, květ, plod                                                                                                                 Anotace:                                                                                                          Žáci se učí druhy zeleniny, proč je člověk pěstuje, jaké části                                                                                                                            rostliny se konzumují, co je to zdravá výživa a vitamíny.                                     Druh učebního materiálu:                                                                             Prezentace PowerPoint Očekávaný výstup:                                                                                         Žáci znají různé druhy zeleniny, umí je vyjmenovat, ví,                                                                                                                            že jsou součástí zdravé výživy a obsahují vitamíny.</vt:lpstr>
      <vt:lpstr>Z E L E N I N A</vt:lpstr>
      <vt:lpstr>ZELENINA  obsahuje množství vitamínů. Jsou součástí zdravé výživy. U některých druhů zeleniny se využívá jejich kořen, u jiných zesílený stonek, listy, plody nebo semena. </vt:lpstr>
      <vt:lpstr>Pro zesílený stonek se pěstuje:</vt:lpstr>
      <vt:lpstr>Pro kořen:</vt:lpstr>
      <vt:lpstr>Pro plod:</vt:lpstr>
      <vt:lpstr>Snímek 7</vt:lpstr>
      <vt:lpstr>Pro semena se pěstuje:</vt:lpstr>
      <vt:lpstr>                                                 K O N E C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                                                        EU PENÍZE ŠKOLÁM                                          Zlepšení podmínek pro vzdělávání na základních školách                                          Operačního programu Vzdělání pro konkurenceschopnost     Číslo a název klíčové aktivity:                                                                      III/2 Inovace a zkvalitnění výuky prostřednictvím ICT Číslo DUM:                                                                                               VY_12_INOVACE_M.1.R.1 B.05 Jméno autora:                                             Mgr. Daniela Ševčíková Datum (období) vytvoření DUM:                                                                duben až  květen  2013 Ročník:                                              1. Vzdělávací oblast:                                            matematika a její aplikace   Vzdělávací obor:                                            matematika Klíčová slova:                                                                                                 slovní úloha, znázornění, výpočet, odpověď,                                                                                                                           sčítání v oboru do 5 Anotace:                                                                                                         Žáci se naučí řešit slovní úlohy na sčítání v oboru čísel do 5.                                     Druh učebního materiálu:                                                                            Prezentace PowerPoint Očekávaný výstup:                                                                                         Žáci řeší slovní úlohy na sčítání v oboru do 5.</dc:title>
  <dc:creator>Jirka</dc:creator>
  <cp:lastModifiedBy>Danka</cp:lastModifiedBy>
  <cp:revision>20</cp:revision>
  <dcterms:created xsi:type="dcterms:W3CDTF">2013-08-30T21:48:12Z</dcterms:created>
  <dcterms:modified xsi:type="dcterms:W3CDTF">2013-09-15T08:35:29Z</dcterms:modified>
</cp:coreProperties>
</file>