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70" r:id="rId5"/>
    <p:sldId id="271" r:id="rId6"/>
    <p:sldId id="272" r:id="rId7"/>
    <p:sldId id="2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1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dirty="0" smtClean="0"/>
              <a:t>Klepnutím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dissolve/>
    <p:sndAc>
      <p:stSnd>
        <p:snd r:embed="rId1" name="click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15.9.2013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ssolve/>
    <p:sndAc>
      <p:stSnd>
        <p:snd r:embed="rId13" name="click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7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10" Type="http://schemas.openxmlformats.org/officeDocument/2006/relationships/image" Target="../media/image27.jpeg"/><Relationship Id="rId4" Type="http://schemas.openxmlformats.org/officeDocument/2006/relationships/image" Target="../media/image21.jpeg"/><Relationship Id="rId9" Type="http://schemas.openxmlformats.org/officeDocument/2006/relationships/image" Target="../media/image2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420888"/>
            <a:ext cx="8229600" cy="3960440"/>
          </a:xfrm>
        </p:spPr>
        <p:txBody>
          <a:bodyPr anchor="t">
            <a:normAutofit/>
          </a:bodyPr>
          <a:lstStyle/>
          <a:p>
            <a:pPr algn="l"/>
            <a:r>
              <a:rPr lang="cs-CZ" sz="1400" b="1" dirty="0" smtClean="0"/>
              <a:t>                                                                                 EU PENÍZE ŠKOLÁM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                                            </a:t>
            </a:r>
            <a:r>
              <a:rPr lang="cs-CZ" sz="1400" b="1" dirty="0" smtClean="0"/>
              <a:t>Zlepšení podmínek pro vzdělávání na základních školách </a:t>
            </a:r>
            <a:r>
              <a:rPr lang="cs-CZ" sz="1400" dirty="0" smtClean="0"/>
              <a:t/>
            </a:r>
            <a:br>
              <a:rPr lang="cs-CZ" sz="1400" dirty="0" smtClean="0"/>
            </a:br>
            <a:r>
              <a:rPr lang="cs-CZ" sz="1400" dirty="0" smtClean="0"/>
              <a:t>                                          </a:t>
            </a:r>
            <a:r>
              <a:rPr lang="cs-CZ" sz="1400" b="1" dirty="0" smtClean="0"/>
              <a:t>Operačního programu Vzdělání pro konkurenceschopnost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/>
              <a:t>Číslo a název klíčové aktivity:                                                                      </a:t>
            </a:r>
            <a:r>
              <a:rPr lang="cs-CZ" sz="1200" b="1" dirty="0" smtClean="0"/>
              <a:t>III/2 Inovace a zkvalitnění výuky prostřednictvím ICT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Číslo DUM:	                                                                                               VY_12_INOVACE_NS.1R.1C.15</a:t>
            </a:r>
            <a:br>
              <a:rPr lang="cs-CZ" sz="1200" dirty="0" smtClean="0"/>
            </a:br>
            <a:r>
              <a:rPr lang="cs-CZ" sz="1200" dirty="0" smtClean="0"/>
              <a:t>Jméno autora:			                                          Mgr. Daniela Ševčíková</a:t>
            </a:r>
            <a:br>
              <a:rPr lang="cs-CZ" sz="1200" dirty="0" smtClean="0"/>
            </a:br>
            <a:r>
              <a:rPr lang="cs-CZ" sz="1200" dirty="0" smtClean="0"/>
              <a:t>Datum (období) vytvoření DUM:                                                               duben až  květen  2013</a:t>
            </a:r>
            <a:br>
              <a:rPr lang="cs-CZ" sz="1200" dirty="0" smtClean="0"/>
            </a:br>
            <a:r>
              <a:rPr lang="cs-CZ" sz="1200" dirty="0" smtClean="0"/>
              <a:t>Ročník: 			                                          1.</a:t>
            </a:r>
            <a:br>
              <a:rPr lang="cs-CZ" sz="1200" dirty="0" smtClean="0"/>
            </a:br>
            <a:r>
              <a:rPr lang="cs-CZ" sz="1200" dirty="0" smtClean="0"/>
              <a:t>Vzdělávací oblast:		                                          Člověk a jeho svět		</a:t>
            </a:r>
            <a:br>
              <a:rPr lang="cs-CZ" sz="1200" dirty="0" smtClean="0"/>
            </a:br>
            <a:r>
              <a:rPr lang="cs-CZ" sz="1200" dirty="0" smtClean="0"/>
              <a:t>Vzdělávací obor:		                                          Náš svět</a:t>
            </a:r>
            <a:br>
              <a:rPr lang="cs-CZ" sz="1200" dirty="0" smtClean="0"/>
            </a:br>
            <a:r>
              <a:rPr lang="cs-CZ" sz="1200" dirty="0" smtClean="0"/>
              <a:t>Klíčová slova:                                                                                                 ovoce, zdravá výživa, vitamíny</a:t>
            </a:r>
            <a:br>
              <a:rPr lang="cs-CZ" sz="1200" dirty="0" smtClean="0"/>
            </a:br>
            <a:r>
              <a:rPr lang="cs-CZ" sz="1200" dirty="0" smtClean="0"/>
              <a:t>Anotace:                                                                                                         Žáci se učí druhy ovoce, co je to zdravá výživa a vitamíny.</a:t>
            </a:r>
            <a:br>
              <a:rPr lang="cs-CZ" sz="1200" dirty="0" smtClean="0"/>
            </a:br>
            <a:r>
              <a:rPr lang="cs-CZ" sz="1200" dirty="0" smtClean="0"/>
              <a:t> </a:t>
            </a:r>
            <a:br>
              <a:rPr lang="cs-CZ" sz="1200" dirty="0" smtClean="0"/>
            </a:br>
            <a:r>
              <a:rPr lang="cs-CZ" sz="1200" dirty="0" smtClean="0"/>
              <a:t>Druh učebního materiálu:                                                                           Prezentace PowerPoint</a:t>
            </a:r>
            <a:br>
              <a:rPr lang="cs-CZ" sz="1200" dirty="0" smtClean="0"/>
            </a:br>
            <a:r>
              <a:rPr lang="cs-CZ" sz="1200" dirty="0" smtClean="0"/>
              <a:t>Očekávaný výstup:                                                                                       Žáci znají různé druhy ovoce, ví, že jsou součástí zdravé výživy           </a:t>
            </a:r>
            <a:br>
              <a:rPr lang="cs-CZ" sz="1200" dirty="0" smtClean="0"/>
            </a:br>
            <a:r>
              <a:rPr lang="cs-CZ" sz="1200" dirty="0" smtClean="0"/>
              <a:t>                                                                                                                        a obsahují vitamíny.</a:t>
            </a:r>
            <a:br>
              <a:rPr lang="cs-CZ" sz="1200" dirty="0" smtClean="0"/>
            </a:br>
            <a:endParaRPr lang="cs-CZ" sz="1200" dirty="0"/>
          </a:p>
        </p:txBody>
      </p:sp>
      <p:pic>
        <p:nvPicPr>
          <p:cNvPr id="5" name="Picture 5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260648"/>
            <a:ext cx="2295525" cy="295275"/>
          </a:xfrm>
          <a:prstGeom prst="rect">
            <a:avLst/>
          </a:prstGeom>
          <a:noFill/>
        </p:spPr>
      </p:pic>
      <p:pic>
        <p:nvPicPr>
          <p:cNvPr id="6" name="Obrázek 5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620688"/>
            <a:ext cx="7200800" cy="1638300"/>
          </a:xfrm>
          <a:prstGeom prst="rect">
            <a:avLst/>
          </a:prstGeom>
          <a:solidFill>
            <a:srgbClr val="FFFFFF"/>
          </a:solidFill>
        </p:spPr>
      </p:pic>
    </p:spTree>
  </p:cSld>
  <p:clrMapOvr>
    <a:masterClrMapping/>
  </p:clrMapOvr>
  <p:transition spd="slow"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b="1" dirty="0" smtClean="0">
                <a:solidFill>
                  <a:srgbClr val="FF0000"/>
                </a:solidFill>
              </a:rPr>
              <a:t>O V O C E</a:t>
            </a:r>
            <a:endParaRPr lang="cs-CZ" sz="6600" b="1" dirty="0">
              <a:solidFill>
                <a:srgbClr val="FF0000"/>
              </a:solidFill>
            </a:endParaRPr>
          </a:p>
        </p:txBody>
      </p:sp>
      <p:pic>
        <p:nvPicPr>
          <p:cNvPr id="7" name="Obrázek 6" descr="MB9004387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11760" y="1484784"/>
            <a:ext cx="4104456" cy="4104456"/>
          </a:xfrm>
          <a:prstGeom prst="rect">
            <a:avLst/>
          </a:prstGeom>
        </p:spPr>
      </p:pic>
      <p:pic>
        <p:nvPicPr>
          <p:cNvPr id="8" name="Obrázek 7" descr="MB90023447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780928"/>
            <a:ext cx="1828800" cy="1828800"/>
          </a:xfrm>
          <a:prstGeom prst="rect">
            <a:avLst/>
          </a:prstGeom>
        </p:spPr>
      </p:pic>
      <p:pic>
        <p:nvPicPr>
          <p:cNvPr id="9" name="Obrázek 8" descr="MB90043691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92280" y="2780928"/>
            <a:ext cx="1828800" cy="1828800"/>
          </a:xfrm>
          <a:prstGeom prst="rect">
            <a:avLst/>
          </a:prstGeom>
        </p:spPr>
      </p:pic>
      <p:pic>
        <p:nvPicPr>
          <p:cNvPr id="10" name="Obrázek 9" descr="MB90042662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80112" y="4725144"/>
            <a:ext cx="1828800" cy="1828800"/>
          </a:xfrm>
          <a:prstGeom prst="rect">
            <a:avLst/>
          </a:prstGeom>
        </p:spPr>
      </p:pic>
      <p:pic>
        <p:nvPicPr>
          <p:cNvPr id="11" name="Obrázek 10" descr="MB90031373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835696" y="4797152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82354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OVOCE</a:t>
            </a:r>
            <a:r>
              <a:rPr lang="cs-CZ" b="1" dirty="0" smtClean="0"/>
              <a:t> obsahuje mnoho vitamínů.</a:t>
            </a:r>
            <a:br>
              <a:rPr lang="cs-CZ" b="1" dirty="0" smtClean="0"/>
            </a:br>
            <a:r>
              <a:rPr lang="cs-CZ" b="1" dirty="0" smtClean="0"/>
              <a:t>Roste na stromech, keřích i bylinách.</a:t>
            </a:r>
            <a:br>
              <a:rPr lang="cs-CZ" b="1" dirty="0" smtClean="0"/>
            </a:br>
            <a:r>
              <a:rPr lang="cs-CZ" b="1" dirty="0" smtClean="0"/>
              <a:t>Zralé a chutné plody obsahují semena.</a:t>
            </a:r>
            <a:endParaRPr lang="cs-CZ" b="1" dirty="0"/>
          </a:p>
        </p:txBody>
      </p:sp>
      <p:pic>
        <p:nvPicPr>
          <p:cNvPr id="3" name="Obrázek 2" descr="MB900303377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4725144"/>
            <a:ext cx="1828800" cy="1828800"/>
          </a:xfrm>
          <a:prstGeom prst="rect">
            <a:avLst/>
          </a:prstGeom>
        </p:spPr>
      </p:pic>
      <p:pic>
        <p:nvPicPr>
          <p:cNvPr id="5" name="Obrázek 4" descr="MB900283836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16216" y="2780928"/>
            <a:ext cx="1828800" cy="1828800"/>
          </a:xfrm>
          <a:prstGeom prst="rect">
            <a:avLst/>
          </a:prstGeom>
        </p:spPr>
      </p:pic>
      <p:pic>
        <p:nvPicPr>
          <p:cNvPr id="6" name="Obrázek 5" descr="MB90038280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63888" y="3501008"/>
            <a:ext cx="1828800" cy="1828800"/>
          </a:xfrm>
          <a:prstGeom prst="rect">
            <a:avLst/>
          </a:prstGeom>
        </p:spPr>
      </p:pic>
      <p:pic>
        <p:nvPicPr>
          <p:cNvPr id="7" name="Obrázek 6" descr="MB90040061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12160" y="4797152"/>
            <a:ext cx="1828800" cy="1828800"/>
          </a:xfrm>
          <a:prstGeom prst="rect">
            <a:avLst/>
          </a:prstGeom>
        </p:spPr>
      </p:pic>
      <p:pic>
        <p:nvPicPr>
          <p:cNvPr id="8" name="Obrázek 7" descr="MB90043062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99592" y="2780928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02234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Některé druhy ovoce se pěstují </a:t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b="1" dirty="0" smtClean="0">
                <a:solidFill>
                  <a:srgbClr val="FF0000"/>
                </a:solidFill>
              </a:rPr>
              <a:t>u nás.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3" name="Obrázek 2" descr="MB9002153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7584" y="2204864"/>
            <a:ext cx="1828800" cy="1828800"/>
          </a:xfrm>
          <a:prstGeom prst="rect">
            <a:avLst/>
          </a:prstGeom>
        </p:spPr>
      </p:pic>
      <p:pic>
        <p:nvPicPr>
          <p:cNvPr id="4" name="Obrázek 3" descr="MB90033586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63888" y="4149080"/>
            <a:ext cx="1828800" cy="1828800"/>
          </a:xfrm>
          <a:prstGeom prst="rect">
            <a:avLst/>
          </a:prstGeom>
        </p:spPr>
      </p:pic>
      <p:pic>
        <p:nvPicPr>
          <p:cNvPr id="5" name="Obrázek 4" descr="MB90042386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12160" y="2132856"/>
            <a:ext cx="1828800" cy="18288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899592" y="450912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jahody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56176" y="4365104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meruňky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635896" y="6165304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jablka a hrušky</a:t>
            </a:r>
            <a:endParaRPr lang="cs-CZ" b="1" dirty="0"/>
          </a:p>
        </p:txBody>
      </p:sp>
    </p:spTree>
  </p:cSld>
  <p:clrMapOvr>
    <a:masterClrMapping/>
  </p:clrMapOvr>
  <p:transition spd="slow"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298378"/>
          </a:xfrm>
        </p:spPr>
        <p:txBody>
          <a:bodyPr>
            <a:norm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Některé druhy ovoce potřebují více tepla, a proto se pěstují </a:t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b="1" dirty="0" smtClean="0">
                <a:solidFill>
                  <a:srgbClr val="FF0000"/>
                </a:solidFill>
              </a:rPr>
              <a:t>v jižních zemích.</a:t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b="1" dirty="0" smtClean="0">
                <a:solidFill>
                  <a:srgbClr val="00B050"/>
                </a:solidFill>
              </a:rPr>
              <a:t>Ty se musí k nám dovážet.</a:t>
            </a:r>
            <a:endParaRPr lang="cs-CZ" b="1" dirty="0">
              <a:solidFill>
                <a:srgbClr val="00B050"/>
              </a:solidFill>
            </a:endParaRPr>
          </a:p>
        </p:txBody>
      </p:sp>
      <p:pic>
        <p:nvPicPr>
          <p:cNvPr id="3" name="Obrázek 2" descr="MB9002461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4077072"/>
            <a:ext cx="1828800" cy="1828800"/>
          </a:xfrm>
          <a:prstGeom prst="rect">
            <a:avLst/>
          </a:prstGeom>
        </p:spPr>
      </p:pic>
      <p:pic>
        <p:nvPicPr>
          <p:cNvPr id="4" name="Obrázek 3" descr="MB90030007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55776" y="3645024"/>
            <a:ext cx="1828800" cy="1828800"/>
          </a:xfrm>
          <a:prstGeom prst="rect">
            <a:avLst/>
          </a:prstGeom>
        </p:spPr>
      </p:pic>
      <p:pic>
        <p:nvPicPr>
          <p:cNvPr id="5" name="Obrázek 4" descr="MB90018623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60840" y="4437112"/>
            <a:ext cx="1872208" cy="1872208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755576" y="6165304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mandarinky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707904" y="5661248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banány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7092280" y="6309320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kiwi</a:t>
            </a:r>
            <a:endParaRPr lang="cs-CZ" b="1" dirty="0"/>
          </a:p>
        </p:txBody>
      </p:sp>
      <p:pic>
        <p:nvPicPr>
          <p:cNvPr id="9" name="Obrázek 8" descr="MB900436909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4008" y="3429000"/>
            <a:ext cx="1828800" cy="18288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5148064" y="5517232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ananas</a:t>
            </a:r>
            <a:endParaRPr lang="cs-CZ" b="1" dirty="0"/>
          </a:p>
        </p:txBody>
      </p:sp>
    </p:spTree>
  </p:cSld>
  <p:clrMapOvr>
    <a:masterClrMapping/>
  </p:clrMapOvr>
  <p:transition spd="slow"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</a:rPr>
              <a:t>Ovocné stromy, keře </a:t>
            </a:r>
            <a:r>
              <a:rPr lang="cs-CZ" b="1" smtClean="0">
                <a:solidFill>
                  <a:srgbClr val="FF0000"/>
                </a:solidFill>
              </a:rPr>
              <a:t>a byliny.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4" name="Obrázek 3" descr="MB90042387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7704" y="1052736"/>
            <a:ext cx="1828800" cy="1828800"/>
          </a:xfrm>
          <a:prstGeom prst="rect">
            <a:avLst/>
          </a:prstGeom>
        </p:spPr>
      </p:pic>
      <p:pic>
        <p:nvPicPr>
          <p:cNvPr id="5" name="Obrázek 4" descr="MB90042387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9592" y="2924944"/>
            <a:ext cx="1828800" cy="1828800"/>
          </a:xfrm>
          <a:prstGeom prst="rect">
            <a:avLst/>
          </a:prstGeom>
        </p:spPr>
      </p:pic>
      <p:pic>
        <p:nvPicPr>
          <p:cNvPr id="6" name="Obrázek 5" descr="MB90042387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8" y="1052736"/>
            <a:ext cx="1828800" cy="1828800"/>
          </a:xfrm>
          <a:prstGeom prst="rect">
            <a:avLst/>
          </a:prstGeom>
        </p:spPr>
      </p:pic>
      <p:pic>
        <p:nvPicPr>
          <p:cNvPr id="7" name="Obrázek 6" descr="MB90042387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95936" y="1052736"/>
            <a:ext cx="1828800" cy="1828800"/>
          </a:xfrm>
          <a:prstGeom prst="rect">
            <a:avLst/>
          </a:prstGeom>
        </p:spPr>
      </p:pic>
      <p:pic>
        <p:nvPicPr>
          <p:cNvPr id="9" name="Obrázek 8" descr="MB900387861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932040" y="2924944"/>
            <a:ext cx="1828800" cy="1828800"/>
          </a:xfrm>
          <a:prstGeom prst="rect">
            <a:avLst/>
          </a:prstGeom>
        </p:spPr>
      </p:pic>
      <p:pic>
        <p:nvPicPr>
          <p:cNvPr id="10" name="Obrázek 9" descr="MB90043689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851920" y="4797152"/>
            <a:ext cx="1828800" cy="1828800"/>
          </a:xfrm>
          <a:prstGeom prst="rect">
            <a:avLst/>
          </a:prstGeom>
        </p:spPr>
      </p:pic>
      <p:pic>
        <p:nvPicPr>
          <p:cNvPr id="11" name="Obrázek 10" descr="MB900436900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915816" y="2924944"/>
            <a:ext cx="1828800" cy="18288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899592" y="1628800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stromy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79512" y="3501008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keře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699792" y="5733256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byliny</a:t>
            </a:r>
            <a:endParaRPr lang="cs-CZ" b="1" dirty="0"/>
          </a:p>
        </p:txBody>
      </p:sp>
      <p:pic>
        <p:nvPicPr>
          <p:cNvPr id="15" name="Obrázek 14" descr="MB900436896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876256" y="2924944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722313" y="5013176"/>
            <a:ext cx="7772400" cy="755799"/>
          </a:xfrm>
        </p:spPr>
        <p:txBody>
          <a:bodyPr/>
          <a:lstStyle/>
          <a:p>
            <a:r>
              <a:rPr lang="cs-CZ" dirty="0" smtClean="0"/>
              <a:t>                                                     </a:t>
            </a:r>
            <a:r>
              <a:rPr lang="cs-CZ" dirty="0" smtClean="0">
                <a:solidFill>
                  <a:srgbClr val="FF0000"/>
                </a:solidFill>
              </a:rPr>
              <a:t>KONEC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722313" y="332657"/>
            <a:ext cx="7772400" cy="1728191"/>
          </a:xfrm>
        </p:spPr>
        <p:txBody>
          <a:bodyPr anchor="t">
            <a:normAutofit/>
          </a:bodyPr>
          <a:lstStyle/>
          <a:p>
            <a:r>
              <a:rPr lang="cs-CZ" sz="1400" dirty="0" smtClean="0"/>
              <a:t> </a:t>
            </a:r>
          </a:p>
          <a:p>
            <a:r>
              <a:rPr lang="cs-CZ" sz="1600" b="1" dirty="0" smtClean="0">
                <a:solidFill>
                  <a:schemeClr val="tx1"/>
                </a:solidFill>
              </a:rPr>
              <a:t>Zdroje, obrázky, citace: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 dirty="0" smtClean="0">
                <a:solidFill>
                  <a:schemeClr val="tx1"/>
                </a:solidFill>
              </a:rPr>
              <a:t>Autorem materiálu je Mgr. Daniela Ševčíková, pokud není níže uvedeno jinak.</a:t>
            </a:r>
          </a:p>
          <a:p>
            <a:r>
              <a:rPr lang="cs-CZ" sz="1600" dirty="0" smtClean="0">
                <a:solidFill>
                  <a:schemeClr val="tx1"/>
                </a:solidFill>
              </a:rPr>
              <a:t>Použity obrázky sady MS Office.</a:t>
            </a:r>
          </a:p>
          <a:p>
            <a:endParaRPr lang="cs-CZ" sz="1400" dirty="0"/>
          </a:p>
        </p:txBody>
      </p:sp>
      <p:pic>
        <p:nvPicPr>
          <p:cNvPr id="6" name="Obrázek 5" descr="MB9004346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7704" y="1844824"/>
            <a:ext cx="3722712" cy="3722712"/>
          </a:xfrm>
          <a:prstGeom prst="rect">
            <a:avLst/>
          </a:prstGeom>
        </p:spPr>
      </p:pic>
      <p:pic>
        <p:nvPicPr>
          <p:cNvPr id="5" name="Obrázek 4" descr="MB90023356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72200" y="1844824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 spd="slow">
    <p:dissolve/>
    <p:sndAc>
      <p:stSnd>
        <p:snd r:embed="rId2" name="click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 38 PPT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 38 PPT</Template>
  <TotalTime>43</TotalTime>
  <Words>51</Words>
  <Application>Microsoft Office PowerPoint</Application>
  <PresentationFormat>Předvádění na obrazovce (4:3)</PresentationFormat>
  <Paragraphs>21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DUM 38 PPT</vt:lpstr>
      <vt:lpstr>                                                                                 EU PENÍZE ŠKOLÁM                                             Zlepšení podmínek pro vzdělávání na základních školách                                            Operačního programu Vzdělání pro konkurenceschopnost   Číslo a název klíčové aktivity:                                                                      III/2 Inovace a zkvalitnění výuky prostřednictvím ICT Číslo DUM:                                                                                                VY_12_INOVACE_NS.1R.1C.15 Jméno autora:                                             Mgr. Daniela Ševčíková Datum (období) vytvoření DUM:                                                               duben až  květen  2013 Ročník:                                              1. Vzdělávací oblast:                                            Člověk a jeho svět   Vzdělávací obor:                                            Náš svět Klíčová slova:                                                                                                 ovoce, zdravá výživa, vitamíny Anotace:                                                                                                         Žáci se učí druhy ovoce, co je to zdravá výživa a vitamíny.   Druh učebního materiálu:                                                                           Prezentace PowerPoint Očekávaný výstup:                                                                                       Žáci znají různé druhy ovoce, ví, že jsou součástí zdravé výživy                                                                                                                                    a obsahují vitamíny. </vt:lpstr>
      <vt:lpstr>O V O C E</vt:lpstr>
      <vt:lpstr>OVOCE obsahuje mnoho vitamínů. Roste na stromech, keřích i bylinách. Zralé a chutné plody obsahují semena.</vt:lpstr>
      <vt:lpstr>Některé druhy ovoce se pěstují  u nás.</vt:lpstr>
      <vt:lpstr>Některé druhy ovoce potřebují více tepla, a proto se pěstují  v jižních zemích. Ty se musí k nám dovážet.</vt:lpstr>
      <vt:lpstr>Ovocné stromy, keře a byliny.</vt:lpstr>
      <vt:lpstr>                                                     KONEC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                                                                      EU PENÍZE ŠKOLÁM                                             Zlepšení podmínek pro vzdělávání na základních školách                                            Operačního programu Vzdělání pro konkurenceschopnost   Číslo a název klíčové aktivity:                                                                       III/2 Inovace a zkvalitnění výuky prostřednictvím ICT Číslo DUM:                                                                                                VY_12_INOVACE_M.1.R.1 B.18 Jméno autora:                                             Mgr. Daniela Ševčíková Datum (období) vytvoření DUM:                                                                duben až  květen  2013 Ročník:                                              1. Vzdělávací oblast:                                            matematika a její aplikace   Vzdělávací obor:                                            matematika Klíčová slova:                                                                                                 slovní úloha, výpočet,  sčítání a odčítání v oboru čísel do 20                                                                                                                           bez přechodu přes desítku Anotace:                                                                                                         Žáci řeší zábavnou formou slovní úlohy na sčítání a odčítání                                                                                                                           v oboru čísel do 20 bez přechodu přes desítku.                                     Druh učebního materiálu:                                                                           Prezentace PowerPoint Očekávaný výstup:                                                                                       Žáci umí vyřešit slovní úlohy na sčítání a odčítání v oboru do                                                                                                                          20 bez přechodu  přes desítku. </dc:title>
  <dc:creator>Jirka</dc:creator>
  <cp:lastModifiedBy>Danka</cp:lastModifiedBy>
  <cp:revision>14</cp:revision>
  <dcterms:created xsi:type="dcterms:W3CDTF">2013-08-30T21:49:35Z</dcterms:created>
  <dcterms:modified xsi:type="dcterms:W3CDTF">2013-09-15T08:36:02Z</dcterms:modified>
</cp:coreProperties>
</file>