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  <p:sndAc>
      <p:stSnd>
        <p:snd r:embed="rId13" name="cashreg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gif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23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17.jpeg"/><Relationship Id="rId7" Type="http://schemas.openxmlformats.org/officeDocument/2006/relationships/image" Target="../media/image3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23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VY_12_INOVACE_NS.1R.1C.16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dopravní výchova, dopravní předpisy, dopravní značky, chodec,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cyklista, účastník silničního provozu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Žáci se učí dopravní předpisy, dopravní značky, aby předcházeli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nebezpečí   úrazu.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</a:t>
            </a:r>
            <a:r>
              <a:rPr lang="cs-CZ" sz="1200" smtClean="0"/>
              <a:t>:                                                                       </a:t>
            </a:r>
            <a:r>
              <a:rPr lang="cs-CZ" sz="1200" dirty="0" smtClean="0"/>
              <a:t>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</a:t>
            </a:r>
            <a:r>
              <a:rPr lang="cs-CZ" sz="1200" smtClean="0"/>
              <a:t>:                                                                                    </a:t>
            </a:r>
            <a:r>
              <a:rPr lang="cs-CZ" sz="1200" dirty="0" smtClean="0"/>
              <a:t>Žáci umí </a:t>
            </a:r>
            <a:r>
              <a:rPr lang="cs-CZ" sz="1200" smtClean="0"/>
              <a:t>rozeznat  základní dopravní </a:t>
            </a:r>
            <a:r>
              <a:rPr lang="cs-CZ" sz="1200" dirty="0" smtClean="0"/>
              <a:t>značky, umí se řídit  </a:t>
            </a:r>
            <a:br>
              <a:rPr lang="cs-CZ" sz="1200" dirty="0" smtClean="0"/>
            </a:br>
            <a:r>
              <a:rPr lang="cs-CZ" sz="1200" smtClean="0"/>
              <a:t>                                                                                                                     </a:t>
            </a:r>
            <a:r>
              <a:rPr lang="cs-CZ" sz="1200" dirty="0" smtClean="0"/>
              <a:t>základními dopravními předpisy.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8864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548680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/>
              <a:t>Dopravní  výchova</a:t>
            </a:r>
            <a:endParaRPr lang="cs-CZ" sz="6600" b="1" u="sng" dirty="0"/>
          </a:p>
        </p:txBody>
      </p:sp>
      <p:pic>
        <p:nvPicPr>
          <p:cNvPr id="3" name="Obrázek 2" descr="MB9000567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2514600"/>
            <a:ext cx="2376264" cy="2930624"/>
          </a:xfrm>
          <a:prstGeom prst="rect">
            <a:avLst/>
          </a:prstGeom>
        </p:spPr>
      </p:pic>
      <p:pic>
        <p:nvPicPr>
          <p:cNvPr id="4" name="Obrázek 3" descr="MB900283202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1988840"/>
            <a:ext cx="1828800" cy="1828800"/>
          </a:xfrm>
          <a:prstGeom prst="rect">
            <a:avLst/>
          </a:prstGeom>
        </p:spPr>
      </p:pic>
      <p:pic>
        <p:nvPicPr>
          <p:cNvPr id="5" name="Obrázek 4" descr="MB90039854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198884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Všichni lidé jsou na ulici účastníci silničního provozu jako chodci, cyklisté nebo řidiči jiných dopravních prostředků.</a:t>
            </a:r>
            <a:endParaRPr lang="cs-CZ" b="1" dirty="0"/>
          </a:p>
        </p:txBody>
      </p:sp>
      <p:pic>
        <p:nvPicPr>
          <p:cNvPr id="3" name="Obrázek 2" descr="MB900303395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3284984"/>
            <a:ext cx="2620888" cy="2620888"/>
          </a:xfrm>
          <a:prstGeom prst="rect">
            <a:avLst/>
          </a:prstGeom>
        </p:spPr>
      </p:pic>
      <p:pic>
        <p:nvPicPr>
          <p:cNvPr id="4" name="Obrázek 3" descr="MB90032668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2924944"/>
            <a:ext cx="1828800" cy="1828800"/>
          </a:xfrm>
          <a:prstGeom prst="rect">
            <a:avLst/>
          </a:prstGeom>
        </p:spPr>
      </p:pic>
      <p:pic>
        <p:nvPicPr>
          <p:cNvPr id="5" name="Obrázek 4" descr="MB90034776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299695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2088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Děti se silničního provozu účastní aktivně jako chodci nebo cyklisté.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MB9004226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2780928"/>
            <a:ext cx="3744416" cy="3744416"/>
          </a:xfrm>
          <a:prstGeom prst="rect">
            <a:avLst/>
          </a:prstGeom>
        </p:spPr>
      </p:pic>
      <p:pic>
        <p:nvPicPr>
          <p:cNvPr id="4" name="Obrázek 3" descr="MB910001141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3068960"/>
            <a:ext cx="2260848" cy="2260848"/>
          </a:xfrm>
          <a:prstGeom prst="rect">
            <a:avLst/>
          </a:prstGeom>
        </p:spPr>
      </p:pic>
      <p:pic>
        <p:nvPicPr>
          <p:cNvPr id="5" name="Obrázek 4" descr="MB900285272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3068960"/>
            <a:ext cx="2404864" cy="2404864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Všichni účastníci silničního provozu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se musí řídit pravidly a dopravními značkami.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MB900303500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636912"/>
            <a:ext cx="2448272" cy="2448272"/>
          </a:xfrm>
          <a:prstGeom prst="rect">
            <a:avLst/>
          </a:prstGeom>
        </p:spPr>
      </p:pic>
      <p:pic>
        <p:nvPicPr>
          <p:cNvPr id="4" name="Obrázek 3" descr="MB900309778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2564904"/>
            <a:ext cx="2548880" cy="2548880"/>
          </a:xfrm>
          <a:prstGeom prst="rect">
            <a:avLst/>
          </a:prstGeom>
        </p:spPr>
      </p:pic>
      <p:pic>
        <p:nvPicPr>
          <p:cNvPr id="5" name="Obrázek 4" descr="MB900336952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87824" y="3356992"/>
            <a:ext cx="2764904" cy="2764904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Dopravní značky:</a:t>
            </a:r>
            <a:endParaRPr lang="cs-CZ" b="1" dirty="0"/>
          </a:p>
        </p:txBody>
      </p:sp>
      <p:pic>
        <p:nvPicPr>
          <p:cNvPr id="4" name="Obrázek 3" descr="B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1556792"/>
            <a:ext cx="792088" cy="792088"/>
          </a:xfrm>
          <a:prstGeom prst="rect">
            <a:avLst/>
          </a:prstGeom>
        </p:spPr>
      </p:pic>
      <p:pic>
        <p:nvPicPr>
          <p:cNvPr id="5" name="Obrázek 4" descr="B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3284984"/>
            <a:ext cx="777240" cy="777240"/>
          </a:xfrm>
          <a:prstGeom prst="rect">
            <a:avLst/>
          </a:prstGeom>
        </p:spPr>
      </p:pic>
      <p:pic>
        <p:nvPicPr>
          <p:cNvPr id="7" name="Obrázek 6" descr="B0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5085184"/>
            <a:ext cx="777240" cy="777240"/>
          </a:xfrm>
          <a:prstGeom prst="rect">
            <a:avLst/>
          </a:prstGeom>
        </p:spPr>
      </p:pic>
      <p:pic>
        <p:nvPicPr>
          <p:cNvPr id="8" name="Obrázek 7" descr="A1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16016" y="1556792"/>
            <a:ext cx="877824" cy="777240"/>
          </a:xfrm>
          <a:prstGeom prst="rect">
            <a:avLst/>
          </a:prstGeom>
        </p:spPr>
      </p:pic>
      <p:pic>
        <p:nvPicPr>
          <p:cNvPr id="10" name="Obrázek 9" descr="A1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716016" y="3212976"/>
            <a:ext cx="877824" cy="777240"/>
          </a:xfrm>
          <a:prstGeom prst="rect">
            <a:avLst/>
          </a:prstGeom>
        </p:spPr>
      </p:pic>
      <p:pic>
        <p:nvPicPr>
          <p:cNvPr id="11" name="Obrázek 10" descr="P0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788024" y="5157192"/>
            <a:ext cx="877824" cy="77724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835696" y="170080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Zákaz vjezdu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35010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Zákaz vjezdu pro vyznačená vozidla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530120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Zákaz vjezdu pro cyklisty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177281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Pozor, semafor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3140968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Pozor, přechod pro chodce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085184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Dej přednost </a:t>
            </a:r>
          </a:p>
          <a:p>
            <a:r>
              <a:rPr lang="cs-CZ" b="1" dirty="0" smtClean="0"/>
              <a:t>v jízdě</a:t>
            </a:r>
            <a:endParaRPr lang="cs-CZ" b="1" dirty="0"/>
          </a:p>
        </p:txBody>
      </p:sp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Dopravní značky: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170080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Hlavní silnice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350100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Konec hlavní silnice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530120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Stůj, dej přednost v jízdě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177281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Stezka pro cyklisty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314096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Kruhový objezd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085184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Přikázaný směr jízdy</a:t>
            </a:r>
          </a:p>
        </p:txBody>
      </p:sp>
      <p:pic>
        <p:nvPicPr>
          <p:cNvPr id="18" name="Obrázek 17" descr="P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1484784"/>
            <a:ext cx="777240" cy="777240"/>
          </a:xfrm>
          <a:prstGeom prst="rect">
            <a:avLst/>
          </a:prstGeom>
        </p:spPr>
      </p:pic>
      <p:pic>
        <p:nvPicPr>
          <p:cNvPr id="19" name="Obrázek 18" descr="P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3284984"/>
            <a:ext cx="768096" cy="777240"/>
          </a:xfrm>
          <a:prstGeom prst="rect">
            <a:avLst/>
          </a:prstGeom>
        </p:spPr>
      </p:pic>
      <p:pic>
        <p:nvPicPr>
          <p:cNvPr id="20" name="Obrázek 19" descr="P0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5157192"/>
            <a:ext cx="777240" cy="777240"/>
          </a:xfrm>
          <a:prstGeom prst="rect">
            <a:avLst/>
          </a:prstGeom>
        </p:spPr>
      </p:pic>
      <p:pic>
        <p:nvPicPr>
          <p:cNvPr id="21" name="Obrázek 20" descr="C08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88024" y="1556792"/>
            <a:ext cx="777240" cy="777240"/>
          </a:xfrm>
          <a:prstGeom prst="rect">
            <a:avLst/>
          </a:prstGeom>
        </p:spPr>
      </p:pic>
      <p:pic>
        <p:nvPicPr>
          <p:cNvPr id="22" name="Obrázek 21" descr="C0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716016" y="3284984"/>
            <a:ext cx="777240" cy="777240"/>
          </a:xfrm>
          <a:prstGeom prst="rect">
            <a:avLst/>
          </a:prstGeom>
        </p:spPr>
      </p:pic>
      <p:pic>
        <p:nvPicPr>
          <p:cNvPr id="24" name="Obrázek 23" descr="MB900431995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860032" y="5085184"/>
            <a:ext cx="792088" cy="792088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SEMAFOR: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MB9004338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0"/>
            <a:ext cx="1828800" cy="1828800"/>
          </a:xfrm>
          <a:prstGeom prst="rect">
            <a:avLst/>
          </a:prstGeom>
        </p:spPr>
      </p:pic>
      <p:pic>
        <p:nvPicPr>
          <p:cNvPr id="4" name="Obrázek 3" descr="MB90040717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0"/>
            <a:ext cx="1828800" cy="1828800"/>
          </a:xfrm>
          <a:prstGeom prst="rect">
            <a:avLst/>
          </a:prstGeom>
        </p:spPr>
      </p:pic>
      <p:pic>
        <p:nvPicPr>
          <p:cNvPr id="5" name="Obrázek 4" descr="MB90043206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03848" y="2132856"/>
            <a:ext cx="2592288" cy="2592288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868144" y="2132856"/>
          <a:ext cx="2975992" cy="2520279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975992"/>
              </a:tblGrid>
              <a:tr h="8400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Stůj!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Připrav se!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 anchor="ctr"/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Můžeš jet!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1844824"/>
            <a:ext cx="23762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Co, která barva na semaforu znamená:</a:t>
            </a:r>
            <a:endParaRPr lang="cs-CZ" sz="3200" b="1" dirty="0"/>
          </a:p>
        </p:txBody>
      </p:sp>
      <p:pic>
        <p:nvPicPr>
          <p:cNvPr id="8" name="Obrázek 7" descr="MB900336952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15616" y="3861048"/>
            <a:ext cx="836712" cy="83671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95536" y="4919008"/>
            <a:ext cx="52565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 chodce je semafor opatřen jen červenou a zelenou světelnou signalizací se siluetou panáčka, který stojí u červené barvy nebo jde u zelené barvy.</a:t>
            </a:r>
            <a:endParaRPr lang="cs-CZ" sz="2400" b="1" dirty="0"/>
          </a:p>
        </p:txBody>
      </p:sp>
      <p:pic>
        <p:nvPicPr>
          <p:cNvPr id="10" name="Obrázek 9" descr="bez názvu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652119" y="4797153"/>
            <a:ext cx="2702433" cy="2060848"/>
          </a:xfrm>
          <a:prstGeom prst="rect">
            <a:avLst/>
          </a:prstGeom>
        </p:spPr>
      </p:pic>
      <p:cxnSp>
        <p:nvCxnSpPr>
          <p:cNvPr id="12" name="Přímá spojovací šipka 11"/>
          <p:cNvCxnSpPr/>
          <p:nvPr/>
        </p:nvCxnSpPr>
        <p:spPr>
          <a:xfrm>
            <a:off x="4932040" y="2636912"/>
            <a:ext cx="136815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932040" y="3429000"/>
            <a:ext cx="129614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4932040" y="4293096"/>
            <a:ext cx="136815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Popiš slovně nebo zapiš do rámečku, co uvedená dopravní značka znamená!</a:t>
            </a:r>
            <a:endParaRPr lang="cs-CZ" b="1" dirty="0"/>
          </a:p>
        </p:txBody>
      </p:sp>
      <p:pic>
        <p:nvPicPr>
          <p:cNvPr id="3" name="Obrázek 2" descr="B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2204864"/>
            <a:ext cx="777240" cy="777240"/>
          </a:xfrm>
          <a:prstGeom prst="rect">
            <a:avLst/>
          </a:prstGeom>
        </p:spPr>
      </p:pic>
      <p:pic>
        <p:nvPicPr>
          <p:cNvPr id="4" name="Obrázek 3" descr="C08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19672" y="3284984"/>
            <a:ext cx="777240" cy="777240"/>
          </a:xfrm>
          <a:prstGeom prst="rect">
            <a:avLst/>
          </a:prstGeom>
        </p:spPr>
      </p:pic>
      <p:pic>
        <p:nvPicPr>
          <p:cNvPr id="5" name="Obrázek 4" descr="P0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9672" y="4437112"/>
            <a:ext cx="777240" cy="777240"/>
          </a:xfrm>
          <a:prstGeom prst="rect">
            <a:avLst/>
          </a:prstGeom>
        </p:spPr>
      </p:pic>
      <p:pic>
        <p:nvPicPr>
          <p:cNvPr id="6" name="Obrázek 5" descr="A1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547664" y="5517232"/>
            <a:ext cx="877824" cy="77724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059832" y="2132856"/>
          <a:ext cx="4056112" cy="419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56112"/>
              </a:tblGrid>
              <a:tr h="1048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8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8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8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Řešení: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Obrázek 2" descr="B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2204864"/>
            <a:ext cx="777240" cy="777240"/>
          </a:xfrm>
          <a:prstGeom prst="rect">
            <a:avLst/>
          </a:prstGeom>
        </p:spPr>
      </p:pic>
      <p:pic>
        <p:nvPicPr>
          <p:cNvPr id="4" name="Obrázek 3" descr="C08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19672" y="3284984"/>
            <a:ext cx="777240" cy="777240"/>
          </a:xfrm>
          <a:prstGeom prst="rect">
            <a:avLst/>
          </a:prstGeom>
        </p:spPr>
      </p:pic>
      <p:pic>
        <p:nvPicPr>
          <p:cNvPr id="5" name="Obrázek 4" descr="P0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19672" y="4437112"/>
            <a:ext cx="777240" cy="777240"/>
          </a:xfrm>
          <a:prstGeom prst="rect">
            <a:avLst/>
          </a:prstGeom>
        </p:spPr>
      </p:pic>
      <p:pic>
        <p:nvPicPr>
          <p:cNvPr id="6" name="Obrázek 5" descr="A1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547664" y="5517232"/>
            <a:ext cx="877824" cy="77724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059832" y="2132856"/>
          <a:ext cx="4056112" cy="4192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56112"/>
              </a:tblGrid>
              <a:tr h="104806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Zákaz vjezdu pro cyklisty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104806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Stezka</a:t>
                      </a:r>
                      <a:r>
                        <a:rPr lang="cs-CZ" sz="2800" b="1" baseline="0" dirty="0" smtClean="0"/>
                        <a:t> pro cyklisty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104806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Stůj, dej přednost v jízdě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104806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Pozor, semafor</a:t>
                      </a:r>
                      <a:endParaRPr lang="cs-CZ" sz="2800" b="1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8" name="Obrázek 7" descr="MB90033845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16216" y="188640"/>
            <a:ext cx="1828800" cy="1828800"/>
          </a:xfrm>
          <a:prstGeom prst="rect">
            <a:avLst/>
          </a:prstGeom>
        </p:spPr>
      </p:pic>
      <p:pic>
        <p:nvPicPr>
          <p:cNvPr id="10" name="Obrázek 9" descr="MB90015741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3528" y="18864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941168"/>
            <a:ext cx="7772400" cy="82780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152127"/>
          </a:xfrm>
        </p:spPr>
        <p:txBody>
          <a:bodyPr anchor="t">
            <a:normAutofit/>
          </a:bodyPr>
          <a:lstStyle/>
          <a:p>
            <a:r>
              <a:rPr lang="cs-CZ" sz="1400" b="1" dirty="0" smtClean="0">
                <a:solidFill>
                  <a:schemeClr val="tx1"/>
                </a:solidFill>
              </a:rPr>
              <a:t> 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 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 Použity obrázky sady MS Office.</a:t>
            </a:r>
          </a:p>
          <a:p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1124744"/>
            <a:ext cx="264681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http://www.dopravni-znaceni.eu/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755576" y="1412776"/>
            <a:ext cx="200426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http://www.pankuzel.cz/</a:t>
            </a:r>
            <a:endParaRPr lang="cs-CZ" sz="1400" dirty="0"/>
          </a:p>
        </p:txBody>
      </p:sp>
      <p:pic>
        <p:nvPicPr>
          <p:cNvPr id="8" name="Obrázek 7" descr="MB90041206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2132856"/>
            <a:ext cx="3218656" cy="3218656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40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40 PPT</Template>
  <TotalTime>95</TotalTime>
  <Words>201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DUM 40 PPT</vt:lpstr>
      <vt:lpstr>                                                                                  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III/2 Inovace a zkvalitnění výuky prostřednictvím ICT Číslo DUM:                                                                                           VY_12_INOVACE_NS.1R.1C.16 Jméno autora:                                        Mgr. Daniela Ševčíková Datum (období) vytvoření DUM:                                                           duben až  květen  2013 Ročník:                                         1. Vzdělávací oblast:                                       Člověk a jeho svět   Vzdělávací obor:                                        Náš svět Klíčová slova:                                                                                             dopravní výchova, dopravní předpisy, dopravní značky, chodec,                                                                                                                         cyklista, účastník silničního provozu Anotace:                                                                                                    Žáci se učí dopravní předpisy, dopravní značky, aby předcházeli                                                                                                                         nebezpečí   úrazu.                            Druh učebního materiálu:                                                                       Prezentace PowerPoint Očekávaný výstup:                                                                                    Žáci umí rozeznat  základní dopravní značky, umí se řídit                                                                                                                        základními dopravními předpisy.</vt:lpstr>
      <vt:lpstr>Dopravní  výchova</vt:lpstr>
      <vt:lpstr>Všichni lidé jsou na ulici účastníci silničního provozu jako chodci, cyklisté nebo řidiči jiných dopravních prostředků.</vt:lpstr>
      <vt:lpstr>Děti se silničního provozu účastní aktivně jako chodci nebo cyklisté.</vt:lpstr>
      <vt:lpstr>Všichni účastníci silničního provozu  se musí řídit pravidly a dopravními značkami.</vt:lpstr>
      <vt:lpstr>Dopravní značky:</vt:lpstr>
      <vt:lpstr>Dopravní značky:</vt:lpstr>
      <vt:lpstr>SEMAFOR:</vt:lpstr>
      <vt:lpstr>Popiš slovně nebo zapiš do rámečku, co uvedená dopravní značka znamená!</vt:lpstr>
      <vt:lpstr>Řešení:</vt:lpstr>
      <vt:lpstr>                                                      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 III/2 Inovace a zkvalitnění výuky prostřednictvím ICT Číslo DUM:                                                                                            VY_12_INOVACE_M.1.R.1 B.20 Jméno autora:                                    Mgr. Daniela Ševčíková Datum (období) vytvoření DUM:                                                              duben až  květen  2013 Ročník:                                     1. Vzdělávací oblast:                                    matematika a její aplikace   Vzdělávací obor:                                    matematika Klíčová slova:                                                                                                geometrie, geometrické tvary – kruh, čtverec, obdélník,                                                                                                                          trojúhelník Anotace:                                                                                                        Žáci rozeznávají geometrické tvary - kruh, čtverec, obdélník a                                                                                                                          trojúhelník.                                      Druh učebního materiálu:                                                                          Prezentace PowerPoint Očekávaný výstup:                                                                                       Žáci umí rozeznat základní geometrické tvary- kruh, čtverec,                                                                                                                          obdélník a trojúhelník, umí tyto tvary najít na předmětech ve svém okolí. </dc:title>
  <dc:creator>Jirka</dc:creator>
  <cp:lastModifiedBy>Danka</cp:lastModifiedBy>
  <cp:revision>13</cp:revision>
  <dcterms:created xsi:type="dcterms:W3CDTF">2013-08-30T22:22:34Z</dcterms:created>
  <dcterms:modified xsi:type="dcterms:W3CDTF">2013-09-15T08:36:37Z</dcterms:modified>
</cp:coreProperties>
</file>