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4" r:id="rId3"/>
    <p:sldId id="265" r:id="rId4"/>
    <p:sldId id="266" r:id="rId5"/>
    <p:sldId id="267" r:id="rId6"/>
    <p:sldId id="269" r:id="rId7"/>
    <p:sldId id="27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2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E22665-A562-4BA0-BC9B-54BFC84370DB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4DF1F3-7113-46DD-9D42-965D29BAD6F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dir="in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plit dir="in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204864"/>
            <a:ext cx="8229600" cy="4392488"/>
          </a:xfrm>
          <a:solidFill>
            <a:schemeClr val="accent6">
              <a:lumMod val="40000"/>
              <a:lumOff val="60000"/>
            </a:schemeClr>
          </a:solidFill>
        </p:spPr>
        <p:txBody>
          <a:bodyPr anchor="ctr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br>
              <a:rPr lang="cs-CZ" sz="1400" b="1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solidFill>
                  <a:srgbClr val="0070C0"/>
                </a:solidFill>
              </a:rPr>
              <a:t>Číslo a název klíčové aktivity:                                                                           </a:t>
            </a:r>
            <a:r>
              <a:rPr lang="cs-CZ" sz="1200" b="1" dirty="0" smtClean="0">
                <a:solidFill>
                  <a:srgbClr val="0070C0"/>
                </a:solidFill>
              </a:rPr>
              <a:t>III/2 Inovace a zkvalitnění výuky prostřednictvím ICT</a:t>
            </a:r>
            <a:r>
              <a:rPr lang="cs-CZ" sz="1200" dirty="0" smtClean="0">
                <a:solidFill>
                  <a:srgbClr val="0070C0"/>
                </a:solidFill>
              </a:rPr>
              <a:t/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Číslo DUM:	                                                                                                   VY_12_INOVACE_NS.1R.1C.17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Jméno autora:			                                               Mgr. Daniela Ševčíková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Datum (období) vytvoření DUM:                                                                     duben až  květen  2013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Ročník: 			                                               1.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Vzdělávací oblast:		                                               Člověk a jeho svět		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Vzdělávací obor:		                                               Náš svět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Klíčová slova:                                                                                                      zaměstnání, povolání, příprava na povolání                                 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Anotace:                                                                                                              Žáci se učí pojmenovat různé druhy povolání dospělých, 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                                                                                                                              seznamují se s jejich náplní.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                                                           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 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Druh učebního materiálu:                                                                                Prezentace PowerPoint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dirty="0" smtClean="0">
                <a:solidFill>
                  <a:srgbClr val="0070C0"/>
                </a:solidFill>
              </a:rPr>
              <a:t>Očekávaný výstup:                                                                                             Žáci znají různá povolání, mají představu, co se v určitém</a:t>
            </a:r>
            <a:br>
              <a:rPr lang="cs-CZ" sz="1200" dirty="0" smtClean="0">
                <a:solidFill>
                  <a:srgbClr val="0070C0"/>
                </a:solidFill>
              </a:rPr>
            </a:br>
            <a:r>
              <a:rPr lang="cs-CZ" sz="1200" smtClean="0">
                <a:solidFill>
                  <a:srgbClr val="0070C0"/>
                </a:solidFill>
              </a:rPr>
              <a:t>                                                                                                                              </a:t>
            </a:r>
            <a:r>
              <a:rPr lang="cs-CZ" sz="1200" dirty="0" smtClean="0">
                <a:solidFill>
                  <a:srgbClr val="0070C0"/>
                </a:solidFill>
              </a:rPr>
              <a:t>povolání dělá.</a:t>
            </a:r>
            <a:br>
              <a:rPr lang="cs-CZ" sz="1200" dirty="0" smtClean="0">
                <a:solidFill>
                  <a:srgbClr val="0070C0"/>
                </a:solidFill>
              </a:rPr>
            </a:br>
            <a:endParaRPr lang="cs-CZ" sz="1200" dirty="0">
              <a:solidFill>
                <a:srgbClr val="0070C0"/>
              </a:solidFill>
            </a:endParaRPr>
          </a:p>
        </p:txBody>
      </p:sp>
      <p:pic>
        <p:nvPicPr>
          <p:cNvPr id="5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60648"/>
            <a:ext cx="2295525" cy="295275"/>
          </a:xfrm>
          <a:prstGeom prst="rect">
            <a:avLst/>
          </a:prstGeom>
          <a:noFill/>
          <a:extLst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548680"/>
            <a:ext cx="6408712" cy="1638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Zaměstnání dospělých</a:t>
            </a:r>
            <a:endParaRPr lang="cs-CZ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" name="Obrázek 2" descr="MB910001133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91880" y="1225352"/>
            <a:ext cx="2232248" cy="223224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99592" y="3039344"/>
            <a:ext cx="7704856" cy="15696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Všichni dospělí mají nějaké povolání.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Žáci školy se na své povolání teprve připravují.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5" name="Obrázek 4" descr="MB90023658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5576" y="4653136"/>
            <a:ext cx="1828800" cy="1828800"/>
          </a:xfrm>
          <a:prstGeom prst="rect">
            <a:avLst/>
          </a:prstGeom>
        </p:spPr>
      </p:pic>
      <p:pic>
        <p:nvPicPr>
          <p:cNvPr id="6" name="Obrázek 5" descr="MB90023659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88224" y="4581128"/>
            <a:ext cx="1828800" cy="1828800"/>
          </a:xfrm>
          <a:prstGeom prst="rect">
            <a:avLst/>
          </a:prstGeom>
        </p:spPr>
      </p:pic>
      <p:pic>
        <p:nvPicPr>
          <p:cNvPr id="7" name="Obrázek 6" descr="MB90041605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851920" y="4653136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split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Poznejte povolání z obrázků a doplňte vedle obrázků jejich názvy.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" name="Obrázek 2" descr="MB90033401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1700808"/>
            <a:ext cx="1468760" cy="1468760"/>
          </a:xfrm>
          <a:prstGeom prst="rect">
            <a:avLst/>
          </a:prstGeom>
        </p:spPr>
      </p:pic>
      <p:pic>
        <p:nvPicPr>
          <p:cNvPr id="4" name="Obrázek 3" descr="MB90033402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99592" y="3356992"/>
            <a:ext cx="1346448" cy="1346448"/>
          </a:xfrm>
          <a:prstGeom prst="rect">
            <a:avLst/>
          </a:prstGeom>
        </p:spPr>
      </p:pic>
      <p:pic>
        <p:nvPicPr>
          <p:cNvPr id="5" name="Obrázek 4" descr="MB90042416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27584" y="4941168"/>
            <a:ext cx="1440160" cy="144016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699792" y="1700808"/>
          <a:ext cx="5832648" cy="475252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832648"/>
              </a:tblGrid>
              <a:tr h="15841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841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841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split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Přečtěte si řešení a slovně popište, 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co každý vlastně dělá.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" name="Obrázek 2" descr="MB90033401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1700808"/>
            <a:ext cx="1468760" cy="1468760"/>
          </a:xfrm>
          <a:prstGeom prst="rect">
            <a:avLst/>
          </a:prstGeom>
        </p:spPr>
      </p:pic>
      <p:pic>
        <p:nvPicPr>
          <p:cNvPr id="4" name="Obrázek 3" descr="MB90033402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5576" y="3284984"/>
            <a:ext cx="1512168" cy="1512168"/>
          </a:xfrm>
          <a:prstGeom prst="rect">
            <a:avLst/>
          </a:prstGeom>
        </p:spPr>
      </p:pic>
      <p:pic>
        <p:nvPicPr>
          <p:cNvPr id="5" name="Obrázek 4" descr="MB90042416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27584" y="4941168"/>
            <a:ext cx="1440160" cy="144016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699792" y="1700808"/>
          <a:ext cx="5832648" cy="475252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832648"/>
              </a:tblGrid>
              <a:tr h="158417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Krejčí</a:t>
                      </a:r>
                      <a:endParaRPr lang="cs-CZ" sz="2800" dirty="0"/>
                    </a:p>
                  </a:txBody>
                  <a:tcPr anchor="ctr"/>
                </a:tc>
              </a:tr>
              <a:tr h="158417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Popelář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158417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Pošťák</a:t>
                      </a:r>
                      <a:endParaRPr lang="cs-CZ" sz="2800" b="1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ransition spd="slow">
    <p:split dir="in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Poznejte povolání z obrázků a doplňte vedle obrázků jejich názvy.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699792" y="1700808"/>
          <a:ext cx="5832648" cy="475252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832648"/>
              </a:tblGrid>
              <a:tr h="15841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841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841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Obrázek 6" descr="MB90042417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1772816"/>
            <a:ext cx="1440160" cy="1440160"/>
          </a:xfrm>
          <a:prstGeom prst="rect">
            <a:avLst/>
          </a:prstGeom>
        </p:spPr>
      </p:pic>
      <p:pic>
        <p:nvPicPr>
          <p:cNvPr id="8" name="Obrázek 7" descr="MB90042418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0" y="3356992"/>
            <a:ext cx="1440160" cy="1440160"/>
          </a:xfrm>
          <a:prstGeom prst="rect">
            <a:avLst/>
          </a:prstGeom>
        </p:spPr>
      </p:pic>
      <p:pic>
        <p:nvPicPr>
          <p:cNvPr id="9" name="Obrázek 8" descr="MB90042417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9552" y="4941168"/>
            <a:ext cx="1512168" cy="1512168"/>
          </a:xfrm>
          <a:prstGeom prst="rect">
            <a:avLst/>
          </a:prstGeom>
        </p:spPr>
      </p:pic>
    </p:spTree>
  </p:cSld>
  <p:clrMapOvr>
    <a:masterClrMapping/>
  </p:clrMapOvr>
  <p:transition spd="slow">
    <p:split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Přečtěte si řešení a slovně popište, 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co každý vlastně dělá.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699792" y="1700808"/>
          <a:ext cx="5832648" cy="475252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832648"/>
              </a:tblGrid>
              <a:tr h="158417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Malíř pokojů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158417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Kuchař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158417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Policista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7" name="Obrázek 6" descr="MB90042417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1700808"/>
            <a:ext cx="1440160" cy="1440160"/>
          </a:xfrm>
          <a:prstGeom prst="rect">
            <a:avLst/>
          </a:prstGeom>
        </p:spPr>
      </p:pic>
      <p:pic>
        <p:nvPicPr>
          <p:cNvPr id="8" name="Obrázek 7" descr="MB90042418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0" y="3356992"/>
            <a:ext cx="1440160" cy="1440160"/>
          </a:xfrm>
          <a:prstGeom prst="rect">
            <a:avLst/>
          </a:prstGeom>
        </p:spPr>
      </p:pic>
      <p:pic>
        <p:nvPicPr>
          <p:cNvPr id="9" name="Obrázek 8" descr="MB90042417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1560" y="4941168"/>
            <a:ext cx="1440160" cy="1440160"/>
          </a:xfrm>
          <a:prstGeom prst="rect">
            <a:avLst/>
          </a:prstGeom>
        </p:spPr>
      </p:pic>
    </p:spTree>
  </p:cSld>
  <p:clrMapOvr>
    <a:masterClrMapping/>
  </p:clrMapOvr>
  <p:transition spd="slow">
    <p:split dir="in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Podívej se na obrázky </a:t>
            </a:r>
            <a:r>
              <a:rPr lang="cs-CZ" b="1" smtClean="0">
                <a:solidFill>
                  <a:srgbClr val="FF0000"/>
                </a:solidFill>
              </a:rPr>
              <a:t>různých povolání, </a:t>
            </a:r>
            <a:r>
              <a:rPr lang="cs-CZ" b="1" dirty="0" smtClean="0">
                <a:solidFill>
                  <a:srgbClr val="FF0000"/>
                </a:solidFill>
              </a:rPr>
              <a:t>řekni jejich názvy 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a kdo co dělá.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" name="Obrázek 2" descr="MB90042416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2060848"/>
            <a:ext cx="1828800" cy="1828800"/>
          </a:xfrm>
          <a:prstGeom prst="rect">
            <a:avLst/>
          </a:prstGeom>
        </p:spPr>
      </p:pic>
      <p:pic>
        <p:nvPicPr>
          <p:cNvPr id="4" name="Obrázek 3" descr="MB90033403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88224" y="2060848"/>
            <a:ext cx="1828800" cy="1828800"/>
          </a:xfrm>
          <a:prstGeom prst="rect">
            <a:avLst/>
          </a:prstGeom>
        </p:spPr>
      </p:pic>
      <p:pic>
        <p:nvPicPr>
          <p:cNvPr id="5" name="Obrázek 4" descr="MB90033401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55576" y="4293096"/>
            <a:ext cx="1828800" cy="1828800"/>
          </a:xfrm>
          <a:prstGeom prst="rect">
            <a:avLst/>
          </a:prstGeom>
        </p:spPr>
      </p:pic>
      <p:pic>
        <p:nvPicPr>
          <p:cNvPr id="6" name="Obrázek 5" descr="MB90039828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923928" y="1988840"/>
            <a:ext cx="1828800" cy="1828800"/>
          </a:xfrm>
          <a:prstGeom prst="rect">
            <a:avLst/>
          </a:prstGeom>
        </p:spPr>
      </p:pic>
      <p:pic>
        <p:nvPicPr>
          <p:cNvPr id="7" name="Obrázek 6" descr="MB900334040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707904" y="4293096"/>
            <a:ext cx="1828800" cy="1828800"/>
          </a:xfrm>
          <a:prstGeom prst="rect">
            <a:avLst/>
          </a:prstGeom>
        </p:spPr>
      </p:pic>
      <p:pic>
        <p:nvPicPr>
          <p:cNvPr id="8" name="Obrázek 7" descr="MB900334048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660232" y="4293096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split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22313" y="5013176"/>
            <a:ext cx="7772400" cy="1368152"/>
          </a:xfrm>
        </p:spPr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chemeClr val="accent6">
                    <a:lumMod val="75000"/>
                  </a:schemeClr>
                </a:solidFill>
              </a:rPr>
              <a:t>                K</a:t>
            </a:r>
            <a:r>
              <a:rPr lang="cs-CZ" sz="3200" dirty="0" smtClean="0"/>
              <a:t>K O n E C</a:t>
            </a:r>
            <a:r>
              <a:rPr lang="cs-CZ" sz="8000" dirty="0" smtClean="0">
                <a:solidFill>
                  <a:schemeClr val="accent6">
                    <a:lumMod val="75000"/>
                  </a:schemeClr>
                </a:solidFill>
              </a:rPr>
              <a:t> O N E C</a:t>
            </a:r>
            <a:endParaRPr lang="cs-CZ" sz="8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23528" y="332657"/>
            <a:ext cx="8424935" cy="1440159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Zdroje, obrázky, citace: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Použity obrázky sady MS Office.</a:t>
            </a:r>
          </a:p>
          <a:p>
            <a:endParaRPr lang="cs-CZ" sz="1200" dirty="0">
              <a:solidFill>
                <a:schemeClr val="tx1"/>
              </a:solidFill>
            </a:endParaRPr>
          </a:p>
        </p:txBody>
      </p:sp>
      <p:pic>
        <p:nvPicPr>
          <p:cNvPr id="6" name="Obrázek 5" descr="MB90005646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03848" y="2132856"/>
            <a:ext cx="2664296" cy="2664296"/>
          </a:xfrm>
          <a:prstGeom prst="rect">
            <a:avLst/>
          </a:prstGeom>
        </p:spPr>
      </p:pic>
      <p:pic>
        <p:nvPicPr>
          <p:cNvPr id="5" name="Obrázek 4" descr="MB90005361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88224" y="2132856"/>
            <a:ext cx="1828800" cy="1828800"/>
          </a:xfrm>
          <a:prstGeom prst="rect">
            <a:avLst/>
          </a:prstGeom>
        </p:spPr>
      </p:pic>
      <p:pic>
        <p:nvPicPr>
          <p:cNvPr id="7" name="Obrázek 6" descr="MB90033400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99592" y="3933056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split dir="in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23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23 PPT</Template>
  <TotalTime>39</TotalTime>
  <Words>110</Words>
  <Application>Microsoft Office PowerPoint</Application>
  <PresentationFormat>Předvádění na obrazovce (4:3)</PresentationFormat>
  <Paragraphs>19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DUM 23 PPT</vt:lpstr>
      <vt:lpstr>                                                                                  EU PENÍZE ŠKOLÁM                                                Zlepšení podmínek pro vzdělávání na základních školách                                                 Operačního programu Vzdělání pro konkurenceschopnost    Číslo a název klíčové aktivity:                                                                           III/2 Inovace a zkvalitnění výuky prostřednictvím ICT Číslo DUM:                                                                                                    VY_12_INOVACE_NS.1R.1C.17 Jméno autora:                                                  Mgr. Daniela Ševčíková Datum (období) vytvoření DUM:                                                                     duben až  květen  2013 Ročník:                                                   1. Vzdělávací oblast:                                                 Člověk a jeho svět   Vzdělávací obor:                                                 Náš svět Klíčová slova:                                                                                                      zaměstnání, povolání, příprava na povolání                                  Anotace:                                                                                                              Žáci se učí pojmenovat různé druhy povolání dospělých,                                                                                                                                seznamují se s jejich náplní.                                                               Druh učebního materiálu:                                                                                Prezentace PowerPoint Očekávaný výstup:                                                                                             Žáci znají různá povolání, mají představu, co se v určitém                                                                                                                               povolání dělá. </vt:lpstr>
      <vt:lpstr>Zaměstnání dospělých</vt:lpstr>
      <vt:lpstr>Poznejte povolání z obrázků a doplňte vedle obrázků jejich názvy.</vt:lpstr>
      <vt:lpstr>Přečtěte si řešení a slovně popište,  co každý vlastně dělá.</vt:lpstr>
      <vt:lpstr>Poznejte povolání z obrázků a doplňte vedle obrázků jejich názvy.</vt:lpstr>
      <vt:lpstr>Přečtěte si řešení a slovně popište,  co každý vlastně dělá.</vt:lpstr>
      <vt:lpstr>Podívej se na obrázky různých povolání, řekni jejich názvy  a kdo co dělá.</vt:lpstr>
      <vt:lpstr>                KK O n E C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 EU PENÍZE ŠKOLÁM                                                Zlepšení podmínek pro vzdělávání na základních školách                                                 Operačního programu Vzdělání pro konkurenceschopnost    Číslo a název klíčové aktivity:                                                                           III/2 Inovace a zkvalitnění výuky prostřednictvím ICT Číslo DUM:                                                                                                    VY_12_INOVACE_M.1.R.1 B.03 Jméno autora:                                                  Mgr. Daniela Ševčíková Datum (období) vytvoření DUM:                                                                     duben až  květen  2013 Ročník:                                                   1. Vzdělávací oblast:                                                 matematika a její aplikace   Vzdělávací obor:                                                 matematika Klíčová slova:                                                                                                      řada čísel 1, 2, 3, 4, 5, číslice 1, 2, 3, 4, 5, sčítání v oboru                                                                                                                                                                   čísel do 5, sčítání předmětů a obrázků v oboru čísel do 5                                     Anotace:                                                                                                              Žáci se naučí  sčítat v oboru čísel do 5, psát příklady na                                                                                                                                sčítání, řešit s nimi slovní úlohy.                                  Druh učebního materiálu:                                                                                Prezentace PowerPoint Očekávaný výstup:                                                                                             Žáci znají čísla 1, 2, 3, 4, 5, umí je mezi s sebou sčítat a psát                                                                                                                                 příklady na sčítání. </dc:title>
  <dc:creator>Jirka</dc:creator>
  <cp:lastModifiedBy>Danka</cp:lastModifiedBy>
  <cp:revision>10</cp:revision>
  <dcterms:created xsi:type="dcterms:W3CDTF">2013-08-30T22:23:37Z</dcterms:created>
  <dcterms:modified xsi:type="dcterms:W3CDTF">2013-09-15T08:37:00Z</dcterms:modified>
</cp:coreProperties>
</file>