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5" r:id="rId4"/>
    <p:sldId id="267" r:id="rId5"/>
    <p:sldId id="268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D8302-8981-4F60-BD6F-5BDEEF50E6EA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D1D09-4F95-4F1C-B888-AA59F6C65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D1D09-4F95-4F1C-B888-AA59F6C6551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 dir="in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8.jpeg"/><Relationship Id="rId4" Type="http://schemas.openxmlformats.org/officeDocument/2006/relationships/image" Target="../media/image13.jpeg"/><Relationship Id="rId9" Type="http://schemas.openxmlformats.org/officeDocument/2006/relationships/image" Target="../media/image1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gif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>
            <a:normAutofit/>
          </a:bodyPr>
          <a:lstStyle/>
          <a:p>
            <a:pPr algn="l"/>
            <a:r>
              <a:rPr lang="cs-CZ" sz="1600" b="1" dirty="0" smtClean="0"/>
              <a:t>                                                                                 EU PENÍZE ŠKOLÁM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 </a:t>
            </a:r>
            <a:r>
              <a:rPr lang="cs-CZ" sz="1600" b="1" dirty="0" smtClean="0"/>
              <a:t>Zlepšení podmínek pro vzdělávání na základních školách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</a:t>
            </a:r>
            <a:r>
              <a:rPr lang="cs-CZ" sz="1600" b="1" dirty="0" smtClean="0"/>
              <a:t>Operačního programu Vzdělání pro konkurenceschopnost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VY_12_INOVACE_NS.1R.1 C.18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Velikonoce, svátky jara, lidové tradice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seznamují s Velikonocemi, jarními svátky,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učí se o lidových tradicích.  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Žáci  znají pojem Velikonoce- jarní svátky, znají lidové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tradice.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92696"/>
            <a:ext cx="7272808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zoom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VELIKONOCE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MB9002855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2564904"/>
            <a:ext cx="2952328" cy="2952328"/>
          </a:xfrm>
          <a:prstGeom prst="rect">
            <a:avLst/>
          </a:prstGeom>
        </p:spPr>
      </p:pic>
      <p:pic>
        <p:nvPicPr>
          <p:cNvPr id="4" name="Obrázek 3" descr="MB910001123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988840"/>
            <a:ext cx="1828800" cy="1828800"/>
          </a:xfrm>
          <a:prstGeom prst="rect">
            <a:avLst/>
          </a:prstGeom>
        </p:spPr>
      </p:pic>
      <p:pic>
        <p:nvPicPr>
          <p:cNvPr id="5" name="Obrázek 4" descr="MB900172490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2132856"/>
            <a:ext cx="1828800" cy="1828800"/>
          </a:xfrm>
          <a:prstGeom prst="rect">
            <a:avLst/>
          </a:prstGeom>
        </p:spPr>
      </p:pic>
      <p:pic>
        <p:nvPicPr>
          <p:cNvPr id="6" name="Obrázek 5" descr="MB90044244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4797152"/>
            <a:ext cx="1828800" cy="1828800"/>
          </a:xfrm>
          <a:prstGeom prst="rect">
            <a:avLst/>
          </a:prstGeom>
        </p:spPr>
      </p:pic>
      <p:pic>
        <p:nvPicPr>
          <p:cNvPr id="7" name="Obrázek 6" descr="MB90038317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450912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501008"/>
          </a:xfrm>
        </p:spPr>
        <p:txBody>
          <a:bodyPr anchor="t">
            <a:normAutofit fontScale="90000"/>
          </a:bodyPr>
          <a:lstStyle/>
          <a:p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Chlapci na VELIKONOCE mrskají děvčata proutky vrby a břízy. Naši předkové věřili, že je v proutcích omlazovací síla.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3" name="Obrázek 2" descr="MB900297036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2708920"/>
            <a:ext cx="2232248" cy="2232248"/>
          </a:xfrm>
          <a:prstGeom prst="rect">
            <a:avLst/>
          </a:prstGeom>
        </p:spPr>
      </p:pic>
      <p:pic>
        <p:nvPicPr>
          <p:cNvPr id="4" name="Obrázek 3" descr="MB90034652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3140968"/>
            <a:ext cx="2016224" cy="2016224"/>
          </a:xfrm>
          <a:prstGeom prst="rect">
            <a:avLst/>
          </a:prstGeom>
        </p:spPr>
      </p:pic>
      <p:pic>
        <p:nvPicPr>
          <p:cNvPr id="5" name="Obrázek 4" descr="MB90030902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3068960"/>
            <a:ext cx="1872208" cy="18722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600" y="5301208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Děvčata jim za to dávají vajíčka, symbol nového života.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Vylušti křížovku a tajenku doplň do věty </a:t>
            </a:r>
            <a:br>
              <a:rPr lang="cs-CZ" sz="3200" b="1" u="sng" dirty="0" smtClean="0">
                <a:solidFill>
                  <a:srgbClr val="C00000"/>
                </a:solidFill>
              </a:rPr>
            </a:br>
            <a:r>
              <a:rPr lang="cs-CZ" sz="3200" b="1" u="sng" dirty="0" smtClean="0">
                <a:solidFill>
                  <a:srgbClr val="C00000"/>
                </a:solidFill>
              </a:rPr>
              <a:t>pod křížovkou.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556796"/>
          <a:ext cx="1728190" cy="4104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7"/>
                <a:gridCol w="432048"/>
                <a:gridCol w="432048"/>
                <a:gridCol w="432047"/>
              </a:tblGrid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10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699792" y="1484784"/>
            <a:ext cx="3312368" cy="4204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Dopravní prostředek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Dívčí jméno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Hodně stromů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Obyvatel Indie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Černý pták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Čidlo zraku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Opak dne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Číslo o 1 větší než 7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Spletené vlasy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Nejvyšší karta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6165304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-------------------------------</a:t>
            </a:r>
            <a:r>
              <a:rPr lang="cs-CZ" sz="2800" b="1" dirty="0" smtClean="0">
                <a:solidFill>
                  <a:srgbClr val="00B05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jsou svátky jara.</a:t>
            </a:r>
            <a:r>
              <a:rPr lang="cs-CZ" sz="2800" b="1" dirty="0" smtClean="0">
                <a:solidFill>
                  <a:srgbClr val="00B050"/>
                </a:solidFill>
              </a:rPr>
              <a:t> 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87727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TAJENKA: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MB9004447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844824"/>
            <a:ext cx="2764904" cy="276490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ŘEŠENÍ: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196756"/>
          <a:ext cx="1728190" cy="44644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7"/>
                <a:gridCol w="432048"/>
                <a:gridCol w="432048"/>
                <a:gridCol w="432047"/>
              </a:tblGrid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483768" y="1052736"/>
            <a:ext cx="3312368" cy="4805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Dopravní prostředek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Dívčí jméno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Hodně stromů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Obyvatel Indie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Černý pták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Čidlo zraku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Opak dne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Číslo o 1 větší než 7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Spletené vlasy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Nejvyšší karta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587727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      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3200" b="1" u="sng" dirty="0" smtClean="0">
                <a:solidFill>
                  <a:srgbClr val="FF0000"/>
                </a:solidFill>
              </a:rPr>
              <a:t>VELIKONOCE</a:t>
            </a:r>
            <a:r>
              <a:rPr lang="cs-CZ" sz="3200" b="1" dirty="0" smtClean="0"/>
              <a:t>  </a:t>
            </a:r>
            <a:r>
              <a:rPr lang="cs-CZ" sz="3200" b="1" dirty="0" smtClean="0">
                <a:solidFill>
                  <a:srgbClr val="FFC000"/>
                </a:solidFill>
              </a:rPr>
              <a:t>jsou svátky jara.  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87727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/>
              <a:t>TAJENKA:</a:t>
            </a:r>
            <a:endParaRPr lang="cs-CZ" sz="2800" b="1" dirty="0"/>
          </a:p>
        </p:txBody>
      </p:sp>
      <p:pic>
        <p:nvPicPr>
          <p:cNvPr id="7" name="Obrázek 6" descr="MB9004447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1340768"/>
            <a:ext cx="2764904" cy="276490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PROHLÉDNĚTE </a:t>
            </a:r>
            <a:r>
              <a:rPr lang="cs-CZ" b="1" dirty="0" smtClean="0">
                <a:solidFill>
                  <a:srgbClr val="00B050"/>
                </a:solidFill>
              </a:rPr>
              <a:t>SI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C000"/>
                </a:solidFill>
              </a:rPr>
              <a:t>VELIKONOČNÍ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OBRÁZKY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POVÍDEJTE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92D050"/>
                </a:solidFill>
              </a:rPr>
              <a:t>NICH 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VE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TŘÍDĚ.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MB90023779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492896"/>
            <a:ext cx="1828800" cy="1828800"/>
          </a:xfrm>
          <a:prstGeom prst="rect">
            <a:avLst/>
          </a:prstGeom>
        </p:spPr>
      </p:pic>
      <p:pic>
        <p:nvPicPr>
          <p:cNvPr id="5" name="Obrázek 4" descr="MB90044910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67744" y="4293096"/>
            <a:ext cx="1828800" cy="1828800"/>
          </a:xfrm>
          <a:prstGeom prst="rect">
            <a:avLst/>
          </a:prstGeom>
        </p:spPr>
      </p:pic>
      <p:pic>
        <p:nvPicPr>
          <p:cNvPr id="6" name="Obrázek 5" descr="MB90044913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04248" y="2564904"/>
            <a:ext cx="1828800" cy="1828800"/>
          </a:xfrm>
          <a:prstGeom prst="rect">
            <a:avLst/>
          </a:prstGeom>
        </p:spPr>
      </p:pic>
      <p:pic>
        <p:nvPicPr>
          <p:cNvPr id="7" name="Obrázek 6" descr="MB90043928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4293096"/>
            <a:ext cx="1828800" cy="1828800"/>
          </a:xfrm>
          <a:prstGeom prst="rect">
            <a:avLst/>
          </a:prstGeom>
        </p:spPr>
      </p:pic>
      <p:pic>
        <p:nvPicPr>
          <p:cNvPr id="8" name="Obrázek 7" descr="MB90042309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732240" y="4653136"/>
            <a:ext cx="1828800" cy="1828800"/>
          </a:xfrm>
          <a:prstGeom prst="rect">
            <a:avLst/>
          </a:prstGeom>
        </p:spPr>
      </p:pic>
      <p:pic>
        <p:nvPicPr>
          <p:cNvPr id="9" name="Obrázek 8" descr="MB910001123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059832" y="2204864"/>
            <a:ext cx="1828800" cy="1828800"/>
          </a:xfrm>
          <a:prstGeom prst="rect">
            <a:avLst/>
          </a:prstGeom>
        </p:spPr>
      </p:pic>
      <p:pic>
        <p:nvPicPr>
          <p:cNvPr id="10" name="Obrázek 9" descr="MB900336347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76056" y="5633864"/>
            <a:ext cx="1224136" cy="1224136"/>
          </a:xfrm>
          <a:prstGeom prst="rect">
            <a:avLst/>
          </a:prstGeom>
        </p:spPr>
      </p:pic>
      <p:pic>
        <p:nvPicPr>
          <p:cNvPr id="11" name="Obrázek 10" descr="MB900422687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499992" y="350100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5157192"/>
            <a:ext cx="7772400" cy="10801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 </a:t>
            </a:r>
            <a:r>
              <a:rPr lang="cs-CZ" dirty="0" smtClean="0">
                <a:solidFill>
                  <a:srgbClr val="FFC000"/>
                </a:solidFill>
              </a:rPr>
              <a:t>O </a:t>
            </a:r>
            <a:r>
              <a:rPr lang="cs-CZ" dirty="0" smtClean="0">
                <a:solidFill>
                  <a:srgbClr val="0070C0"/>
                </a:solidFill>
              </a:rPr>
              <a:t>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 </a:t>
            </a:r>
            <a:r>
              <a:rPr lang="cs-CZ" dirty="0" smtClean="0">
                <a:solidFill>
                  <a:srgbClr val="00B050"/>
                </a:solidFill>
              </a:rPr>
              <a:t>C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800199"/>
          </a:xfrm>
        </p:spPr>
        <p:txBody>
          <a:bodyPr anchor="t">
            <a:normAutofit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 </a:t>
            </a:r>
          </a:p>
          <a:p>
            <a:endParaRPr lang="cs-CZ" sz="1400" dirty="0"/>
          </a:p>
        </p:txBody>
      </p:sp>
      <p:pic>
        <p:nvPicPr>
          <p:cNvPr id="6" name="Obrázek 5" descr="MB900336427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1628800"/>
            <a:ext cx="2858616" cy="2858616"/>
          </a:xfrm>
          <a:prstGeom prst="rect">
            <a:avLst/>
          </a:prstGeom>
        </p:spPr>
      </p:pic>
      <p:pic>
        <p:nvPicPr>
          <p:cNvPr id="7" name="Obrázek 6" descr="MB90035740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3212976"/>
            <a:ext cx="1828800" cy="1828800"/>
          </a:xfrm>
          <a:prstGeom prst="rect">
            <a:avLst/>
          </a:prstGeom>
        </p:spPr>
      </p:pic>
      <p:pic>
        <p:nvPicPr>
          <p:cNvPr id="8" name="Obrázek 7" descr="MB900283006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314096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2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32 PPT</Template>
  <TotalTime>51</TotalTime>
  <Words>162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 32 PPT</vt:lpstr>
      <vt:lpstr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VY_12_INOVACE_NS.1R.1 C.18 Jméno autora:                                             Mgr. Daniela Ševčíková Datum (období) vytvoření DUM:                                                               duben až  květen  2013 Ročník:                                              1. Vzdělávací oblast:                                            Člověk a jeho svět   Vzdělávací obor:                                            Náš svět Klíčová slova:                                                                                                 Velikonoce, svátky jara, lidové tradice Anotace:                                                                                                         Žáci se seznamují s Velikonocemi, jarními svátky,                                                                                                                               učí se o lidových tradicích.                                       Druh učebního materiálu:                                                                            Prezentace PowerPoint Očekávaný výstup:                                                                                         Žáci  znají pojem Velikonoce- jarní svátky, znají lidové                                                                                                                            tradice. </vt:lpstr>
      <vt:lpstr>VELIKONOCE</vt:lpstr>
      <vt:lpstr> Chlapci na VELIKONOCE mrskají děvčata proutky vrby a břízy. Naši předkové věřili, že je v proutcích omlazovací síla. </vt:lpstr>
      <vt:lpstr>Vylušti křížovku a tajenku doplň do věty  pod křížovkou.</vt:lpstr>
      <vt:lpstr>ŘEŠENÍ:</vt:lpstr>
      <vt:lpstr>PROHLÉDNĚTE SI VELIKONOČNÍ OBRÁZKY A POVÍDEJTE SI O NICH  VE TŘÍDĚ.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B.12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slovní úloha, znázornění, výpočet, odpověď,  sčítání                                                                                                                                 v oboru čísel do 20 bez přechodu přes desítku Anotace:                                                                                                               Žáci se naučí řešit slovní úlohy na sčítání v oboru do 20                                                                                                                                 bez přechodu přes desítku ve třech krocích - znázornit, vypočítat                                                                                                                                 a doplnit odpověď.                                                                                                                                       Druh učebního materiálu:                                                                                 Prezentace PowerPoint Očekávaný výstup:                                                                                              Žáci řeší slovní úlohy na sčítání v oboru čísel do 20                                                                                                                                 bez  přechodu přes desítku.  </dc:title>
  <dc:creator>Jirka</dc:creator>
  <cp:lastModifiedBy>Danka</cp:lastModifiedBy>
  <cp:revision>14</cp:revision>
  <dcterms:created xsi:type="dcterms:W3CDTF">2013-08-30T22:24:50Z</dcterms:created>
  <dcterms:modified xsi:type="dcterms:W3CDTF">2013-09-15T08:37:36Z</dcterms:modified>
</cp:coreProperties>
</file>