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8" r:id="rId5"/>
    <p:sldId id="269" r:id="rId6"/>
    <p:sldId id="265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Klepnutím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ld"/>
    <p:sndAc>
      <p:stSnd>
        <p:snd r:embed="rId1" name="voltage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trips dir="ld"/>
    <p:sndAc>
      <p:stSnd>
        <p:snd r:embed="rId13" name="voltage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2.wav"/><Relationship Id="rId6" Type="http://schemas.openxmlformats.org/officeDocument/2006/relationships/image" Target="../media/image14.gif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rad.cz/cs/ceska-republika/statni-symboly.shtml" TargetMode="External"/><Relationship Id="rId2" Type="http://schemas.openxmlformats.org/officeDocument/2006/relationships/hyperlink" Target="http://rychnovsky.denik.cz/zpravy_region/letita-lipa-srdcita-zdobi-polom-jiz-ctvrt-tisicileti-20120601.html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060848"/>
            <a:ext cx="8229600" cy="4536504"/>
          </a:xfr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</p:spPr>
        <p:txBody>
          <a:bodyPr anchor="t">
            <a:normAutofit/>
          </a:bodyPr>
          <a:lstStyle/>
          <a:p>
            <a:pPr algn="l"/>
            <a:r>
              <a:rPr lang="cs-CZ" sz="1400" b="1" dirty="0" smtClean="0"/>
              <a:t>                                                                                    EU PENÍZE ŠKOLÁM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         </a:t>
            </a:r>
            <a:r>
              <a:rPr lang="cs-CZ" sz="1400" b="1" dirty="0" smtClean="0"/>
              <a:t>Zlepšení podmínek pro vzdělávání na základních školách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        </a:t>
            </a:r>
            <a:r>
              <a:rPr lang="cs-CZ" sz="1400" b="1" dirty="0" smtClean="0"/>
              <a:t>Operačního programu Vzdělání pro konkurenceschopnost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/>
              <a:t>Číslo a název klíčové aktivity:                                                                   </a:t>
            </a:r>
            <a:r>
              <a:rPr lang="cs-CZ" sz="1200" b="1" dirty="0" smtClean="0"/>
              <a:t>III/2 Inovace a zkvalitnění výuky prostřednictvím ICT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DUM:	                                                                                            VY_12_INOVACE_NS.1R.1C.19</a:t>
            </a:r>
            <a:br>
              <a:rPr lang="cs-CZ" sz="1200" dirty="0" smtClean="0"/>
            </a:br>
            <a:r>
              <a:rPr lang="cs-CZ" sz="1200" dirty="0" smtClean="0"/>
              <a:t>Jméno autora:			                                       Mgr. Daniela Ševčíková</a:t>
            </a:r>
            <a:br>
              <a:rPr lang="cs-CZ" sz="1200" dirty="0" smtClean="0"/>
            </a:br>
            <a:r>
              <a:rPr lang="cs-CZ" sz="1200" dirty="0" smtClean="0"/>
              <a:t>Datum (období) vytvoření DUM:                                                             duben až  květen  2013</a:t>
            </a:r>
            <a:br>
              <a:rPr lang="cs-CZ" sz="1200" dirty="0" smtClean="0"/>
            </a:br>
            <a:r>
              <a:rPr lang="cs-CZ" sz="1200" dirty="0" smtClean="0"/>
              <a:t>Ročník: 			                                       1.</a:t>
            </a:r>
            <a:br>
              <a:rPr lang="cs-CZ" sz="1200" dirty="0" smtClean="0"/>
            </a:br>
            <a:r>
              <a:rPr lang="cs-CZ" sz="1200" dirty="0" smtClean="0"/>
              <a:t>Vzdělávací oblast:		</a:t>
            </a:r>
            <a:r>
              <a:rPr lang="cs-CZ" sz="1200" smtClean="0"/>
              <a:t>                                       Člověk </a:t>
            </a:r>
            <a:r>
              <a:rPr lang="cs-CZ" sz="1200" dirty="0" smtClean="0"/>
              <a:t>a jeho svět		</a:t>
            </a:r>
            <a:br>
              <a:rPr lang="cs-CZ" sz="1200" dirty="0" smtClean="0"/>
            </a:br>
            <a:r>
              <a:rPr lang="cs-CZ" sz="1200" dirty="0" smtClean="0"/>
              <a:t>Vzdělávací obor:		</a:t>
            </a:r>
            <a:r>
              <a:rPr lang="cs-CZ" sz="1200" smtClean="0"/>
              <a:t>                                       Náš </a:t>
            </a:r>
            <a:r>
              <a:rPr lang="cs-CZ" sz="1200" dirty="0" smtClean="0"/>
              <a:t>svět</a:t>
            </a:r>
            <a:br>
              <a:rPr lang="cs-CZ" sz="1200" dirty="0" smtClean="0"/>
            </a:br>
            <a:r>
              <a:rPr lang="cs-CZ" sz="1200" dirty="0" smtClean="0"/>
              <a:t>Klíčová slova:                                                                                              naše vlast, Evropa, státní znak, vlajka, státní barvy, hymna,</a:t>
            </a:r>
            <a:br>
              <a:rPr lang="cs-CZ" sz="1200" dirty="0" smtClean="0"/>
            </a:br>
            <a:r>
              <a:rPr lang="cs-CZ" sz="1200" smtClean="0"/>
              <a:t>                                                                                                                      </a:t>
            </a:r>
            <a:r>
              <a:rPr lang="cs-CZ" sz="1200" dirty="0" smtClean="0"/>
              <a:t>národní strom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</a:t>
            </a:r>
            <a:br>
              <a:rPr lang="cs-CZ" sz="1200" dirty="0" smtClean="0"/>
            </a:br>
            <a:r>
              <a:rPr lang="cs-CZ" sz="1200" dirty="0" smtClean="0"/>
              <a:t>Anotace:                                                                                                      Žáci se učí  o naší vlasti, její polohu v Evropě,  státní symboly -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vlajka, znak, hymna, státní barvy, památný strom.</a:t>
            </a:r>
            <a:br>
              <a:rPr lang="cs-CZ" sz="1200" dirty="0" smtClean="0"/>
            </a:br>
            <a:r>
              <a:rPr lang="cs-CZ" sz="1200" dirty="0" smtClean="0"/>
              <a:t>                                   </a:t>
            </a:r>
            <a:br>
              <a:rPr lang="cs-CZ" sz="1200" dirty="0" smtClean="0"/>
            </a:br>
            <a:r>
              <a:rPr lang="cs-CZ" sz="1200" dirty="0" smtClean="0"/>
              <a:t>Druh učebního materiálu:                                                                        Prezentace PowerPoint</a:t>
            </a:r>
            <a:br>
              <a:rPr lang="cs-CZ" sz="1200" dirty="0" smtClean="0"/>
            </a:br>
            <a:r>
              <a:rPr lang="cs-CZ" sz="1200" dirty="0" smtClean="0"/>
              <a:t>Očekávaný výstup:                                                                                    Žáci mají základní znalosti o naší vlasti, poznají vlajku, znak,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hymnu, státní barvy, národní strom.</a:t>
            </a:r>
            <a:br>
              <a:rPr lang="cs-CZ" sz="1200" dirty="0" smtClean="0"/>
            </a:br>
            <a:endParaRPr lang="cs-CZ" sz="1200" dirty="0"/>
          </a:p>
        </p:txBody>
      </p:sp>
      <p:pic>
        <p:nvPicPr>
          <p:cNvPr id="5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88640"/>
            <a:ext cx="2295525" cy="295275"/>
          </a:xfrm>
          <a:prstGeom prst="rect">
            <a:avLst/>
          </a:prstGeom>
          <a:noFill/>
        </p:spPr>
      </p:pic>
      <p:pic>
        <p:nvPicPr>
          <p:cNvPr id="6" name="Obrázek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476672"/>
            <a:ext cx="7416824" cy="1638300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ransition spd="slow">
    <p:strips dir="l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/>
              <a:t>NAŠE  VLAST</a:t>
            </a:r>
            <a:endParaRPr lang="cs-CZ" sz="6600" b="1" dirty="0"/>
          </a:p>
        </p:txBody>
      </p:sp>
      <p:pic>
        <p:nvPicPr>
          <p:cNvPr id="3" name="Obrázek 2" descr="MB9004057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556792"/>
            <a:ext cx="2354560" cy="2448272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563888" y="2204864"/>
            <a:ext cx="43924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Naše vlast se jmenuje </a:t>
            </a:r>
            <a:r>
              <a:rPr lang="cs-CZ" sz="4400" b="1" dirty="0" smtClean="0">
                <a:solidFill>
                  <a:srgbClr val="FF0000"/>
                </a:solidFill>
              </a:rPr>
              <a:t>ČESKÁ REPUBLIKA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4653136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Leží uprostřed Evropy.</a:t>
            </a:r>
            <a:endParaRPr lang="cs-CZ" sz="3600" b="1" dirty="0"/>
          </a:p>
        </p:txBody>
      </p:sp>
      <p:pic>
        <p:nvPicPr>
          <p:cNvPr id="7" name="Obrázek 6" descr="MB9000159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8184" y="4077072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strips dir="l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cs-CZ" sz="5300" b="1" dirty="0" smtClean="0">
                <a:solidFill>
                  <a:srgbClr val="FF0000"/>
                </a:solidFill>
              </a:rPr>
              <a:t>STÁTNÍ SYMBOLY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Každá země má svou vlajku, znak, státní barvy a hymnu.</a:t>
            </a:r>
            <a:endParaRPr lang="cs-CZ" b="1" dirty="0"/>
          </a:p>
        </p:txBody>
      </p:sp>
      <p:pic>
        <p:nvPicPr>
          <p:cNvPr id="3" name="Obrázek 2" descr="img-statni-vlajk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2204864"/>
            <a:ext cx="3312368" cy="2263451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043608" y="4509120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Naše vlajka má modrou, bílou </a:t>
            </a:r>
          </a:p>
          <a:p>
            <a:pPr algn="ctr"/>
            <a:r>
              <a:rPr lang="cs-CZ" sz="3600" b="1" dirty="0" smtClean="0"/>
              <a:t>a červenou barvu.</a:t>
            </a:r>
            <a:endParaRPr lang="cs-CZ" sz="3600" b="1" dirty="0"/>
          </a:p>
        </p:txBody>
      </p:sp>
    </p:spTree>
  </p:cSld>
  <p:clrMapOvr>
    <a:masterClrMapping/>
  </p:clrMapOvr>
  <p:transition spd="slow">
    <p:strips dir="l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Státní znak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" name="Obrázek 2" descr="img-znak-velky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1412776"/>
            <a:ext cx="2155676" cy="2335316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779912" y="1628800"/>
            <a:ext cx="47525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Velký státní znak </a:t>
            </a:r>
            <a:r>
              <a:rPr lang="cs-CZ" b="1" dirty="0" smtClean="0"/>
              <a:t>je tvořen štítem se čtyřmi poli. Jednotlivá pole symbolizují historická území České republiky - Čechy, Moravu a Slezsko, čtvrté pole pak republiku jako celek.</a:t>
            </a:r>
            <a:endParaRPr lang="cs-CZ" b="1" dirty="0"/>
          </a:p>
        </p:txBody>
      </p:sp>
      <p:pic>
        <p:nvPicPr>
          <p:cNvPr id="5" name="Obrázek 4" descr="img-znak-mal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9632" y="4653136"/>
            <a:ext cx="1517707" cy="1644183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851920" y="4725144"/>
            <a:ext cx="432048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Malý státní znak </a:t>
            </a:r>
            <a:r>
              <a:rPr lang="cs-CZ" b="1" dirty="0" smtClean="0"/>
              <a:t>je tvořen jediným polem, na němž je umístěn na červeném podkladu stříbrný dvouocasý lev ve skoku se zlatou zbrojí a zlatou korunou.</a:t>
            </a:r>
            <a:endParaRPr lang="cs-CZ" b="1" dirty="0"/>
          </a:p>
        </p:txBody>
      </p:sp>
    </p:spTree>
  </p:cSld>
  <p:clrMapOvr>
    <a:masterClrMapping/>
  </p:clrMapOvr>
  <p:transition spd="slow">
    <p:strips dir="l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Státní barvy</a:t>
            </a:r>
            <a:endParaRPr lang="cs-CZ" b="1" u="sng" dirty="0">
              <a:solidFill>
                <a:srgbClr val="FF0000"/>
              </a:solidFill>
            </a:endParaRPr>
          </a:p>
        </p:txBody>
      </p:sp>
      <p:pic>
        <p:nvPicPr>
          <p:cNvPr id="3" name="Obrázek 2" descr="img-statni-barvy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656006"/>
            <a:ext cx="2520280" cy="882098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419872" y="1700808"/>
            <a:ext cx="439248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Státní barvy </a:t>
            </a:r>
            <a:r>
              <a:rPr lang="cs-CZ" b="1" dirty="0" smtClean="0"/>
              <a:t>jsou bílá, červená a modrá.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284984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Naším národním stromem je lípa. Má listy, které mají tvar srdíčka.</a:t>
            </a:r>
            <a:endParaRPr lang="cs-CZ" sz="2400" b="1" dirty="0">
              <a:solidFill>
                <a:srgbClr val="00B050"/>
              </a:solidFill>
            </a:endParaRPr>
          </a:p>
        </p:txBody>
      </p:sp>
      <p:pic>
        <p:nvPicPr>
          <p:cNvPr id="7" name="Obrázek 6" descr="pamatna-vzacna-letita-lipa-strom-sedlonov010612_denik-6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3861048"/>
            <a:ext cx="1807187" cy="2406018"/>
          </a:xfrm>
          <a:prstGeom prst="rect">
            <a:avLst/>
          </a:prstGeom>
        </p:spPr>
      </p:pic>
      <p:pic>
        <p:nvPicPr>
          <p:cNvPr id="8" name="Obrázek 7" descr="i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4509120"/>
            <a:ext cx="2088232" cy="1566174"/>
          </a:xfrm>
          <a:prstGeom prst="rect">
            <a:avLst/>
          </a:prstGeom>
        </p:spPr>
      </p:pic>
      <p:pic>
        <p:nvPicPr>
          <p:cNvPr id="9" name="Obrázek 8" descr="MB90034942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91880" y="4149080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strips dir="l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5508104" cy="5085184"/>
          </a:xfrm>
        </p:spPr>
        <p:txBody>
          <a:bodyPr>
            <a:normAutofit/>
          </a:bodyPr>
          <a:lstStyle/>
          <a:p>
            <a:r>
              <a:rPr lang="cs-CZ" sz="2700" dirty="0" smtClean="0"/>
              <a:t>Všechny země mají svoji hymnu.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/>
              <a:t>Naše hymna se jmenuje – </a:t>
            </a:r>
            <a:br>
              <a:rPr lang="cs-CZ" sz="3100" dirty="0" smtClean="0"/>
            </a:br>
            <a:r>
              <a:rPr lang="cs-CZ" sz="4000" b="1" dirty="0" smtClean="0"/>
              <a:t>Kde domov můj </a:t>
            </a: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>(Složil ji J.K.Tyl a František Škroup).</a:t>
            </a:r>
            <a:br>
              <a:rPr lang="cs-CZ" sz="3100" dirty="0" smtClean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>Při jejím poslechu bychom měli stát, mít ruce podél těla </a:t>
            </a:r>
            <a:br>
              <a:rPr lang="cs-CZ" sz="3100" dirty="0" smtClean="0"/>
            </a:br>
            <a:r>
              <a:rPr lang="cs-CZ" sz="3100" dirty="0" smtClean="0"/>
              <a:t>a pokud ji umíme, můžeme</a:t>
            </a:r>
            <a:br>
              <a:rPr lang="cs-CZ" sz="3100" dirty="0" smtClean="0"/>
            </a:br>
            <a:r>
              <a:rPr lang="cs-CZ" sz="3100" dirty="0" smtClean="0"/>
              <a:t> i zpívat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5" name="Obrázek 4" descr="Hymny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5363" y="0"/>
            <a:ext cx="3848637" cy="5163271"/>
          </a:xfrm>
          <a:prstGeom prst="rect">
            <a:avLst/>
          </a:prstGeom>
        </p:spPr>
      </p:pic>
      <p:pic>
        <p:nvPicPr>
          <p:cNvPr id="7" name="statni_hymna_cr.wav">
            <a:hlinkClick r:id="" action="ppaction://media"/>
          </p:cNvPr>
          <p:cNvPicPr>
            <a:picLocks noRot="1" noChangeAspect="1"/>
          </p:cNvPicPr>
          <p:nvPr>
            <a:wavAudioFile r:embed="rId1" name="statni_hymna_cr.wav"/>
          </p:nvPr>
        </p:nvPicPr>
        <p:blipFill>
          <a:blip r:embed="rId5" cstate="print"/>
          <a:stretch>
            <a:fillRect/>
          </a:stretch>
        </p:blipFill>
        <p:spPr>
          <a:xfrm>
            <a:off x="7164288" y="5661248"/>
            <a:ext cx="576064" cy="576064"/>
          </a:xfrm>
          <a:prstGeom prst="rect">
            <a:avLst/>
          </a:prstGeom>
        </p:spPr>
      </p:pic>
      <p:pic>
        <p:nvPicPr>
          <p:cNvPr id="8" name="Obrázek 7" descr="img-prezidentska-standart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67744" y="5445224"/>
            <a:ext cx="1143000" cy="1085850"/>
          </a:xfrm>
          <a:prstGeom prst="rect">
            <a:avLst/>
          </a:prstGeom>
        </p:spPr>
      </p:pic>
    </p:spTree>
  </p:cSld>
  <p:clrMapOvr>
    <a:masterClrMapping/>
  </p:clrMapOvr>
  <p:transition spd="slow">
    <p:strips dir="ld"/>
    <p:sndAc>
      <p:stSnd>
        <p:snd r:embed="rId3" name="voltage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2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22313" y="4941168"/>
            <a:ext cx="7772400" cy="827807"/>
          </a:xfrm>
        </p:spPr>
        <p:txBody>
          <a:bodyPr/>
          <a:lstStyle/>
          <a:p>
            <a:r>
              <a:rPr lang="cs-CZ" dirty="0" smtClean="0"/>
              <a:t>                                             K O N E C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395536" y="2780928"/>
            <a:ext cx="7848872" cy="1224136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hlinkClick r:id="rId2"/>
              </a:rPr>
              <a:t>http://rychnovsky.denik.cz/zpravy_region/letita-lipa-srdcita-zdobi-polom-jiz-ctvrt-tisicileti-20120601.html</a:t>
            </a:r>
            <a:endParaRPr lang="cs-CZ" sz="1800" dirty="0" smtClean="0">
              <a:solidFill>
                <a:schemeClr val="tx1"/>
              </a:solidFill>
            </a:endParaRPr>
          </a:p>
          <a:p>
            <a:endParaRPr lang="cs-CZ" sz="1800" dirty="0"/>
          </a:p>
        </p:txBody>
      </p:sp>
      <p:sp>
        <p:nvSpPr>
          <p:cNvPr id="5" name="Obdélník 4"/>
          <p:cNvSpPr/>
          <p:nvPr/>
        </p:nvSpPr>
        <p:spPr>
          <a:xfrm>
            <a:off x="395536" y="213285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hlinkClick r:id="rId3"/>
              </a:rPr>
              <a:t>http://www.hrad.cz/cs/ceska-republika/statni-symboly.shtml</a:t>
            </a:r>
            <a:endParaRPr lang="cs-CZ" dirty="0" smtClean="0"/>
          </a:p>
          <a:p>
            <a:r>
              <a:rPr lang="cs-CZ" dirty="0" smtClean="0"/>
              <a:t>Hudba Hradní stráže a Policie ČR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95536" y="1556792"/>
            <a:ext cx="16341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www.garten.cz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332657"/>
            <a:ext cx="882047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</a:t>
            </a:r>
            <a:r>
              <a:rPr lang="cs-CZ" sz="2000" b="1" dirty="0" smtClean="0"/>
              <a:t>Zdroje, obrázky, citace:</a:t>
            </a:r>
          </a:p>
          <a:p>
            <a:endParaRPr lang="cs-CZ" sz="2000" dirty="0" smtClean="0"/>
          </a:p>
          <a:p>
            <a:r>
              <a:rPr lang="cs-CZ" dirty="0" smtClean="0"/>
              <a:t> Autorem materiálu je Mgr. Daniela Ševčíková, pokud není níže uvedeno jinak.</a:t>
            </a:r>
          </a:p>
          <a:p>
            <a:r>
              <a:rPr lang="cs-CZ" dirty="0" smtClean="0"/>
              <a:t> Použity obrázky sady MS Office.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9" name="Obrázek 8" descr="MB9000159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4653136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 37 PPT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 37 PPT</Template>
  <TotalTime>104</TotalTime>
  <Words>153</Words>
  <Application>Microsoft Office PowerPoint</Application>
  <PresentationFormat>Předvádění na obrazovce (4:3)</PresentationFormat>
  <Paragraphs>24</Paragraphs>
  <Slides>7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DUM 37 PPT</vt:lpstr>
      <vt:lpstr>                                                                                    EU PENÍZE ŠKOLÁM                                                    Zlepšení podmínek pro vzdělávání na základních školách                                                    Operačního programu Vzdělání pro konkurenceschopnost   Číslo a název klíčové aktivity:                                                                   III/2 Inovace a zkvalitnění výuky prostřednictvím ICT Číslo DUM:                                                                                             VY_12_INOVACE_NS.1R.1C.19 Jméno autora:                                          Mgr. Daniela Ševčíková Datum (období) vytvoření DUM:                                                             duben až  květen  2013 Ročník:                                           1. Vzdělávací oblast:                                         Člověk a jeho svět   Vzdělávací obor:                                         Náš svět Klíčová slova:                                                                                              naše vlast, Evropa, státní znak, vlajka, státní barvy, hymna,                                                                                                                       národní strom                                                                                                                        Anotace:                                                                                                      Žáci se učí  o naší vlasti, její polohu v Evropě,  státní symboly -                                                                                                                       vlajka, znak, hymna, státní barvy, památný strom.                                     Druh učebního materiálu:                                                                        Prezentace PowerPoint Očekávaný výstup:                                                                                    Žáci mají základní znalosti o naší vlasti, poznají vlajku, znak,                                                                                                                       hymnu, státní barvy, národní strom. </vt:lpstr>
      <vt:lpstr>NAŠE  VLAST</vt:lpstr>
      <vt:lpstr>STÁTNÍ SYMBOLY  Každá země má svou vlajku, znak, státní barvy a hymnu.</vt:lpstr>
      <vt:lpstr>Státní znak</vt:lpstr>
      <vt:lpstr>Státní barvy</vt:lpstr>
      <vt:lpstr>Všechny země mají svoji hymnu. Naše hymna se jmenuje –  Kde domov můj  (Složil ji J.K.Tyl a František Škroup).  Při jejím poslechu bychom měli stát, mít ruce podél těla  a pokud ji umíme, můžeme  i zpívat.</vt:lpstr>
      <vt:lpstr>                                             K O N E 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                                                         EU PENÍZE ŠKOLÁM                                                    Zlepšení podmínek pro vzdělávání na základních školách                                                    Operačního programu Vzdělání pro konkurenceschopnost   Číslo a název klíčové aktivity:                                                                   III/2 Inovace a zkvalitnění výuky prostřednictvím ICT Číslo DUM:                                                                                             VY_12_INOVACE_M.1.R.1 B.17 Jméno autora:                                          Mgr. Daniela Ševčíková Datum (období) vytvoření DUM:                                                             duben až  květen  2013 Ročník:                                           1. Vzdělávací oblast:                                         matematika a její aplikace   Vzdělávací obor:                                         matematika Klíčová slova:                                                                                              slovní úloha, výpočet,  sčítání a odčítání v oboru čísel do 20                                                                                                                        bez  přechodu přes desítku Anotace:                                                                                                      Žáci řeší zábavnou formou slovní úlohy na sčítání a odčítání                                                                                                                        v oboru čísel do 20 bez přechodu přes desítku.                                     Druh učebního materiálu:                                                                       Prezentace PowerPoint Očekávaný výstup:                                                                                    Žáci umí vyřešit slovní úlohy na sčítání a odčítání v oboru do 20                                                                                                                       bez přechodu  přes desítku. </dc:title>
  <dc:creator>Jirka</dc:creator>
  <cp:lastModifiedBy>Danka</cp:lastModifiedBy>
  <cp:revision>22</cp:revision>
  <dcterms:created xsi:type="dcterms:W3CDTF">2013-08-30T22:25:33Z</dcterms:created>
  <dcterms:modified xsi:type="dcterms:W3CDTF">2013-09-15T08:38:04Z</dcterms:modified>
</cp:coreProperties>
</file>