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slideshow.main+xml"/>
  <Override PartName="/ppt/slides/slide13.xml" ContentType="application/vnd.openxmlformats-officedocument.presentationml.slide+xml"/>
  <Override PartName="/ppt/slideLayouts/slideLayout1.xml" ContentType="application/vnd.openxmlformats-officedocument.presentationml.slideLayout+xml"/>
  <Default Extension="wav" ContentType="audio/wav"/>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Default Extension="gif" ContentType="image/gif"/>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69" r:id="rId3"/>
    <p:sldId id="271" r:id="rId4"/>
    <p:sldId id="272" r:id="rId5"/>
    <p:sldId id="273" r:id="rId6"/>
    <p:sldId id="265" r:id="rId7"/>
    <p:sldId id="266" r:id="rId8"/>
    <p:sldId id="267" r:id="rId9"/>
    <p:sldId id="270" r:id="rId10"/>
    <p:sldId id="268" r:id="rId11"/>
    <p:sldId id="274" r:id="rId12"/>
    <p:sldId id="275" r:id="rId13"/>
    <p:sldId id="264" r:id="rId14"/>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8A107856-5554-42FB-B03E-39F5DBC370BA}" styleName="Střední styl 4 – zvýraznění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solidFill>
            <a:schemeClr val="accent2">
              <a:tint val="20000"/>
            </a:schemeClr>
          </a:solidFill>
        </a:fill>
      </a:tcStyle>
    </a:wholeTbl>
    <a:band1H>
      <a:tcStyle>
        <a:tcBdr/>
        <a:fill>
          <a:solidFill>
            <a:schemeClr val="accent2">
              <a:tint val="40000"/>
            </a:schemeClr>
          </a:solidFill>
        </a:fill>
      </a:tcStyle>
    </a:band1H>
    <a:band1V>
      <a:tcStyle>
        <a:tcBdr/>
        <a:fill>
          <a:solidFill>
            <a:schemeClr val="accent2">
              <a:tint val="40000"/>
            </a:schemeClr>
          </a:solidFill>
        </a:fill>
      </a:tcStyle>
    </a:band1V>
    <a:lastCol>
      <a:tcTxStyle b="on"/>
      <a:tcStyle>
        <a:tcBdr/>
      </a:tcStyle>
    </a:lastCol>
    <a:firstCol>
      <a:tcTxStyle b="on"/>
      <a:tcStyle>
        <a:tcBdr/>
      </a:tcStyle>
    </a:firstCol>
    <a:lastRow>
      <a:tcTxStyle b="on"/>
      <a:tcStyle>
        <a:tcBdr>
          <a:top>
            <a:ln w="25400" cmpd="sng">
              <a:solidFill>
                <a:schemeClr val="accent2"/>
              </a:solidFill>
            </a:ln>
          </a:top>
        </a:tcBdr>
        <a:fill>
          <a:solidFill>
            <a:schemeClr val="accent2">
              <a:tint val="20000"/>
            </a:schemeClr>
          </a:solidFill>
        </a:fill>
      </a:tcStyle>
    </a:lastRow>
    <a:firstRow>
      <a:tcTxStyle b="on"/>
      <a:tcStyle>
        <a:tcBdr/>
        <a:fill>
          <a:solidFill>
            <a:schemeClr val="accent2">
              <a:tint val="20000"/>
            </a:schemeClr>
          </a:solidFill>
        </a:fill>
      </a:tcStyle>
    </a:firstRow>
  </a:tblStyle>
  <a:tblStyle styleId="{69CF1AB2-1976-4502-BF36-3FF5EA218861}" styleName="Střední styl 4 – zvýraznění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35758FB7-9AC5-4552-8A53-C91805E547FA}" styleName="Styl s motivem 1 – zvýraznění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08FB837D-C827-4EFA-A057-4D05807E0F7C}" styleName="Styl s motivem 1 – zvýraznění 6">
    <a:tblBg>
      <a:fillRef idx="2">
        <a:schemeClr val="accent6"/>
      </a:fillRef>
      <a:effectRef idx="1">
        <a:schemeClr val="accent6"/>
      </a:effectRef>
    </a:tblBg>
    <a:wholeTbl>
      <a:tcTxStyle>
        <a:fontRef idx="minor">
          <a:scrgbClr r="0" g="0" b="0"/>
        </a:fontRef>
        <a:schemeClr val="dk1"/>
      </a:tcTxStyle>
      <a:tcStyle>
        <a:tcBdr>
          <a:left>
            <a:lnRef idx="1">
              <a:schemeClr val="accent6"/>
            </a:lnRef>
          </a:left>
          <a:right>
            <a:lnRef idx="1">
              <a:schemeClr val="accent6"/>
            </a:lnRef>
          </a:right>
          <a:top>
            <a:lnRef idx="1">
              <a:schemeClr val="accent6"/>
            </a:lnRef>
          </a:top>
          <a:bottom>
            <a:lnRef idx="1">
              <a:schemeClr val="accent6"/>
            </a:lnRef>
          </a:bottom>
          <a:insideH>
            <a:lnRef idx="1">
              <a:schemeClr val="accent6"/>
            </a:lnRef>
          </a:insideH>
          <a:insideV>
            <a:lnRef idx="1">
              <a:schemeClr val="accent6"/>
            </a:lnRef>
          </a:insideV>
        </a:tcBdr>
        <a:fill>
          <a:noFill/>
        </a:fill>
      </a:tcStyle>
    </a:wholeTbl>
    <a:band1H>
      <a:tcStyle>
        <a:tcBdr/>
        <a:fill>
          <a:solidFill>
            <a:schemeClr val="accent6">
              <a:alpha val="40000"/>
            </a:schemeClr>
          </a:solidFill>
        </a:fill>
      </a:tcStyle>
    </a:band1H>
    <a:band2H>
      <a:tcStyle>
        <a:tcBdr/>
      </a:tcStyle>
    </a:band2H>
    <a:band1V>
      <a:tcStyle>
        <a:tcBdr>
          <a:top>
            <a:lnRef idx="1">
              <a:schemeClr val="accent6"/>
            </a:lnRef>
          </a:top>
          <a:bottom>
            <a:lnRef idx="1">
              <a:schemeClr val="accent6"/>
            </a:lnRef>
          </a:bottom>
        </a:tcBdr>
        <a:fill>
          <a:solidFill>
            <a:schemeClr val="accent6">
              <a:alpha val="40000"/>
            </a:schemeClr>
          </a:solidFill>
        </a:fill>
      </a:tcStyle>
    </a:band1V>
    <a:band2V>
      <a:tcStyle>
        <a:tcBdr/>
      </a:tcStyle>
    </a:band2V>
    <a:lastCol>
      <a:tcTxStyle b="on"/>
      <a:tcStyle>
        <a:tcBdr>
          <a:left>
            <a:lnRef idx="2">
              <a:schemeClr val="accent6"/>
            </a:lnRef>
          </a:left>
          <a:right>
            <a:lnRef idx="1">
              <a:schemeClr val="accent6"/>
            </a:lnRef>
          </a:right>
          <a:top>
            <a:lnRef idx="1">
              <a:schemeClr val="accent6"/>
            </a:lnRef>
          </a:top>
          <a:bottom>
            <a:lnRef idx="1">
              <a:schemeClr val="accent6"/>
            </a:lnRef>
          </a:bottom>
          <a:insideH>
            <a:lnRef idx="1">
              <a:schemeClr val="accent6"/>
            </a:lnRef>
          </a:insideH>
          <a:insideV>
            <a:ln>
              <a:noFill/>
            </a:ln>
          </a:insideV>
        </a:tcBdr>
      </a:tcStyle>
    </a:lastCol>
    <a:firstCol>
      <a:tcTxStyle b="on"/>
      <a:tcStyle>
        <a:tcBdr>
          <a:left>
            <a:lnRef idx="1">
              <a:schemeClr val="accent6"/>
            </a:lnRef>
          </a:left>
          <a:right>
            <a:lnRef idx="2">
              <a:schemeClr val="accent6"/>
            </a:lnRef>
          </a:right>
          <a:top>
            <a:lnRef idx="1">
              <a:schemeClr val="accent6"/>
            </a:lnRef>
          </a:top>
          <a:bottom>
            <a:lnRef idx="1">
              <a:schemeClr val="accent6"/>
            </a:lnRef>
          </a:bottom>
          <a:insideH>
            <a:lnRef idx="1">
              <a:schemeClr val="accent6"/>
            </a:lnRef>
          </a:insideH>
          <a:insideV>
            <a:ln>
              <a:noFill/>
            </a:ln>
          </a:insideV>
        </a:tcBdr>
      </a:tcStyle>
    </a:firstCol>
    <a:lastRow>
      <a:tcTxStyle b="on"/>
      <a:tcStyle>
        <a:tcBdr>
          <a:left>
            <a:lnRef idx="1">
              <a:schemeClr val="accent6"/>
            </a:lnRef>
          </a:left>
          <a:right>
            <a:lnRef idx="1">
              <a:schemeClr val="accent6"/>
            </a:lnRef>
          </a:right>
          <a:top>
            <a:lnRef idx="2">
              <a:schemeClr val="accent6"/>
            </a:lnRef>
          </a:top>
          <a:bottom>
            <a:lnRef idx="2">
              <a:schemeClr val="accent6"/>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6"/>
            </a:lnRef>
          </a:left>
          <a:right>
            <a:lnRef idx="1">
              <a:schemeClr val="accent6"/>
            </a:lnRef>
          </a:right>
          <a:top>
            <a:lnRef idx="1">
              <a:schemeClr val="accent6"/>
            </a:lnRef>
          </a:top>
          <a:bottom>
            <a:lnRef idx="2">
              <a:schemeClr val="lt1"/>
            </a:lnRef>
          </a:bottom>
          <a:insideH>
            <a:ln>
              <a:noFill/>
            </a:ln>
          </a:insideH>
          <a:insideV>
            <a:ln>
              <a:noFill/>
            </a:ln>
          </a:insideV>
        </a:tcBdr>
        <a:fill>
          <a:solidFill>
            <a:schemeClr val="accent6"/>
          </a:solidFill>
        </a:fill>
      </a:tcStyle>
    </a:firstRow>
  </a:tblStyle>
  <a:tblStyle styleId="{0E3FDE45-AF77-4B5C-9715-49D594BDF05E}" styleName="Světlý styl 1 – zvýraznění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D113A9D2-9D6B-4929-AA2D-F23B5EE8CBE7}" styleName="Styl s motivem 2 – zvýraznění 1">
    <a:tblBg>
      <a:fillRef idx="3">
        <a:schemeClr val="accent1"/>
      </a:fillRef>
      <a:effectRef idx="3">
        <a:schemeClr val="accent1"/>
      </a:effectRef>
    </a:tblBg>
    <a:wholeTbl>
      <a:tcTxStyle>
        <a:fontRef idx="minor">
          <a:scrgbClr r="0" g="0" b="0"/>
        </a:fontRef>
        <a:schemeClr val="lt1"/>
      </a:tcTxStyle>
      <a:tcStyle>
        <a:tcBdr>
          <a:left>
            <a:lnRef idx="1">
              <a:schemeClr val="accent1">
                <a:tint val="50000"/>
              </a:schemeClr>
            </a:lnRef>
          </a:left>
          <a:right>
            <a:lnRef idx="1">
              <a:schemeClr val="accent1">
                <a:tint val="50000"/>
              </a:schemeClr>
            </a:lnRef>
          </a:right>
          <a:top>
            <a:lnRef idx="1">
              <a:schemeClr val="accent1">
                <a:tint val="50000"/>
              </a:schemeClr>
            </a:lnRef>
          </a:top>
          <a:bottom>
            <a:lnRef idx="1">
              <a:schemeClr val="accent1">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18603FDC-E32A-4AB5-989C-0864C3EAD2B8}" styleName="Styl s motivem 2 – zvýraznění 2">
    <a:tblBg>
      <a:fillRef idx="3">
        <a:schemeClr val="accent2"/>
      </a:fillRef>
      <a:effectRef idx="3">
        <a:schemeClr val="accent2"/>
      </a:effectRef>
    </a:tblBg>
    <a:wholeTbl>
      <a:tcTxStyle>
        <a:fontRef idx="minor">
          <a:scrgbClr r="0" g="0" b="0"/>
        </a:fontRef>
        <a:schemeClr val="lt1"/>
      </a:tcTxStyle>
      <a:tcStyle>
        <a:tcBdr>
          <a:left>
            <a:lnRef idx="1">
              <a:schemeClr val="accent2">
                <a:tint val="50000"/>
              </a:schemeClr>
            </a:lnRef>
          </a:left>
          <a:right>
            <a:lnRef idx="1">
              <a:schemeClr val="accent2">
                <a:tint val="50000"/>
              </a:schemeClr>
            </a:lnRef>
          </a:right>
          <a:top>
            <a:lnRef idx="1">
              <a:schemeClr val="accent2">
                <a:tint val="50000"/>
              </a:schemeClr>
            </a:lnRef>
          </a:top>
          <a:bottom>
            <a:lnRef idx="1">
              <a:schemeClr val="accent2">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 styleId="{616DA210-FB5B-4158-B5E0-FEB733F419BA}" styleName="Styl Světlá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5DA37D80-6434-44D0-A028-1B22A696006F}" styleName="Světlý styl 3 – zvýraznění 2">
    <a:wholeTbl>
      <a:tcTxStyle>
        <a:fontRef idx="minor">
          <a:scrgbClr r="0" g="0" b="0"/>
        </a:fontRef>
        <a:schemeClr val="tx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w="12700" cmpd="sng">
              <a:solidFill>
                <a:schemeClr val="accent2"/>
              </a:solidFill>
            </a:ln>
          </a:insideV>
        </a:tcBdr>
        <a:fill>
          <a:noFill/>
        </a:fill>
      </a:tcStyle>
    </a:wholeTbl>
    <a:band1H>
      <a:tcStyle>
        <a:tcBdr/>
        <a:fill>
          <a:solidFill>
            <a:schemeClr val="accent2">
              <a:alpha val="20000"/>
            </a:schemeClr>
          </a:solidFill>
        </a:fill>
      </a:tcStyle>
    </a:band1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noFill/>
        </a:fill>
      </a:tcStyle>
    </a:lastRow>
    <a:firstRow>
      <a:tcTxStyle b="on"/>
      <a:tcStyle>
        <a:tcBdr>
          <a:bottom>
            <a:ln w="25400" cmpd="sng">
              <a:solidFill>
                <a:schemeClr val="accent2"/>
              </a:solidFill>
            </a:ln>
          </a:bottom>
        </a:tcBdr>
        <a:fill>
          <a:noFill/>
        </a:fill>
      </a:tcStyle>
    </a:firstRow>
  </a:tblStyle>
  <a:tblStyle styleId="{21E4AEA4-8DFA-4A89-87EB-49C32662AFE0}" styleName="Střední styl 2 – zvýraznění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00A15C55-8517-42AA-B614-E9B94910E393}" styleName="Střední styl 2 – zvýraznění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93296810-A885-4BE3-A3E7-6D5BEEA58F35}" styleName="Střední styl 2 – zvýraznění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5620"/>
    <p:restoredTop sz="94660"/>
  </p:normalViewPr>
  <p:slideViewPr>
    <p:cSldViewPr>
      <p:cViewPr varScale="1">
        <p:scale>
          <a:sx n="95" d="100"/>
          <a:sy n="95" d="100"/>
        </p:scale>
        <p:origin x="-120" y="-96"/>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2.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3.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4.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5.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6.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7.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8.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9.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0.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_rels/slideLayout11.xml.rels><?xml version="1.0" encoding="UTF-8" standalone="yes"?>
<Relationships xmlns="http://schemas.openxmlformats.org/package/2006/relationships"><Relationship Id="rId2" Type="http://schemas.openxmlformats.org/officeDocument/2006/relationships/slideMaster" Target="../slideMasters/slideMaster1.xml"/><Relationship Id="rId1" Type="http://schemas.openxmlformats.org/officeDocument/2006/relationships/audio" Target="../media/audio1.wav"/></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15.9.2013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dirty="0"/>
          </a:p>
        </p:txBody>
      </p:sp>
    </p:spTree>
  </p:cSld>
  <p:clrMapOvr>
    <a:masterClrMapping/>
  </p:clrMapOvr>
  <p:transition spd="slow">
    <p:wheel spokes="8"/>
    <p:sndAc>
      <p:stSnd>
        <p:snd r:embed="rId1" name="chimes.wav"/>
      </p:stSnd>
    </p:sndAc>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15.9.2013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dirty="0"/>
          </a:p>
        </p:txBody>
      </p:sp>
    </p:spTree>
  </p:cSld>
  <p:clrMapOvr>
    <a:masterClrMapping/>
  </p:clrMapOvr>
  <p:transition spd="slow">
    <p:wheel spokes="8"/>
    <p:sndAc>
      <p:stSnd>
        <p:snd r:embed="rId1" name="chimes.wav"/>
      </p:stSnd>
    </p:sndAc>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15.9.2013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dirty="0"/>
          </a:p>
        </p:txBody>
      </p:sp>
    </p:spTree>
  </p:cSld>
  <p:clrMapOvr>
    <a:masterClrMapping/>
  </p:clrMapOvr>
  <p:transition spd="slow">
    <p:wheel spokes="8"/>
    <p:sndAc>
      <p:stSnd>
        <p:snd r:embed="rId1" name="chimes.wav"/>
      </p:stSnd>
    </p:sndAc>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18A2481B-5154-415F-B752-558547769AA3}" type="datetimeFigureOut">
              <a:rPr lang="cs-CZ" smtClean="0"/>
              <a:pPr/>
              <a:t>15.9.2013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dirty="0"/>
          </a:p>
        </p:txBody>
      </p:sp>
    </p:spTree>
  </p:cSld>
  <p:clrMapOvr>
    <a:masterClrMapping/>
  </p:clrMapOvr>
  <p:transition spd="slow">
    <p:wheel spokes="8"/>
    <p:sndAc>
      <p:stSnd>
        <p:snd r:embed="rId1" name="chimes.wav"/>
      </p:stSnd>
    </p:sndAc>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18A2481B-5154-415F-B752-558547769AA3}" type="datetimeFigureOut">
              <a:rPr lang="cs-CZ" smtClean="0"/>
              <a:pPr/>
              <a:t>15.9.2013</a:t>
            </a:fld>
            <a:endParaRPr lang="cs-CZ" dirty="0"/>
          </a:p>
        </p:txBody>
      </p:sp>
      <p:sp>
        <p:nvSpPr>
          <p:cNvPr id="8" name="Zástupný symbol pro zápatí 7"/>
          <p:cNvSpPr>
            <a:spLocks noGrp="1"/>
          </p:cNvSpPr>
          <p:nvPr>
            <p:ph type="ftr" sz="quarter" idx="11"/>
          </p:nvPr>
        </p:nvSpPr>
        <p:spPr/>
        <p:txBody>
          <a:bodyPr/>
          <a:lstStyle/>
          <a:p>
            <a:endParaRPr lang="cs-CZ" dirty="0"/>
          </a:p>
        </p:txBody>
      </p:sp>
      <p:sp>
        <p:nvSpPr>
          <p:cNvPr id="9" name="Zástupný symbol pro číslo snímku 8"/>
          <p:cNvSpPr>
            <a:spLocks noGrp="1"/>
          </p:cNvSpPr>
          <p:nvPr>
            <p:ph type="sldNum" sz="quarter" idx="12"/>
          </p:nvPr>
        </p:nvSpPr>
        <p:spPr/>
        <p:txBody>
          <a:bodyPr/>
          <a:lstStyle/>
          <a:p>
            <a:fld id="{20264769-77EF-4CD0-90DE-F7D7F2D423C4}" type="slidenum">
              <a:rPr lang="cs-CZ" smtClean="0"/>
              <a:pPr/>
              <a:t>‹#›</a:t>
            </a:fld>
            <a:endParaRPr lang="cs-CZ" dirty="0"/>
          </a:p>
        </p:txBody>
      </p:sp>
    </p:spTree>
  </p:cSld>
  <p:clrMapOvr>
    <a:masterClrMapping/>
  </p:clrMapOvr>
  <p:transition spd="slow">
    <p:wheel spokes="8"/>
    <p:sndAc>
      <p:stSnd>
        <p:snd r:embed="rId1" name="chimes.wav"/>
      </p:stSnd>
    </p:sndAc>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18A2481B-5154-415F-B752-558547769AA3}" type="datetimeFigureOut">
              <a:rPr lang="cs-CZ" smtClean="0"/>
              <a:pPr/>
              <a:t>15.9.2013</a:t>
            </a:fld>
            <a:endParaRPr lang="cs-CZ" dirty="0"/>
          </a:p>
        </p:txBody>
      </p:sp>
      <p:sp>
        <p:nvSpPr>
          <p:cNvPr id="4" name="Zástupný symbol pro zápatí 3"/>
          <p:cNvSpPr>
            <a:spLocks noGrp="1"/>
          </p:cNvSpPr>
          <p:nvPr>
            <p:ph type="ftr" sz="quarter" idx="11"/>
          </p:nvPr>
        </p:nvSpPr>
        <p:spPr/>
        <p:txBody>
          <a:bodyPr/>
          <a:lstStyle/>
          <a:p>
            <a:endParaRPr lang="cs-CZ" dirty="0"/>
          </a:p>
        </p:txBody>
      </p:sp>
      <p:sp>
        <p:nvSpPr>
          <p:cNvPr id="5" name="Zástupný symbol pro číslo snímku 4"/>
          <p:cNvSpPr>
            <a:spLocks noGrp="1"/>
          </p:cNvSpPr>
          <p:nvPr>
            <p:ph type="sldNum" sz="quarter" idx="12"/>
          </p:nvPr>
        </p:nvSpPr>
        <p:spPr/>
        <p:txBody>
          <a:bodyPr/>
          <a:lstStyle/>
          <a:p>
            <a:fld id="{20264769-77EF-4CD0-90DE-F7D7F2D423C4}" type="slidenum">
              <a:rPr lang="cs-CZ" smtClean="0"/>
              <a:pPr/>
              <a:t>‹#›</a:t>
            </a:fld>
            <a:endParaRPr lang="cs-CZ" dirty="0"/>
          </a:p>
        </p:txBody>
      </p:sp>
    </p:spTree>
  </p:cSld>
  <p:clrMapOvr>
    <a:masterClrMapping/>
  </p:clrMapOvr>
  <p:transition spd="slow">
    <p:wheel spokes="8"/>
    <p:sndAc>
      <p:stSnd>
        <p:snd r:embed="rId1" name="chimes.wav"/>
      </p:stSnd>
    </p:sndAc>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18A2481B-5154-415F-B752-558547769AA3}" type="datetimeFigureOut">
              <a:rPr lang="cs-CZ" smtClean="0"/>
              <a:pPr/>
              <a:t>15.9.2013</a:t>
            </a:fld>
            <a:endParaRPr lang="cs-CZ" dirty="0"/>
          </a:p>
        </p:txBody>
      </p:sp>
      <p:sp>
        <p:nvSpPr>
          <p:cNvPr id="3" name="Zástupný symbol pro zápatí 2"/>
          <p:cNvSpPr>
            <a:spLocks noGrp="1"/>
          </p:cNvSpPr>
          <p:nvPr>
            <p:ph type="ftr" sz="quarter" idx="11"/>
          </p:nvPr>
        </p:nvSpPr>
        <p:spPr/>
        <p:txBody>
          <a:bodyPr/>
          <a:lstStyle/>
          <a:p>
            <a:endParaRPr lang="cs-CZ" dirty="0"/>
          </a:p>
        </p:txBody>
      </p:sp>
      <p:sp>
        <p:nvSpPr>
          <p:cNvPr id="4" name="Zástupný symbol pro číslo snímku 3"/>
          <p:cNvSpPr>
            <a:spLocks noGrp="1"/>
          </p:cNvSpPr>
          <p:nvPr>
            <p:ph type="sldNum" sz="quarter" idx="12"/>
          </p:nvPr>
        </p:nvSpPr>
        <p:spPr/>
        <p:txBody>
          <a:bodyPr/>
          <a:lstStyle/>
          <a:p>
            <a:fld id="{20264769-77EF-4CD0-90DE-F7D7F2D423C4}" type="slidenum">
              <a:rPr lang="cs-CZ" smtClean="0"/>
              <a:pPr/>
              <a:t>‹#›</a:t>
            </a:fld>
            <a:endParaRPr lang="cs-CZ" dirty="0"/>
          </a:p>
        </p:txBody>
      </p:sp>
    </p:spTree>
  </p:cSld>
  <p:clrMapOvr>
    <a:masterClrMapping/>
  </p:clrMapOvr>
  <p:transition spd="slow">
    <p:wheel spokes="8"/>
    <p:sndAc>
      <p:stSnd>
        <p:snd r:embed="rId1" name="chimes.wav"/>
      </p:stSnd>
    </p:sndAc>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15.9.2013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dirty="0"/>
          </a:p>
        </p:txBody>
      </p:sp>
    </p:spTree>
  </p:cSld>
  <p:clrMapOvr>
    <a:masterClrMapping/>
  </p:clrMapOvr>
  <p:transition spd="slow">
    <p:wheel spokes="8"/>
    <p:sndAc>
      <p:stSnd>
        <p:snd r:embed="rId1" name="chimes.wav"/>
      </p:stSnd>
    </p:sndAc>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dirty="0" smtClean="0"/>
              <a:t>Klepnutím na ikonu přidáte obrázek.</a:t>
            </a:r>
            <a:endParaRPr lang="cs-CZ" dirty="0"/>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18A2481B-5154-415F-B752-558547769AA3}" type="datetimeFigureOut">
              <a:rPr lang="cs-CZ" smtClean="0"/>
              <a:pPr/>
              <a:t>15.9.2013</a:t>
            </a:fld>
            <a:endParaRPr lang="cs-CZ" dirty="0"/>
          </a:p>
        </p:txBody>
      </p:sp>
      <p:sp>
        <p:nvSpPr>
          <p:cNvPr id="6" name="Zástupný symbol pro zápatí 5"/>
          <p:cNvSpPr>
            <a:spLocks noGrp="1"/>
          </p:cNvSpPr>
          <p:nvPr>
            <p:ph type="ftr" sz="quarter" idx="11"/>
          </p:nvPr>
        </p:nvSpPr>
        <p:spPr/>
        <p:txBody>
          <a:bodyPr/>
          <a:lstStyle/>
          <a:p>
            <a:endParaRPr lang="cs-CZ" dirty="0"/>
          </a:p>
        </p:txBody>
      </p:sp>
      <p:sp>
        <p:nvSpPr>
          <p:cNvPr id="7" name="Zástupný symbol pro číslo snímku 6"/>
          <p:cNvSpPr>
            <a:spLocks noGrp="1"/>
          </p:cNvSpPr>
          <p:nvPr>
            <p:ph type="sldNum" sz="quarter" idx="12"/>
          </p:nvPr>
        </p:nvSpPr>
        <p:spPr/>
        <p:txBody>
          <a:bodyPr/>
          <a:lstStyle/>
          <a:p>
            <a:fld id="{20264769-77EF-4CD0-90DE-F7D7F2D423C4}" type="slidenum">
              <a:rPr lang="cs-CZ" smtClean="0"/>
              <a:pPr/>
              <a:t>‹#›</a:t>
            </a:fld>
            <a:endParaRPr lang="cs-CZ" dirty="0"/>
          </a:p>
        </p:txBody>
      </p:sp>
    </p:spTree>
  </p:cSld>
  <p:clrMapOvr>
    <a:masterClrMapping/>
  </p:clrMapOvr>
  <p:transition spd="slow">
    <p:wheel spokes="8"/>
    <p:sndAc>
      <p:stSnd>
        <p:snd r:embed="rId1" name="chimes.wav"/>
      </p:stSnd>
    </p:sndAc>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15.9.2013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dirty="0"/>
          </a:p>
        </p:txBody>
      </p:sp>
    </p:spTree>
  </p:cSld>
  <p:clrMapOvr>
    <a:masterClrMapping/>
  </p:clrMapOvr>
  <p:transition spd="slow">
    <p:wheel spokes="8"/>
    <p:sndAc>
      <p:stSnd>
        <p:snd r:embed="rId1" name="chimes.wav"/>
      </p:stSnd>
    </p:sndAc>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18A2481B-5154-415F-B752-558547769AA3}" type="datetimeFigureOut">
              <a:rPr lang="cs-CZ" smtClean="0"/>
              <a:pPr/>
              <a:t>15.9.2013</a:t>
            </a:fld>
            <a:endParaRPr lang="cs-CZ" dirty="0"/>
          </a:p>
        </p:txBody>
      </p:sp>
      <p:sp>
        <p:nvSpPr>
          <p:cNvPr id="5" name="Zástupný symbol pro zápatí 4"/>
          <p:cNvSpPr>
            <a:spLocks noGrp="1"/>
          </p:cNvSpPr>
          <p:nvPr>
            <p:ph type="ftr" sz="quarter" idx="11"/>
          </p:nvPr>
        </p:nvSpPr>
        <p:spPr/>
        <p:txBody>
          <a:bodyPr/>
          <a:lstStyle/>
          <a:p>
            <a:endParaRPr lang="cs-CZ" dirty="0"/>
          </a:p>
        </p:txBody>
      </p:sp>
      <p:sp>
        <p:nvSpPr>
          <p:cNvPr id="6" name="Zástupný symbol pro číslo snímku 5"/>
          <p:cNvSpPr>
            <a:spLocks noGrp="1"/>
          </p:cNvSpPr>
          <p:nvPr>
            <p:ph type="sldNum" sz="quarter" idx="12"/>
          </p:nvPr>
        </p:nvSpPr>
        <p:spPr/>
        <p:txBody>
          <a:bodyPr/>
          <a:lstStyle/>
          <a:p>
            <a:fld id="{20264769-77EF-4CD0-90DE-F7D7F2D423C4}" type="slidenum">
              <a:rPr lang="cs-CZ" smtClean="0"/>
              <a:pPr/>
              <a:t>‹#›</a:t>
            </a:fld>
            <a:endParaRPr lang="cs-CZ" dirty="0"/>
          </a:p>
        </p:txBody>
      </p:sp>
    </p:spTree>
  </p:cSld>
  <p:clrMapOvr>
    <a:masterClrMapping/>
  </p:clrMapOvr>
  <p:transition spd="slow">
    <p:wheel spokes="8"/>
    <p:sndAc>
      <p:stSnd>
        <p:snd r:embed="rId1" name="chimes.wav"/>
      </p:stSnd>
    </p:sndAc>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audio" Target="../media/audio1.wav"/><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60000"/>
            <a:lumOff val="40000"/>
          </a:schemeClr>
        </a:solidFill>
        <a:effectLst/>
      </p:bgPr>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8A2481B-5154-415F-B752-558547769AA3}" type="datetimeFigureOut">
              <a:rPr lang="cs-CZ" smtClean="0"/>
              <a:pPr/>
              <a:t>15.9.2013</a:t>
            </a:fld>
            <a:endParaRPr lang="cs-CZ" dirty="0"/>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dirty="0"/>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0264769-77EF-4CD0-90DE-F7D7F2D423C4}" type="slidenum">
              <a:rPr lang="cs-CZ" smtClean="0"/>
              <a:pPr/>
              <a:t>‹#›</a:t>
            </a:fld>
            <a:endParaRPr lang="cs-CZ"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spd="slow">
    <p:wheel spokes="8"/>
    <p:sndAc>
      <p:stSnd>
        <p:snd r:embed="rId13" name="chimes.wav"/>
      </p:stSnd>
    </p:sndAc>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audio" Target="../media/audio1.wav"/><Relationship Id="rId1" Type="http://schemas.openxmlformats.org/officeDocument/2006/relationships/slideLayout" Target="../slideLayouts/slideLayout6.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gif"/><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image" Target="../media/image6.jpeg"/><Relationship Id="rId5" Type="http://schemas.openxmlformats.org/officeDocument/2006/relationships/image" Target="../media/image5.jpeg"/><Relationship Id="rId4" Type="http://schemas.openxmlformats.org/officeDocument/2006/relationships/image" Target="../media/image4.jpeg"/></Relationships>
</file>

<file path=ppt/slides/_rels/slide3.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audio" Target="../media/audio1.wav"/><Relationship Id="rId1" Type="http://schemas.openxmlformats.org/officeDocument/2006/relationships/slideLayout" Target="../slideLayouts/slideLayout6.xml"/><Relationship Id="rId5" Type="http://schemas.openxmlformats.org/officeDocument/2006/relationships/image" Target="../media/image9.jpeg"/><Relationship Id="rId4" Type="http://schemas.openxmlformats.org/officeDocument/2006/relationships/image" Target="../media/image8.gif"/></Relationships>
</file>

<file path=ppt/slides/_rels/slide4.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audio" Target="../media/audio1.wav"/><Relationship Id="rId1" Type="http://schemas.openxmlformats.org/officeDocument/2006/relationships/slideLayout" Target="../slideLayouts/slideLayout6.xml"/><Relationship Id="rId5" Type="http://schemas.openxmlformats.org/officeDocument/2006/relationships/image" Target="../media/image12.jpeg"/><Relationship Id="rId4" Type="http://schemas.openxmlformats.org/officeDocument/2006/relationships/image" Target="../media/image11.jpeg"/></Relationships>
</file>

<file path=ppt/slides/_rels/slide5.xml.rels><?xml version="1.0" encoding="UTF-8" standalone="yes"?>
<Relationships xmlns="http://schemas.openxmlformats.org/package/2006/relationships"><Relationship Id="rId3" Type="http://schemas.openxmlformats.org/officeDocument/2006/relationships/image" Target="../media/image13.gif"/><Relationship Id="rId7" Type="http://schemas.openxmlformats.org/officeDocument/2006/relationships/image" Target="../media/image16.jpeg"/><Relationship Id="rId2" Type="http://schemas.openxmlformats.org/officeDocument/2006/relationships/audio" Target="../media/audio1.wav"/><Relationship Id="rId1" Type="http://schemas.openxmlformats.org/officeDocument/2006/relationships/slideLayout" Target="../slideLayouts/slideLayout6.xml"/><Relationship Id="rId6" Type="http://schemas.openxmlformats.org/officeDocument/2006/relationships/image" Target="../media/image15.jpeg"/><Relationship Id="rId5" Type="http://schemas.openxmlformats.org/officeDocument/2006/relationships/image" Target="../media/image8.gif"/><Relationship Id="rId4" Type="http://schemas.openxmlformats.org/officeDocument/2006/relationships/image" Target="../media/image14.gif"/></Relationships>
</file>

<file path=ppt/slides/_rels/slide6.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7.xml.rels><?xml version="1.0" encoding="UTF-8" standalone="yes"?>
<Relationships xmlns="http://schemas.openxmlformats.org/package/2006/relationships"><Relationship Id="rId3" Type="http://schemas.openxmlformats.org/officeDocument/2006/relationships/image" Target="../media/image13.gif"/><Relationship Id="rId2" Type="http://schemas.openxmlformats.org/officeDocument/2006/relationships/audio" Target="../media/audio1.wav"/><Relationship Id="rId1" Type="http://schemas.openxmlformats.org/officeDocument/2006/relationships/slideLayout" Target="../slideLayouts/slideLayout7.xml"/><Relationship Id="rId4" Type="http://schemas.openxmlformats.org/officeDocument/2006/relationships/image" Target="../media/image18.jpeg"/></Relationships>
</file>

<file path=ppt/slides/_rels/slide8.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audio" Target="../media/audio1.wav"/><Relationship Id="rId1" Type="http://schemas.openxmlformats.org/officeDocument/2006/relationships/slideLayout" Target="../slideLayouts/slideLayout6.xml"/><Relationship Id="rId4" Type="http://schemas.openxmlformats.org/officeDocument/2006/relationships/image" Target="../media/image20.jpeg"/></Relationships>
</file>

<file path=ppt/slides/_rels/slide9.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audio" Target="../media/audio1.wav"/><Relationship Id="rId1" Type="http://schemas.openxmlformats.org/officeDocument/2006/relationships/slideLayout" Target="../slideLayouts/slideLayout6.xml"/><Relationship Id="rId5" Type="http://schemas.openxmlformats.org/officeDocument/2006/relationships/image" Target="../media/image22.jpeg"/><Relationship Id="rId4" Type="http://schemas.openxmlformats.org/officeDocument/2006/relationships/image" Target="../media/image21.jpeg"/></Relationships>
</file>

<file path=ppt/slides/_rels/slide10.xml.rels><?xml version="1.0" encoding="UTF-8" standalone="yes"?>
<Relationships xmlns="http://schemas.openxmlformats.org/package/2006/relationships"><Relationship Id="rId3" Type="http://schemas.openxmlformats.org/officeDocument/2006/relationships/image" Target="../media/image23.gif"/><Relationship Id="rId2" Type="http://schemas.openxmlformats.org/officeDocument/2006/relationships/audio" Target="../media/audio1.wav"/><Relationship Id="rId1" Type="http://schemas.openxmlformats.org/officeDocument/2006/relationships/slideLayout" Target="../slideLayouts/slideLayout6.xml"/><Relationship Id="rId4" Type="http://schemas.openxmlformats.org/officeDocument/2006/relationships/image" Target="../media/image24.jpeg"/></Relationships>
</file>

<file path=ppt/slides/_rels/slide11.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25.jpeg"/><Relationship Id="rId7" Type="http://schemas.openxmlformats.org/officeDocument/2006/relationships/image" Target="../media/image29.jpeg"/><Relationship Id="rId2" Type="http://schemas.openxmlformats.org/officeDocument/2006/relationships/audio" Target="../media/audio1.wav"/><Relationship Id="rId1" Type="http://schemas.openxmlformats.org/officeDocument/2006/relationships/slideLayout" Target="../slideLayouts/slideLayout7.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 Id="rId9" Type="http://schemas.openxmlformats.org/officeDocument/2006/relationships/image" Target="../media/image31.jpeg"/></Relationships>
</file>

<file path=ppt/slides/_rels/slide12.xml.rels><?xml version="1.0" encoding="UTF-8" standalone="yes"?>
<Relationships xmlns="http://schemas.openxmlformats.org/package/2006/relationships"><Relationship Id="rId8" Type="http://schemas.openxmlformats.org/officeDocument/2006/relationships/image" Target="../media/image30.jpeg"/><Relationship Id="rId3" Type="http://schemas.openxmlformats.org/officeDocument/2006/relationships/image" Target="../media/image25.jpeg"/><Relationship Id="rId7" Type="http://schemas.openxmlformats.org/officeDocument/2006/relationships/image" Target="../media/image29.jpeg"/><Relationship Id="rId2" Type="http://schemas.openxmlformats.org/officeDocument/2006/relationships/audio" Target="../media/audio2.wav"/><Relationship Id="rId1" Type="http://schemas.openxmlformats.org/officeDocument/2006/relationships/slideLayout" Target="../slideLayouts/slideLayout7.xml"/><Relationship Id="rId6" Type="http://schemas.openxmlformats.org/officeDocument/2006/relationships/image" Target="../media/image28.jpeg"/><Relationship Id="rId5" Type="http://schemas.openxmlformats.org/officeDocument/2006/relationships/image" Target="../media/image27.jpeg"/><Relationship Id="rId4" Type="http://schemas.openxmlformats.org/officeDocument/2006/relationships/image" Target="../media/image26.jpeg"/><Relationship Id="rId9" Type="http://schemas.openxmlformats.org/officeDocument/2006/relationships/image" Target="../media/image31.jpeg"/></Relationships>
</file>

<file path=ppt/slides/_rels/slide13.xml.rels><?xml version="1.0" encoding="UTF-8" standalone="yes"?>
<Relationships xmlns="http://schemas.openxmlformats.org/package/2006/relationships"><Relationship Id="rId8" Type="http://schemas.openxmlformats.org/officeDocument/2006/relationships/hyperlink" Target="http://www.trid-odpad.falconis.cz/" TargetMode="External"/><Relationship Id="rId3" Type="http://schemas.openxmlformats.org/officeDocument/2006/relationships/hyperlink" Target="http://www.jaktridit.cz/" TargetMode="External"/><Relationship Id="rId7" Type="http://schemas.openxmlformats.org/officeDocument/2006/relationships/hyperlink" Target="http://www.plzensky.denik.cz/" TargetMode="External"/><Relationship Id="rId2" Type="http://schemas.openxmlformats.org/officeDocument/2006/relationships/audio" Target="../media/audio1.wav"/><Relationship Id="rId1" Type="http://schemas.openxmlformats.org/officeDocument/2006/relationships/slideLayout" Target="../slideLayouts/slideLayout3.xml"/><Relationship Id="rId6" Type="http://schemas.openxmlformats.org/officeDocument/2006/relationships/hyperlink" Target="http://www.brezineves.cz/" TargetMode="External"/><Relationship Id="rId5" Type="http://schemas.openxmlformats.org/officeDocument/2006/relationships/hyperlink" Target="http://www.ekonom.cz/" TargetMode="External"/><Relationship Id="rId4" Type="http://schemas.openxmlformats.org/officeDocument/2006/relationships/hyperlink" Target="http://www.recyklohrani.cz/" TargetMode="External"/><Relationship Id="rId9" Type="http://schemas.openxmlformats.org/officeDocument/2006/relationships/image" Target="../media/image32.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420888"/>
            <a:ext cx="8229600" cy="3960440"/>
          </a:xfrm>
          <a:solidFill>
            <a:schemeClr val="accent3">
              <a:lumMod val="60000"/>
              <a:lumOff val="40000"/>
            </a:schemeClr>
          </a:solidFill>
        </p:spPr>
        <p:txBody>
          <a:bodyPr anchor="t">
            <a:normAutofit fontScale="90000"/>
          </a:bodyPr>
          <a:lstStyle/>
          <a:p>
            <a:pPr algn="l"/>
            <a:r>
              <a:rPr lang="cs-CZ" sz="1400" b="1" dirty="0" smtClean="0"/>
              <a:t>                                                                            EU PENÍZE ŠKOLÁM</a:t>
            </a:r>
            <a:r>
              <a:rPr lang="cs-CZ" sz="1400" dirty="0" smtClean="0"/>
              <a:t/>
            </a:r>
            <a:br>
              <a:rPr lang="cs-CZ" sz="1400" dirty="0" smtClean="0"/>
            </a:br>
            <a:r>
              <a:rPr lang="cs-CZ" sz="1400" dirty="0" smtClean="0"/>
              <a:t>                                          </a:t>
            </a:r>
            <a:r>
              <a:rPr lang="cs-CZ" sz="1400" b="1" dirty="0" smtClean="0"/>
              <a:t>Zlepšení podmínek pro vzdělávání na základních školách </a:t>
            </a:r>
            <a:r>
              <a:rPr lang="cs-CZ" sz="1400" dirty="0" smtClean="0"/>
              <a:t/>
            </a:r>
            <a:br>
              <a:rPr lang="cs-CZ" sz="1400" dirty="0" smtClean="0"/>
            </a:br>
            <a:r>
              <a:rPr lang="cs-CZ" sz="1400" dirty="0" smtClean="0"/>
              <a:t>                                        </a:t>
            </a:r>
            <a:r>
              <a:rPr lang="cs-CZ" sz="1400" b="1" dirty="0" smtClean="0"/>
              <a:t>Operačního programu Vzdělání pro konkurenceschopnost</a:t>
            </a:r>
            <a:r>
              <a:rPr lang="cs-CZ" sz="1200" dirty="0" smtClean="0"/>
              <a:t/>
            </a:r>
            <a:br>
              <a:rPr lang="cs-CZ" sz="1200" dirty="0" smtClean="0"/>
            </a:br>
            <a:r>
              <a:rPr lang="cs-CZ" sz="1200" dirty="0" smtClean="0"/>
              <a:t> </a:t>
            </a:r>
            <a:br>
              <a:rPr lang="cs-CZ" sz="1200" dirty="0" smtClean="0"/>
            </a:br>
            <a:r>
              <a:rPr lang="cs-CZ" sz="1200" dirty="0" smtClean="0"/>
              <a:t>Číslo a název klíčové aktivity:                                                                     </a:t>
            </a:r>
            <a:r>
              <a:rPr lang="cs-CZ" sz="1200" b="1" dirty="0" smtClean="0"/>
              <a:t>III/2 Inovace a zkvalitnění výuky prostřednictvím ICT</a:t>
            </a:r>
            <a:r>
              <a:rPr lang="cs-CZ" sz="1200" dirty="0" smtClean="0"/>
              <a:t/>
            </a:r>
            <a:br>
              <a:rPr lang="cs-CZ" sz="1200" dirty="0" smtClean="0"/>
            </a:br>
            <a:r>
              <a:rPr lang="cs-CZ" sz="1200" dirty="0" smtClean="0"/>
              <a:t>Číslo DUM:	                                                                                           </a:t>
            </a:r>
            <a:r>
              <a:rPr lang="cs-CZ" sz="1200" b="1" dirty="0" smtClean="0"/>
              <a:t>VY_52_INOVACE_NS.3R.1A.28</a:t>
            </a:r>
            <a:r>
              <a:rPr lang="cs-CZ" sz="1200" dirty="0" smtClean="0"/>
              <a:t/>
            </a:r>
            <a:br>
              <a:rPr lang="cs-CZ" sz="1200" dirty="0" smtClean="0"/>
            </a:br>
            <a:r>
              <a:rPr lang="cs-CZ" sz="1200" dirty="0" smtClean="0"/>
              <a:t>Jméno autora:			                                  Mgr. Daniela Ševčíková</a:t>
            </a:r>
            <a:br>
              <a:rPr lang="cs-CZ" sz="1200" dirty="0" smtClean="0"/>
            </a:br>
            <a:r>
              <a:rPr lang="cs-CZ" sz="1200" dirty="0" smtClean="0"/>
              <a:t>Datum (období) vytvoření DUM:                                                               duben až  květen  2013</a:t>
            </a:r>
            <a:br>
              <a:rPr lang="cs-CZ" sz="1200" dirty="0" smtClean="0"/>
            </a:br>
            <a:r>
              <a:rPr lang="cs-CZ" sz="1200" dirty="0" smtClean="0"/>
              <a:t>Ročník: 			                                   3.</a:t>
            </a:r>
            <a:br>
              <a:rPr lang="cs-CZ" sz="1200" dirty="0" smtClean="0"/>
            </a:br>
            <a:r>
              <a:rPr lang="cs-CZ" sz="1200" dirty="0" smtClean="0"/>
              <a:t>Vzdělávací oblast:		                                   Člověk a jeho svět		</a:t>
            </a:r>
            <a:br>
              <a:rPr lang="cs-CZ" sz="1200" dirty="0" smtClean="0"/>
            </a:br>
            <a:r>
              <a:rPr lang="cs-CZ" sz="1200" dirty="0" smtClean="0"/>
              <a:t>Vzdělávací obor:		                                   Náš svět</a:t>
            </a:r>
            <a:br>
              <a:rPr lang="cs-CZ" sz="1200" dirty="0" smtClean="0"/>
            </a:br>
            <a:r>
              <a:rPr lang="cs-CZ" sz="1200" dirty="0" smtClean="0"/>
              <a:t>Klíčová slova:                                                                                                 recyklace, třídění odpadu, druhotné suroviny, kontejnery </a:t>
            </a:r>
            <a:br>
              <a:rPr lang="cs-CZ" sz="1200" dirty="0" smtClean="0"/>
            </a:br>
            <a:r>
              <a:rPr lang="cs-CZ" sz="1200" dirty="0" smtClean="0"/>
              <a:t>                                                                                                                         na třídění odpadu</a:t>
            </a:r>
            <a:br>
              <a:rPr lang="cs-CZ" sz="1200" dirty="0" smtClean="0"/>
            </a:br>
            <a:r>
              <a:rPr lang="cs-CZ" sz="1200" dirty="0" smtClean="0"/>
              <a:t>Anotace:                                                                                                         Žáci se pomocí prezentace naučí, jak důležité je recyklovat </a:t>
            </a:r>
            <a:br>
              <a:rPr lang="cs-CZ" sz="1200" dirty="0" smtClean="0"/>
            </a:br>
            <a:r>
              <a:rPr lang="cs-CZ" sz="1200" dirty="0" smtClean="0"/>
              <a:t>                                                                                                                         a třídit odpad a co se dá vlastně ze surovin druhotně využít.</a:t>
            </a:r>
            <a:br>
              <a:rPr lang="cs-CZ" sz="1200" dirty="0" smtClean="0"/>
            </a:br>
            <a:r>
              <a:rPr lang="cs-CZ" sz="1200" dirty="0" smtClean="0"/>
              <a:t>                                       </a:t>
            </a:r>
            <a:br>
              <a:rPr lang="cs-CZ" sz="1200" dirty="0" smtClean="0"/>
            </a:br>
            <a:r>
              <a:rPr lang="cs-CZ" sz="1200" dirty="0" smtClean="0"/>
              <a:t/>
            </a:r>
            <a:br>
              <a:rPr lang="cs-CZ" sz="1200" dirty="0" smtClean="0"/>
            </a:br>
            <a:r>
              <a:rPr lang="cs-CZ" sz="1200" dirty="0" smtClean="0"/>
              <a:t>Druh učebního materiálu:                                                                          Prezentace PowerPoint</a:t>
            </a:r>
            <a:br>
              <a:rPr lang="cs-CZ" sz="1200" dirty="0" smtClean="0"/>
            </a:br>
            <a:r>
              <a:rPr lang="cs-CZ" sz="1200" dirty="0" smtClean="0"/>
              <a:t>Očekávaný výstup:                                                                                       Žáci znají pojem recyklace, znají jeho význam, rozeznají různé</a:t>
            </a:r>
            <a:br>
              <a:rPr lang="cs-CZ" sz="1200" dirty="0" smtClean="0"/>
            </a:br>
            <a:r>
              <a:rPr lang="cs-CZ" sz="1200" dirty="0" smtClean="0"/>
              <a:t>                                                                                                                        kontejnery, které k třídění odpadu patří, umí třídit odpad.                        </a:t>
            </a:r>
            <a:br>
              <a:rPr lang="cs-CZ" sz="1200" dirty="0" smtClean="0"/>
            </a:br>
            <a:r>
              <a:rPr lang="cs-CZ" sz="1200" dirty="0" smtClean="0"/>
              <a:t>                                                                       </a:t>
            </a:r>
            <a:br>
              <a:rPr lang="cs-CZ" sz="1200" dirty="0" smtClean="0"/>
            </a:br>
            <a:endParaRPr lang="cs-CZ" sz="1200" dirty="0"/>
          </a:p>
        </p:txBody>
      </p:sp>
      <p:pic>
        <p:nvPicPr>
          <p:cNvPr id="3" name="Picture 5"/>
          <p:cNvPicPr/>
          <p:nvPr/>
        </p:nvPicPr>
        <p:blipFill>
          <a:blip r:embed="rId3" cstate="print"/>
          <a:srcRect/>
          <a:stretch>
            <a:fillRect/>
          </a:stretch>
        </p:blipFill>
        <p:spPr bwMode="auto">
          <a:xfrm>
            <a:off x="3419872" y="404664"/>
            <a:ext cx="2295525" cy="295275"/>
          </a:xfrm>
          <a:prstGeom prst="rect">
            <a:avLst/>
          </a:prstGeom>
          <a:noFill/>
        </p:spPr>
      </p:pic>
      <p:pic>
        <p:nvPicPr>
          <p:cNvPr id="4" name="Obrázek 3"/>
          <p:cNvPicPr/>
          <p:nvPr/>
        </p:nvPicPr>
        <p:blipFill>
          <a:blip r:embed="rId4" cstate="print"/>
          <a:srcRect/>
          <a:stretch>
            <a:fillRect/>
          </a:stretch>
        </p:blipFill>
        <p:spPr bwMode="auto">
          <a:xfrm>
            <a:off x="1043608" y="692696"/>
            <a:ext cx="7056784" cy="1638300"/>
          </a:xfrm>
          <a:prstGeom prst="rect">
            <a:avLst/>
          </a:prstGeom>
          <a:solidFill>
            <a:srgbClr val="FFFFFF"/>
          </a:solidFill>
        </p:spPr>
      </p:pic>
    </p:spTree>
  </p:cSld>
  <p:clrMapOvr>
    <a:masterClrMapping/>
  </p:clrMapOvr>
  <p:transition spd="slow">
    <p:wheel spokes="8"/>
    <p:sndAc>
      <p:stSnd>
        <p:snd r:embed="rId2" name="chimes.wav"/>
      </p:stSnd>
    </p:sndAc>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noAutofit/>
          </a:bodyPr>
          <a:lstStyle/>
          <a:p>
            <a:r>
              <a:rPr lang="cs-CZ" sz="7200" b="1" dirty="0" smtClean="0"/>
              <a:t>Třídění odpadu</a:t>
            </a:r>
            <a:endParaRPr lang="cs-CZ" sz="7200" b="1" dirty="0"/>
          </a:p>
        </p:txBody>
      </p:sp>
      <p:pic>
        <p:nvPicPr>
          <p:cNvPr id="3" name="Obrázek 2" descr="MB900309790.GIF"/>
          <p:cNvPicPr>
            <a:picLocks noChangeAspect="1"/>
          </p:cNvPicPr>
          <p:nvPr/>
        </p:nvPicPr>
        <p:blipFill>
          <a:blip r:embed="rId3" cstate="print"/>
          <a:stretch>
            <a:fillRect/>
          </a:stretch>
        </p:blipFill>
        <p:spPr>
          <a:xfrm>
            <a:off x="3563888" y="4653136"/>
            <a:ext cx="1828800" cy="1828800"/>
          </a:xfrm>
          <a:prstGeom prst="rect">
            <a:avLst/>
          </a:prstGeom>
        </p:spPr>
      </p:pic>
      <p:pic>
        <p:nvPicPr>
          <p:cNvPr id="4" name="Obrázek 3" descr="MB900437493.JPG"/>
          <p:cNvPicPr>
            <a:picLocks noChangeAspect="1"/>
          </p:cNvPicPr>
          <p:nvPr/>
        </p:nvPicPr>
        <p:blipFill>
          <a:blip r:embed="rId4" cstate="print"/>
          <a:stretch>
            <a:fillRect/>
          </a:stretch>
        </p:blipFill>
        <p:spPr>
          <a:xfrm>
            <a:off x="0" y="1772816"/>
            <a:ext cx="2656384" cy="2656384"/>
          </a:xfrm>
          <a:prstGeom prst="rect">
            <a:avLst/>
          </a:prstGeom>
        </p:spPr>
      </p:pic>
      <p:pic>
        <p:nvPicPr>
          <p:cNvPr id="5" name="Obrázek 4" descr="MB900437513.JPG"/>
          <p:cNvPicPr>
            <a:picLocks noChangeAspect="1"/>
          </p:cNvPicPr>
          <p:nvPr/>
        </p:nvPicPr>
        <p:blipFill>
          <a:blip r:embed="rId5" cstate="print"/>
          <a:stretch>
            <a:fillRect/>
          </a:stretch>
        </p:blipFill>
        <p:spPr>
          <a:xfrm>
            <a:off x="6156176" y="1772816"/>
            <a:ext cx="2664296" cy="2664296"/>
          </a:xfrm>
          <a:prstGeom prst="rect">
            <a:avLst/>
          </a:prstGeom>
        </p:spPr>
      </p:pic>
      <p:pic>
        <p:nvPicPr>
          <p:cNvPr id="6" name="Obrázek 5" descr="MB900437643.JPG"/>
          <p:cNvPicPr>
            <a:picLocks noChangeAspect="1"/>
          </p:cNvPicPr>
          <p:nvPr/>
        </p:nvPicPr>
        <p:blipFill>
          <a:blip r:embed="rId6" cstate="print"/>
          <a:stretch>
            <a:fillRect/>
          </a:stretch>
        </p:blipFill>
        <p:spPr>
          <a:xfrm>
            <a:off x="3491880" y="1772816"/>
            <a:ext cx="1994520" cy="2066528"/>
          </a:xfrm>
          <a:prstGeom prst="rect">
            <a:avLst/>
          </a:prstGeom>
        </p:spPr>
      </p:pic>
    </p:spTree>
  </p:cSld>
  <p:clrMapOvr>
    <a:masterClrMapping/>
  </p:clrMapOvr>
  <p:transition spd="slow">
    <p:wheel spokes="8"/>
    <p:sndAc>
      <p:stSnd>
        <p:snd r:embed="rId2" name="chimes.wav"/>
      </p:stSnd>
    </p:sndAc>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6858000"/>
          </a:xfrm>
        </p:spPr>
        <p:txBody>
          <a:bodyPr anchor="t">
            <a:normAutofit/>
          </a:bodyPr>
          <a:lstStyle/>
          <a:p>
            <a:pPr algn="l"/>
            <a:r>
              <a:rPr lang="cs-CZ" sz="2800" b="1" dirty="0" smtClean="0">
                <a:solidFill>
                  <a:srgbClr val="FF0000"/>
                </a:solidFill>
              </a:rPr>
              <a:t>Recyklace</a:t>
            </a:r>
            <a:r>
              <a:rPr lang="cs-CZ" sz="2800" dirty="0" smtClean="0"/>
              <a:t> je výraz pro nakládání s odpadem, které  </a:t>
            </a:r>
            <a:br>
              <a:rPr lang="cs-CZ" sz="2800" dirty="0" smtClean="0"/>
            </a:br>
            <a:r>
              <a:rPr lang="cs-CZ" sz="2800" dirty="0" smtClean="0"/>
              <a:t>                   vede k jeho dalšímu využití.</a:t>
            </a:r>
            <a:br>
              <a:rPr lang="cs-CZ" sz="2800" dirty="0" smtClean="0"/>
            </a:br>
            <a:r>
              <a:rPr lang="cs-CZ" sz="2800" dirty="0" smtClean="0"/>
              <a:t/>
            </a:r>
            <a:br>
              <a:rPr lang="cs-CZ" sz="2800" dirty="0" smtClean="0"/>
            </a:br>
            <a:r>
              <a:rPr lang="cs-CZ" sz="2800" b="1" dirty="0" smtClean="0">
                <a:solidFill>
                  <a:srgbClr val="FFFF00"/>
                </a:solidFill>
              </a:rPr>
              <a:t>Suroviny</a:t>
            </a:r>
            <a:r>
              <a:rPr lang="cs-CZ" sz="2800" dirty="0" smtClean="0"/>
              <a:t>  obsažené v odpadech se tak mohou znovu </a:t>
            </a:r>
            <a:br>
              <a:rPr lang="cs-CZ" sz="2800" dirty="0" smtClean="0"/>
            </a:br>
            <a:r>
              <a:rPr lang="cs-CZ" sz="2800" dirty="0" smtClean="0"/>
              <a:t>                  využít.</a:t>
            </a:r>
            <a:br>
              <a:rPr lang="cs-CZ" sz="2800" dirty="0" smtClean="0"/>
            </a:br>
            <a:r>
              <a:rPr lang="cs-CZ" sz="2800" dirty="0" smtClean="0"/>
              <a:t/>
            </a:r>
            <a:br>
              <a:rPr lang="cs-CZ" sz="2800" dirty="0" smtClean="0"/>
            </a:br>
            <a:r>
              <a:rPr lang="cs-CZ" sz="2800" dirty="0" smtClean="0"/>
              <a:t/>
            </a:r>
            <a:br>
              <a:rPr lang="cs-CZ" sz="2800" dirty="0" smtClean="0"/>
            </a:br>
            <a:r>
              <a:rPr lang="cs-CZ" sz="2800" dirty="0" smtClean="0"/>
              <a:t/>
            </a:r>
            <a:br>
              <a:rPr lang="cs-CZ" sz="2800" dirty="0" smtClean="0"/>
            </a:br>
            <a:r>
              <a:rPr lang="cs-CZ" sz="2800" dirty="0" smtClean="0"/>
              <a:t/>
            </a:r>
            <a:br>
              <a:rPr lang="cs-CZ" sz="2800" dirty="0" smtClean="0"/>
            </a:br>
            <a:r>
              <a:rPr lang="cs-CZ" sz="2800" dirty="0" smtClean="0"/>
              <a:t/>
            </a:r>
            <a:br>
              <a:rPr lang="cs-CZ" sz="2800" dirty="0" smtClean="0"/>
            </a:br>
            <a:r>
              <a:rPr lang="cs-CZ" sz="2800" b="1" dirty="0" smtClean="0">
                <a:solidFill>
                  <a:srgbClr val="C00000"/>
                </a:solidFill>
              </a:rPr>
              <a:t>Naše společnost si je vědoma, že množství odpadu se stále zvyšuje a má zájem na rozšíření recyklace a využití materiálů a surovin z odpadu.</a:t>
            </a:r>
            <a:endParaRPr lang="cs-CZ" sz="2800" b="1" dirty="0">
              <a:solidFill>
                <a:srgbClr val="C00000"/>
              </a:solidFill>
            </a:endParaRPr>
          </a:p>
        </p:txBody>
      </p:sp>
      <p:pic>
        <p:nvPicPr>
          <p:cNvPr id="3" name="Obrázek 2" descr="MB900433798.JPG"/>
          <p:cNvPicPr>
            <a:picLocks noChangeAspect="1"/>
          </p:cNvPicPr>
          <p:nvPr/>
        </p:nvPicPr>
        <p:blipFill>
          <a:blip r:embed="rId3" cstate="print"/>
          <a:stretch>
            <a:fillRect/>
          </a:stretch>
        </p:blipFill>
        <p:spPr>
          <a:xfrm>
            <a:off x="3779912" y="2132856"/>
            <a:ext cx="1828800" cy="1828800"/>
          </a:xfrm>
          <a:prstGeom prst="rect">
            <a:avLst/>
          </a:prstGeom>
        </p:spPr>
      </p:pic>
      <p:pic>
        <p:nvPicPr>
          <p:cNvPr id="6" name="Obrázek 5" descr="sklo.gif"/>
          <p:cNvPicPr>
            <a:picLocks noChangeAspect="1"/>
          </p:cNvPicPr>
          <p:nvPr/>
        </p:nvPicPr>
        <p:blipFill>
          <a:blip r:embed="rId4" cstate="print"/>
          <a:stretch>
            <a:fillRect/>
          </a:stretch>
        </p:blipFill>
        <p:spPr>
          <a:xfrm>
            <a:off x="6804248" y="2276872"/>
            <a:ext cx="1080120" cy="1543029"/>
          </a:xfrm>
          <a:prstGeom prst="rect">
            <a:avLst/>
          </a:prstGeom>
        </p:spPr>
      </p:pic>
      <p:pic>
        <p:nvPicPr>
          <p:cNvPr id="7" name="Obrázek 6" descr="P1020936.JPG"/>
          <p:cNvPicPr>
            <a:picLocks noChangeAspect="1"/>
          </p:cNvPicPr>
          <p:nvPr/>
        </p:nvPicPr>
        <p:blipFill>
          <a:blip r:embed="rId5" cstate="print"/>
          <a:stretch>
            <a:fillRect/>
          </a:stretch>
        </p:blipFill>
        <p:spPr>
          <a:xfrm>
            <a:off x="395536" y="2276872"/>
            <a:ext cx="2123728" cy="1592796"/>
          </a:xfrm>
          <a:prstGeom prst="rect">
            <a:avLst/>
          </a:prstGeom>
        </p:spPr>
      </p:pic>
    </p:spTree>
  </p:cSld>
  <p:clrMapOvr>
    <a:masterClrMapping/>
  </p:clrMapOvr>
  <p:transition spd="slow">
    <p:wheel spokes="8"/>
    <p:sndAc>
      <p:stSnd>
        <p:snd r:embed="rId2" name="chimes.wav"/>
      </p:stSnd>
    </p:sndAc>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0"/>
            <a:ext cx="9144000" cy="6858000"/>
          </a:xfrm>
        </p:spPr>
        <p:txBody>
          <a:bodyPr anchor="t"/>
          <a:lstStyle/>
          <a:p>
            <a:pPr algn="l"/>
            <a:r>
              <a:rPr lang="cs-CZ" b="1" u="sng" dirty="0" smtClean="0">
                <a:solidFill>
                  <a:srgbClr val="FF0000"/>
                </a:solidFill>
              </a:rPr>
              <a:t>Co všechno se dá recyklovat?</a:t>
            </a:r>
            <a:br>
              <a:rPr lang="cs-CZ" b="1" u="sng" dirty="0" smtClean="0">
                <a:solidFill>
                  <a:srgbClr val="FF0000"/>
                </a:solidFill>
              </a:rPr>
            </a:br>
            <a:r>
              <a:rPr lang="cs-CZ" b="1" dirty="0" smtClean="0"/>
              <a:t>papír</a:t>
            </a:r>
            <a:br>
              <a:rPr lang="cs-CZ" b="1" dirty="0" smtClean="0"/>
            </a:br>
            <a:r>
              <a:rPr lang="cs-CZ" b="1" dirty="0" smtClean="0"/>
              <a:t>plasty</a:t>
            </a:r>
            <a:br>
              <a:rPr lang="cs-CZ" b="1" dirty="0" smtClean="0"/>
            </a:br>
            <a:r>
              <a:rPr lang="cs-CZ" b="1" dirty="0" smtClean="0"/>
              <a:t>textil</a:t>
            </a:r>
            <a:br>
              <a:rPr lang="cs-CZ" b="1" dirty="0" smtClean="0"/>
            </a:br>
            <a:r>
              <a:rPr lang="cs-CZ" b="1" dirty="0" smtClean="0"/>
              <a:t>sklo</a:t>
            </a:r>
            <a:br>
              <a:rPr lang="cs-CZ" b="1" dirty="0" smtClean="0"/>
            </a:br>
            <a:r>
              <a:rPr lang="cs-CZ" b="1" dirty="0" smtClean="0"/>
              <a:t>nápojové kartony</a:t>
            </a:r>
            <a:br>
              <a:rPr lang="cs-CZ" b="1" dirty="0" smtClean="0"/>
            </a:br>
            <a:r>
              <a:rPr lang="cs-CZ" b="1" dirty="0" smtClean="0"/>
              <a:t>železo</a:t>
            </a:r>
            <a:br>
              <a:rPr lang="cs-CZ" b="1" dirty="0" smtClean="0"/>
            </a:br>
            <a:r>
              <a:rPr lang="cs-CZ" b="1" dirty="0" smtClean="0"/>
              <a:t>barevné kovy</a:t>
            </a:r>
            <a:br>
              <a:rPr lang="cs-CZ" b="1" dirty="0" smtClean="0"/>
            </a:br>
            <a:r>
              <a:rPr lang="cs-CZ" b="1" dirty="0" smtClean="0"/>
              <a:t>textil</a:t>
            </a:r>
            <a:br>
              <a:rPr lang="cs-CZ" b="1" dirty="0" smtClean="0"/>
            </a:br>
            <a:r>
              <a:rPr lang="cs-CZ" b="1" dirty="0" smtClean="0"/>
              <a:t>a další…</a:t>
            </a:r>
            <a:endParaRPr lang="cs-CZ" b="1" dirty="0"/>
          </a:p>
        </p:txBody>
      </p:sp>
      <p:pic>
        <p:nvPicPr>
          <p:cNvPr id="4" name="Obrázek 3" descr="XC5EMhEQSQbmzTvBpWjgddDl_3C9DU-4yB0PvmAf5rM&amp;width=304.jpg"/>
          <p:cNvPicPr>
            <a:picLocks noChangeAspect="1"/>
          </p:cNvPicPr>
          <p:nvPr/>
        </p:nvPicPr>
        <p:blipFill>
          <a:blip r:embed="rId3" cstate="print"/>
          <a:stretch>
            <a:fillRect/>
          </a:stretch>
        </p:blipFill>
        <p:spPr>
          <a:xfrm>
            <a:off x="5249800" y="4293096"/>
            <a:ext cx="3210632" cy="2160240"/>
          </a:xfrm>
          <a:prstGeom prst="rect">
            <a:avLst/>
          </a:prstGeom>
        </p:spPr>
      </p:pic>
      <p:pic>
        <p:nvPicPr>
          <p:cNvPr id="5" name="Obrázek 4" descr="MB900438175.JPG"/>
          <p:cNvPicPr>
            <a:picLocks noChangeAspect="1"/>
          </p:cNvPicPr>
          <p:nvPr/>
        </p:nvPicPr>
        <p:blipFill>
          <a:blip r:embed="rId4" cstate="print"/>
          <a:stretch>
            <a:fillRect/>
          </a:stretch>
        </p:blipFill>
        <p:spPr>
          <a:xfrm>
            <a:off x="5364088" y="836712"/>
            <a:ext cx="3146648" cy="3146648"/>
          </a:xfrm>
          <a:prstGeom prst="rect">
            <a:avLst/>
          </a:prstGeom>
        </p:spPr>
      </p:pic>
      <p:pic>
        <p:nvPicPr>
          <p:cNvPr id="6" name="Obrázek 5" descr="MB900437851.JPG"/>
          <p:cNvPicPr>
            <a:picLocks noChangeAspect="1"/>
          </p:cNvPicPr>
          <p:nvPr/>
        </p:nvPicPr>
        <p:blipFill>
          <a:blip r:embed="rId5" cstate="print"/>
          <a:stretch>
            <a:fillRect/>
          </a:stretch>
        </p:blipFill>
        <p:spPr>
          <a:xfrm>
            <a:off x="2771800" y="1124744"/>
            <a:ext cx="1828800" cy="1828800"/>
          </a:xfrm>
          <a:prstGeom prst="rect">
            <a:avLst/>
          </a:prstGeom>
        </p:spPr>
      </p:pic>
    </p:spTree>
  </p:cSld>
  <p:clrMapOvr>
    <a:masterClrMapping/>
  </p:clrMapOvr>
  <p:transition spd="slow">
    <p:wheel spokes="8"/>
    <p:sndAc>
      <p:stSnd>
        <p:snd r:embed="rId2" name="chimes.wav"/>
      </p:stSnd>
    </p:sndAc>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0"/>
            <a:ext cx="9144000" cy="6858000"/>
          </a:xfrm>
        </p:spPr>
        <p:txBody>
          <a:bodyPr anchor="t">
            <a:normAutofit/>
          </a:bodyPr>
          <a:lstStyle/>
          <a:p>
            <a:r>
              <a:rPr lang="cs-CZ" sz="2800" b="1" dirty="0" smtClean="0"/>
              <a:t>Recyklovatelné materiály se mohou svážet </a:t>
            </a:r>
            <a:br>
              <a:rPr lang="cs-CZ" sz="2800" b="1" dirty="0" smtClean="0"/>
            </a:br>
            <a:r>
              <a:rPr lang="cs-CZ" sz="2800" b="1" dirty="0" smtClean="0"/>
              <a:t>do</a:t>
            </a:r>
            <a:r>
              <a:rPr lang="cs-CZ" sz="2800" b="1" dirty="0" smtClean="0">
                <a:solidFill>
                  <a:srgbClr val="FF0000"/>
                </a:solidFill>
              </a:rPr>
              <a:t> SBĚRNÝCH  DVORŮ,</a:t>
            </a:r>
            <a:r>
              <a:rPr lang="cs-CZ" sz="2800" b="1" dirty="0" smtClean="0"/>
              <a:t/>
            </a:r>
            <a:br>
              <a:rPr lang="cs-CZ" sz="2800" b="1" dirty="0" smtClean="0"/>
            </a:br>
            <a:r>
              <a:rPr lang="cs-CZ" sz="2800" b="1" dirty="0" smtClean="0"/>
              <a:t> odkud potom putují do recyklačních středisek.</a:t>
            </a:r>
            <a:br>
              <a:rPr lang="cs-CZ" sz="2800" b="1" dirty="0" smtClean="0"/>
            </a:br>
            <a:r>
              <a:rPr lang="cs-CZ" sz="2800" b="1" dirty="0" smtClean="0"/>
              <a:t/>
            </a:r>
            <a:br>
              <a:rPr lang="cs-CZ" sz="2800" b="1" dirty="0" smtClean="0"/>
            </a:br>
            <a:r>
              <a:rPr lang="cs-CZ" sz="2800" b="1" dirty="0" smtClean="0"/>
              <a:t/>
            </a:r>
            <a:br>
              <a:rPr lang="cs-CZ" sz="2800" b="1" dirty="0" smtClean="0"/>
            </a:br>
            <a:r>
              <a:rPr lang="cs-CZ" sz="2800" b="1" dirty="0" smtClean="0"/>
              <a:t/>
            </a:r>
            <a:br>
              <a:rPr lang="cs-CZ" sz="2800" b="1" dirty="0" smtClean="0"/>
            </a:br>
            <a:r>
              <a:rPr lang="cs-CZ" sz="2800" b="1" dirty="0" smtClean="0"/>
              <a:t/>
            </a:r>
            <a:br>
              <a:rPr lang="cs-CZ" sz="2800" b="1" dirty="0" smtClean="0"/>
            </a:br>
            <a:r>
              <a:rPr lang="cs-CZ" sz="2800" b="1" dirty="0" smtClean="0"/>
              <a:t/>
            </a:r>
            <a:br>
              <a:rPr lang="cs-CZ" sz="2800" b="1" dirty="0" smtClean="0"/>
            </a:br>
            <a:r>
              <a:rPr lang="cs-CZ" sz="2800" b="1" dirty="0" smtClean="0"/>
              <a:t/>
            </a:r>
            <a:br>
              <a:rPr lang="cs-CZ" sz="2800" b="1" dirty="0" smtClean="0"/>
            </a:br>
            <a:r>
              <a:rPr lang="cs-CZ" sz="2800" b="1" dirty="0" smtClean="0"/>
              <a:t/>
            </a:r>
            <a:br>
              <a:rPr lang="cs-CZ" sz="2800" b="1" dirty="0" smtClean="0"/>
            </a:br>
            <a:r>
              <a:rPr lang="cs-CZ" sz="2800" b="1" dirty="0" smtClean="0"/>
              <a:t/>
            </a:r>
            <a:br>
              <a:rPr lang="cs-CZ" sz="2800" b="1" dirty="0" smtClean="0"/>
            </a:br>
            <a:r>
              <a:rPr lang="cs-CZ" sz="2800" b="1" dirty="0" smtClean="0"/>
              <a:t/>
            </a:r>
            <a:br>
              <a:rPr lang="cs-CZ" sz="2800" b="1" dirty="0" smtClean="0"/>
            </a:br>
            <a:r>
              <a:rPr lang="cs-CZ" sz="2800" b="1" dirty="0" smtClean="0">
                <a:solidFill>
                  <a:schemeClr val="bg1">
                    <a:lumMod val="95000"/>
                  </a:schemeClr>
                </a:solidFill>
              </a:rPr>
              <a:t>V dnešní době máme už běžně na ulicích vedle kontejnerů na směsný odpad i kontejnery na třídění materiálu určeného k recyklaci.</a:t>
            </a:r>
            <a:endParaRPr lang="cs-CZ" sz="2800" b="1" dirty="0">
              <a:solidFill>
                <a:schemeClr val="bg1">
                  <a:lumMod val="95000"/>
                </a:schemeClr>
              </a:solidFill>
            </a:endParaRPr>
          </a:p>
        </p:txBody>
      </p:sp>
      <p:pic>
        <p:nvPicPr>
          <p:cNvPr id="3" name="Obrázek 2" descr="papir.gif"/>
          <p:cNvPicPr>
            <a:picLocks noChangeAspect="1"/>
          </p:cNvPicPr>
          <p:nvPr/>
        </p:nvPicPr>
        <p:blipFill>
          <a:blip r:embed="rId3" cstate="print"/>
          <a:stretch>
            <a:fillRect/>
          </a:stretch>
        </p:blipFill>
        <p:spPr>
          <a:xfrm>
            <a:off x="827584" y="1916832"/>
            <a:ext cx="952500" cy="914400"/>
          </a:xfrm>
          <a:prstGeom prst="rect">
            <a:avLst/>
          </a:prstGeom>
        </p:spPr>
      </p:pic>
      <p:pic>
        <p:nvPicPr>
          <p:cNvPr id="4" name="Obrázek 3" descr="plast.gif"/>
          <p:cNvPicPr>
            <a:picLocks noChangeAspect="1"/>
          </p:cNvPicPr>
          <p:nvPr/>
        </p:nvPicPr>
        <p:blipFill>
          <a:blip r:embed="rId4" cstate="print"/>
          <a:stretch>
            <a:fillRect/>
          </a:stretch>
        </p:blipFill>
        <p:spPr>
          <a:xfrm>
            <a:off x="7308304" y="1916832"/>
            <a:ext cx="952500" cy="933450"/>
          </a:xfrm>
          <a:prstGeom prst="rect">
            <a:avLst/>
          </a:prstGeom>
        </p:spPr>
      </p:pic>
      <p:pic>
        <p:nvPicPr>
          <p:cNvPr id="5" name="Obrázek 4" descr="sklo.gif"/>
          <p:cNvPicPr>
            <a:picLocks noChangeAspect="1"/>
          </p:cNvPicPr>
          <p:nvPr/>
        </p:nvPicPr>
        <p:blipFill>
          <a:blip r:embed="rId5" cstate="print"/>
          <a:stretch>
            <a:fillRect/>
          </a:stretch>
        </p:blipFill>
        <p:spPr>
          <a:xfrm>
            <a:off x="4067944" y="1844824"/>
            <a:ext cx="666750" cy="952500"/>
          </a:xfrm>
          <a:prstGeom prst="rect">
            <a:avLst/>
          </a:prstGeom>
        </p:spPr>
      </p:pic>
      <p:pic>
        <p:nvPicPr>
          <p:cNvPr id="7" name="Obrázek 6" descr="kp9vUJWDVgiJXIxE25nbow4YKG-5FHqlNZLlmRS7SgY&amp;width=120.jpg"/>
          <p:cNvPicPr>
            <a:picLocks noChangeAspect="1"/>
          </p:cNvPicPr>
          <p:nvPr/>
        </p:nvPicPr>
        <p:blipFill>
          <a:blip r:embed="rId6" cstate="print"/>
          <a:stretch>
            <a:fillRect/>
          </a:stretch>
        </p:blipFill>
        <p:spPr>
          <a:xfrm>
            <a:off x="2195736" y="3501008"/>
            <a:ext cx="1143000" cy="1038225"/>
          </a:xfrm>
          <a:prstGeom prst="rect">
            <a:avLst/>
          </a:prstGeom>
        </p:spPr>
      </p:pic>
      <p:pic>
        <p:nvPicPr>
          <p:cNvPr id="9" name="Obrázek 8" descr="P1020946.JPG"/>
          <p:cNvPicPr>
            <a:picLocks noChangeAspect="1"/>
          </p:cNvPicPr>
          <p:nvPr/>
        </p:nvPicPr>
        <p:blipFill>
          <a:blip r:embed="rId7" cstate="print"/>
          <a:stretch>
            <a:fillRect/>
          </a:stretch>
        </p:blipFill>
        <p:spPr>
          <a:xfrm rot="5400000">
            <a:off x="5440660" y="3208412"/>
            <a:ext cx="1691680" cy="1268760"/>
          </a:xfrm>
          <a:prstGeom prst="rect">
            <a:avLst/>
          </a:prstGeom>
        </p:spPr>
      </p:pic>
    </p:spTree>
  </p:cSld>
  <p:clrMapOvr>
    <a:masterClrMapping/>
  </p:clrMapOvr>
  <p:transition spd="slow">
    <p:wheel spokes="8"/>
    <p:sndAc>
      <p:stSnd>
        <p:snd r:embed="rId2" name="chimes.wav"/>
      </p:stSnd>
    </p:sndAc>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5" name="Rectangle 1"/>
          <p:cNvSpPr>
            <a:spLocks noChangeArrowheads="1"/>
          </p:cNvSpPr>
          <p:nvPr/>
        </p:nvSpPr>
        <p:spPr bwMode="auto">
          <a:xfrm>
            <a:off x="0" y="335846"/>
            <a:ext cx="9144000" cy="6186309"/>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4400" b="0" i="0" u="none" strike="noStrike" cap="none" normalizeH="0" baseline="0" dirty="0" smtClean="0">
                <a:ln>
                  <a:noFill/>
                </a:ln>
                <a:solidFill>
                  <a:srgbClr val="FFC000"/>
                </a:solidFill>
                <a:effectLst/>
                <a:latin typeface="Arial" pitchFamily="34" charset="0"/>
                <a:cs typeface="Arial" pitchFamily="34" charset="0"/>
              </a:rPr>
              <a:t>Plasty</a:t>
            </a:r>
          </a:p>
          <a:p>
            <a:pPr marL="0" marR="0" lvl="0" indent="179388" algn="l" defTabSz="914400" rtl="0" eaLnBrk="0" fontAlgn="base" latinLnBrk="0" hangingPunct="0">
              <a:lnSpc>
                <a:spcPct val="100000"/>
              </a:lnSpc>
              <a:spcBef>
                <a:spcPct val="0"/>
              </a:spcBef>
              <a:spcAft>
                <a:spcPct val="0"/>
              </a:spcAft>
              <a:buClrTx/>
              <a:buSzTx/>
              <a:buFontTx/>
              <a:buNone/>
              <a:tabLst/>
            </a:pPr>
            <a:r>
              <a:rPr kumimoji="0" lang="cs-CZ" sz="2400" b="0" i="0" u="none" strike="noStrike" cap="none" normalizeH="0" baseline="0" dirty="0" smtClean="0">
                <a:ln>
                  <a:noFill/>
                </a:ln>
                <a:solidFill>
                  <a:schemeClr val="tx1"/>
                </a:solidFill>
                <a:effectLst/>
                <a:latin typeface="Arial" pitchFamily="34" charset="0"/>
                <a:cs typeface="Arial" pitchFamily="34" charset="0"/>
              </a:rPr>
              <a:t>Co do žlutého kontejneru na plast patří a nepatří.</a:t>
            </a:r>
          </a:p>
          <a:p>
            <a:pPr marL="0" marR="0" lvl="0" indent="179388" algn="l" defTabSz="914400" rtl="0" eaLnBrk="0" fontAlgn="base" latinLnBrk="0" hangingPunct="0">
              <a:lnSpc>
                <a:spcPct val="100000"/>
              </a:lnSpc>
              <a:spcBef>
                <a:spcPct val="0"/>
              </a:spcBef>
              <a:spcAft>
                <a:spcPct val="0"/>
              </a:spcAft>
              <a:buClrTx/>
              <a:buSzTx/>
              <a:buFontTx/>
              <a:buNone/>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  </a:t>
            </a:r>
            <a:r>
              <a:rPr kumimoji="0" lang="cs-CZ" sz="5800" b="0" i="0" u="none" strike="noStrike" cap="none" normalizeH="0" baseline="0" dirty="0" smtClean="0">
                <a:ln>
                  <a:noFill/>
                </a:ln>
                <a:solidFill>
                  <a:schemeClr val="tx1"/>
                </a:solidFill>
                <a:effectLst/>
                <a:latin typeface="Arial" pitchFamily="34" charset="0"/>
                <a:cs typeface="Arial" pitchFamily="34" charset="0"/>
              </a:rPr>
              <a:t> </a:t>
            </a:r>
            <a:r>
              <a:rPr kumimoji="0" lang="cs-CZ" sz="1800" b="1" i="0" u="none" strike="noStrike" cap="none" normalizeH="0" baseline="0" dirty="0" smtClean="0">
                <a:ln>
                  <a:noFill/>
                </a:ln>
                <a:solidFill>
                  <a:schemeClr val="tx1"/>
                </a:solidFill>
                <a:effectLst/>
                <a:latin typeface="Arial" pitchFamily="34" charset="0"/>
                <a:cs typeface="Arial" pitchFamily="34" charset="0"/>
              </a:rPr>
              <a:t>Bezpečně sem můžete vhazovat:</a:t>
            </a:r>
            <a:r>
              <a:rPr kumimoji="0" lang="cs-CZ" sz="1800" b="0" i="0" u="none" strike="noStrike" cap="none" normalizeH="0" baseline="0" dirty="0" smtClean="0">
                <a:ln>
                  <a:noFill/>
                </a:ln>
                <a:solidFill>
                  <a:schemeClr val="tx1"/>
                </a:solidFill>
                <a:effectLst/>
                <a:latin typeface="Arial" pitchFamily="34" charset="0"/>
                <a:cs typeface="Arial" pitchFamily="34" charset="0"/>
              </a:rPr>
              <a:t> </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PET lahve</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kelímky od jogurtů</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misky a fólie z baleného ovoce</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obaly od sušenek, bonbonů apod.</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plastové tašky, v nichž si nosíte nákupy z obchodu</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pytlíky, do kterých si v obchodě berete rohlíky, ovoce ...</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obaly od spotřebičů - polystyrenové díly</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obaly od CD (ne samotné disky)</a:t>
            </a:r>
          </a:p>
          <a:p>
            <a:pPr marL="0" marR="0" lvl="0" indent="179388" algn="l" defTabSz="914400" rtl="0" eaLnBrk="0" fontAlgn="base" latinLnBrk="0" hangingPunct="0">
              <a:lnSpc>
                <a:spcPct val="100000"/>
              </a:lnSpc>
              <a:spcBef>
                <a:spcPct val="0"/>
              </a:spcBef>
              <a:spcAft>
                <a:spcPct val="0"/>
              </a:spcAft>
              <a:buClrTx/>
              <a:buSzTx/>
              <a:buFontTx/>
              <a:buNone/>
              <a:tabLst/>
            </a:pPr>
            <a:r>
              <a:rPr kumimoji="0" lang="cs-CZ" sz="1800" b="1" i="0" u="none" strike="noStrike" cap="none" normalizeH="0" baseline="0" dirty="0" smtClean="0">
                <a:ln>
                  <a:noFill/>
                </a:ln>
                <a:solidFill>
                  <a:schemeClr val="tx1"/>
                </a:solidFill>
                <a:effectLst/>
                <a:latin typeface="Arial" pitchFamily="34" charset="0"/>
                <a:cs typeface="Arial" pitchFamily="34" charset="0"/>
              </a:rPr>
              <a:t>Následující věci sem rozhodně nepatří:</a:t>
            </a:r>
            <a:r>
              <a:rPr kumimoji="0" lang="cs-CZ" sz="1800" b="0" i="0" u="none" strike="noStrike" cap="none" normalizeH="0" baseline="0" dirty="0" smtClean="0">
                <a:ln>
                  <a:noFill/>
                </a:ln>
                <a:solidFill>
                  <a:schemeClr val="tx1"/>
                </a:solidFill>
                <a:effectLst/>
                <a:latin typeface="Arial" pitchFamily="34" charset="0"/>
                <a:cs typeface="Arial" pitchFamily="34" charset="0"/>
              </a:rPr>
              <a:t> </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podlahové krytiny, trubky</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koberce</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obaly od olejů (i potravinářských)</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silně zněčištěné obaly od jídla</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obaly od nebezpečných látek, barev, chemikálií</a:t>
            </a:r>
          </a:p>
          <a:p>
            <a:pPr marL="0" marR="0" lvl="0" indent="179388" algn="l" defTabSz="914400" rtl="0" eaLnBrk="0" fontAlgn="base" latinLnBrk="0" hangingPunct="0">
              <a:lnSpc>
                <a:spcPct val="100000"/>
              </a:lnSpc>
              <a:spcBef>
                <a:spcPct val="0"/>
              </a:spcBef>
              <a:spcAft>
                <a:spcPct val="0"/>
              </a:spcAft>
              <a:buClrTx/>
              <a:buSzTx/>
              <a:buFontTx/>
              <a:buNone/>
              <a:tabLst/>
            </a:pPr>
            <a:endParaRPr kumimoji="0" lang="cs-CZ"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1026" name="Picture 2" descr="http://trid-odpad.falconis.cz/obrazky/plast.gif"/>
          <p:cNvPicPr>
            <a:picLocks noChangeAspect="1" noChangeArrowheads="1"/>
          </p:cNvPicPr>
          <p:nvPr/>
        </p:nvPicPr>
        <p:blipFill>
          <a:blip r:embed="rId3" cstate="print"/>
          <a:srcRect/>
          <a:stretch>
            <a:fillRect/>
          </a:stretch>
        </p:blipFill>
        <p:spPr bwMode="auto">
          <a:xfrm>
            <a:off x="334963" y="153619200"/>
            <a:ext cx="952500" cy="933450"/>
          </a:xfrm>
          <a:prstGeom prst="rect">
            <a:avLst/>
          </a:prstGeom>
          <a:noFill/>
        </p:spPr>
      </p:pic>
      <p:pic>
        <p:nvPicPr>
          <p:cNvPr id="5" name="Obrázek 4" descr="plast.gif"/>
          <p:cNvPicPr>
            <a:picLocks noChangeAspect="1"/>
          </p:cNvPicPr>
          <p:nvPr/>
        </p:nvPicPr>
        <p:blipFill>
          <a:blip r:embed="rId3" cstate="print"/>
          <a:stretch>
            <a:fillRect/>
          </a:stretch>
        </p:blipFill>
        <p:spPr>
          <a:xfrm>
            <a:off x="6516216" y="1556792"/>
            <a:ext cx="2057372" cy="2016224"/>
          </a:xfrm>
          <a:prstGeom prst="rect">
            <a:avLst/>
          </a:prstGeom>
        </p:spPr>
      </p:pic>
      <p:pic>
        <p:nvPicPr>
          <p:cNvPr id="6" name="Obrázek 5" descr="9561-samolepka_PET LĂHVE.jpg"/>
          <p:cNvPicPr>
            <a:picLocks noChangeAspect="1"/>
          </p:cNvPicPr>
          <p:nvPr/>
        </p:nvPicPr>
        <p:blipFill>
          <a:blip r:embed="rId4" cstate="print"/>
          <a:stretch>
            <a:fillRect/>
          </a:stretch>
        </p:blipFill>
        <p:spPr>
          <a:xfrm>
            <a:off x="6876256" y="4005064"/>
            <a:ext cx="1847653" cy="2336353"/>
          </a:xfrm>
          <a:prstGeom prst="rect">
            <a:avLst/>
          </a:prstGeom>
        </p:spPr>
      </p:pic>
    </p:spTree>
  </p:cSld>
  <p:clrMapOvr>
    <a:masterClrMapping/>
  </p:clrMapOvr>
  <p:transition spd="slow">
    <p:wheel spokes="8"/>
    <p:sndAc>
      <p:stSnd>
        <p:snd r:embed="rId2" name="chimes.wav"/>
      </p:stSnd>
    </p:sndAc>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Rectangle 1"/>
          <p:cNvSpPr>
            <a:spLocks noChangeArrowheads="1"/>
          </p:cNvSpPr>
          <p:nvPr/>
        </p:nvSpPr>
        <p:spPr bwMode="auto">
          <a:xfrm>
            <a:off x="0" y="238987"/>
            <a:ext cx="9144000" cy="6571030"/>
          </a:xfrm>
          <a:prstGeom prst="rect">
            <a:avLst/>
          </a:prstGeom>
          <a:noFill/>
          <a:ln w="9525">
            <a:noFill/>
            <a:miter lim="800000"/>
            <a:headEnd/>
            <a:tailEnd/>
          </a:ln>
          <a:effectLst/>
        </p:spPr>
        <p:txBody>
          <a:bodyPr vert="horz" wrap="squar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r>
              <a:rPr kumimoji="0" lang="cs-CZ" sz="4800" b="1" i="0" u="none" strike="noStrike" cap="none" normalizeH="0" baseline="0" dirty="0" smtClean="0">
                <a:ln>
                  <a:noFill/>
                </a:ln>
                <a:solidFill>
                  <a:srgbClr val="002060"/>
                </a:solidFill>
                <a:effectLst/>
                <a:latin typeface="Arial" pitchFamily="34" charset="0"/>
                <a:cs typeface="Arial" pitchFamily="34" charset="0"/>
              </a:rPr>
              <a:t>Papír</a:t>
            </a:r>
          </a:p>
          <a:p>
            <a:pPr marL="0" marR="0" lvl="0" indent="179388" algn="l" defTabSz="914400" rtl="0" eaLnBrk="0" fontAlgn="base" latinLnBrk="0" hangingPunct="0">
              <a:lnSpc>
                <a:spcPct val="100000"/>
              </a:lnSpc>
              <a:spcBef>
                <a:spcPct val="0"/>
              </a:spcBef>
              <a:spcAft>
                <a:spcPct val="0"/>
              </a:spcAft>
              <a:buClrTx/>
              <a:buSzTx/>
              <a:buFontTx/>
              <a:buNone/>
              <a:tabLst/>
            </a:pPr>
            <a:r>
              <a:rPr kumimoji="0" lang="cs-CZ" sz="2800" b="0" i="0" u="none" strike="noStrike" cap="none" normalizeH="0" baseline="0" dirty="0" smtClean="0">
                <a:ln>
                  <a:noFill/>
                </a:ln>
                <a:solidFill>
                  <a:schemeClr val="tx1"/>
                </a:solidFill>
                <a:effectLst/>
                <a:latin typeface="Arial" pitchFamily="34" charset="0"/>
                <a:cs typeface="Arial" pitchFamily="34" charset="0"/>
              </a:rPr>
              <a:t>Co do modrého kontejneru na papír patří a nepatří.</a:t>
            </a:r>
          </a:p>
          <a:p>
            <a:pPr marL="0" marR="0" lvl="0" indent="179388" algn="l" defTabSz="914400" rtl="0" eaLnBrk="0" fontAlgn="base" latinLnBrk="0" hangingPunct="0">
              <a:lnSpc>
                <a:spcPct val="100000"/>
              </a:lnSpc>
              <a:spcBef>
                <a:spcPct val="0"/>
              </a:spcBef>
              <a:spcAft>
                <a:spcPct val="0"/>
              </a:spcAft>
              <a:buClrTx/>
              <a:buSzTx/>
              <a:buFontTx/>
              <a:buNone/>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  </a:t>
            </a:r>
            <a:r>
              <a:rPr kumimoji="0" lang="cs-CZ" sz="5700" b="0" i="0" u="none" strike="noStrike" cap="none" normalizeH="0" baseline="0" dirty="0" smtClean="0">
                <a:ln>
                  <a:noFill/>
                </a:ln>
                <a:solidFill>
                  <a:schemeClr val="tx1"/>
                </a:solidFill>
                <a:effectLst/>
                <a:latin typeface="Arial" pitchFamily="34" charset="0"/>
                <a:cs typeface="Arial" pitchFamily="34" charset="0"/>
              </a:rPr>
              <a:t> </a:t>
            </a:r>
            <a:r>
              <a:rPr kumimoji="0" lang="cs-CZ" sz="1800" b="1" i="0" u="none" strike="noStrike" cap="none" normalizeH="0" baseline="0" dirty="0" smtClean="0">
                <a:ln>
                  <a:noFill/>
                </a:ln>
                <a:solidFill>
                  <a:schemeClr val="tx1"/>
                </a:solidFill>
                <a:effectLst/>
                <a:latin typeface="Arial" pitchFamily="34" charset="0"/>
                <a:cs typeface="Arial" pitchFamily="34" charset="0"/>
              </a:rPr>
              <a:t>Bezpečně sem můžete vhazovat:</a:t>
            </a:r>
            <a:r>
              <a:rPr kumimoji="0" lang="cs-CZ" sz="1800" b="0" i="0" u="none" strike="noStrike" cap="none" normalizeH="0" baseline="0" dirty="0" smtClean="0">
                <a:ln>
                  <a:noFill/>
                </a:ln>
                <a:solidFill>
                  <a:schemeClr val="tx1"/>
                </a:solidFill>
                <a:effectLst/>
                <a:latin typeface="Arial" pitchFamily="34" charset="0"/>
                <a:cs typeface="Arial" pitchFamily="34" charset="0"/>
              </a:rPr>
              <a:t> </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noviny</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časopisy</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kancelářský papír</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reklamní letáky</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knihy</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sešity</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krabice</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lepenky</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karton</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papírové obaly (např. sáčky)</a:t>
            </a:r>
          </a:p>
          <a:p>
            <a:pPr marL="0" marR="0" lvl="0" indent="179388" algn="l" defTabSz="914400" rtl="0" eaLnBrk="0" fontAlgn="base" latinLnBrk="0" hangingPunct="0">
              <a:lnSpc>
                <a:spcPct val="100000"/>
              </a:lnSpc>
              <a:spcBef>
                <a:spcPct val="0"/>
              </a:spcBef>
              <a:spcAft>
                <a:spcPct val="0"/>
              </a:spcAft>
              <a:buClrTx/>
              <a:buSzTx/>
              <a:buFontTx/>
              <a:buChar char="•"/>
              <a:tabLst/>
            </a:pPr>
            <a:endParaRPr kumimoji="0" lang="cs-CZ" sz="1800" b="0" i="0" u="none" strike="noStrike" cap="none" normalizeH="0" baseline="0" dirty="0" smtClean="0">
              <a:ln>
                <a:noFill/>
              </a:ln>
              <a:solidFill>
                <a:schemeClr val="tx1"/>
              </a:solidFill>
              <a:effectLst/>
              <a:latin typeface="Arial" pitchFamily="34" charset="0"/>
              <a:cs typeface="Arial" pitchFamily="34" charset="0"/>
            </a:endParaRPr>
          </a:p>
          <a:p>
            <a:pPr marL="0" marR="0" lvl="0" indent="179388" algn="l" defTabSz="914400" rtl="0" eaLnBrk="0" fontAlgn="base" latinLnBrk="0" hangingPunct="0">
              <a:lnSpc>
                <a:spcPct val="100000"/>
              </a:lnSpc>
              <a:spcBef>
                <a:spcPct val="0"/>
              </a:spcBef>
              <a:spcAft>
                <a:spcPct val="0"/>
              </a:spcAft>
              <a:buClrTx/>
              <a:buSzTx/>
              <a:buFontTx/>
              <a:buNone/>
              <a:tabLst/>
            </a:pPr>
            <a:r>
              <a:rPr kumimoji="0" lang="cs-CZ" sz="1800" b="1" i="0" u="none" strike="noStrike" cap="none" normalizeH="0" baseline="0" dirty="0" smtClean="0">
                <a:ln>
                  <a:noFill/>
                </a:ln>
                <a:solidFill>
                  <a:schemeClr val="tx1"/>
                </a:solidFill>
                <a:effectLst/>
                <a:latin typeface="Arial" pitchFamily="34" charset="0"/>
                <a:cs typeface="Arial" pitchFamily="34" charset="0"/>
              </a:rPr>
              <a:t>      Následující věci sem rozhodně nepatří:</a:t>
            </a:r>
            <a:r>
              <a:rPr kumimoji="0" lang="cs-CZ" sz="1800" b="0" i="0" u="none" strike="noStrike" cap="none" normalizeH="0" baseline="0" dirty="0" smtClean="0">
                <a:ln>
                  <a:noFill/>
                </a:ln>
                <a:solidFill>
                  <a:schemeClr val="tx1"/>
                </a:solidFill>
                <a:effectLst/>
                <a:latin typeface="Arial" pitchFamily="34" charset="0"/>
                <a:cs typeface="Arial" pitchFamily="34" charset="0"/>
              </a:rPr>
              <a:t> </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mokrý, mastný nebo jinak znečištěný papír</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uhlový a voskovaný papír</a:t>
            </a:r>
          </a:p>
          <a:p>
            <a:pPr marL="0" marR="0" lvl="0" indent="179388" algn="l" defTabSz="914400" rtl="0" eaLnBrk="0" fontAlgn="base" latinLnBrk="0" hangingPunct="0">
              <a:lnSpc>
                <a:spcPct val="100000"/>
              </a:lnSpc>
              <a:spcBef>
                <a:spcPct val="0"/>
              </a:spcBef>
              <a:spcAft>
                <a:spcPct val="0"/>
              </a:spcAft>
              <a:buClrTx/>
              <a:buSzTx/>
              <a:buFontTx/>
              <a:buChar char="•"/>
              <a:tabLst/>
            </a:pPr>
            <a:r>
              <a:rPr kumimoji="0" lang="cs-CZ" sz="1800" b="0" i="0" u="none" strike="noStrike" cap="none" normalizeH="0" baseline="0" dirty="0" smtClean="0">
                <a:ln>
                  <a:noFill/>
                </a:ln>
                <a:solidFill>
                  <a:schemeClr val="tx1"/>
                </a:solidFill>
                <a:effectLst/>
                <a:latin typeface="Arial" pitchFamily="34" charset="0"/>
                <a:cs typeface="Arial" pitchFamily="34" charset="0"/>
              </a:rPr>
              <a:t>použité plenky a hygienické potřeby.</a:t>
            </a:r>
          </a:p>
          <a:p>
            <a:pPr marL="0" marR="0" lvl="0" indent="179388" algn="l" defTabSz="914400" rtl="0" eaLnBrk="0" fontAlgn="base" latinLnBrk="0" hangingPunct="0">
              <a:lnSpc>
                <a:spcPct val="100000"/>
              </a:lnSpc>
              <a:spcBef>
                <a:spcPct val="0"/>
              </a:spcBef>
              <a:spcAft>
                <a:spcPct val="0"/>
              </a:spcAft>
              <a:buClrTx/>
              <a:buSzTx/>
              <a:buFontTx/>
              <a:buNone/>
              <a:tabLst/>
            </a:pPr>
            <a:endParaRPr kumimoji="0" lang="cs-CZ" sz="1800" b="0" i="0" u="none" strike="noStrike" cap="none" normalizeH="0" baseline="0" dirty="0" smtClean="0">
              <a:ln>
                <a:noFill/>
              </a:ln>
              <a:solidFill>
                <a:schemeClr val="tx1"/>
              </a:solidFill>
              <a:effectLst/>
              <a:latin typeface="Arial" pitchFamily="34" charset="0"/>
              <a:cs typeface="Arial" pitchFamily="34" charset="0"/>
            </a:endParaRPr>
          </a:p>
        </p:txBody>
      </p:sp>
      <p:pic>
        <p:nvPicPr>
          <p:cNvPr id="4" name="Obrázek 3" descr="papir.gif"/>
          <p:cNvPicPr>
            <a:picLocks noChangeAspect="1"/>
          </p:cNvPicPr>
          <p:nvPr/>
        </p:nvPicPr>
        <p:blipFill>
          <a:blip r:embed="rId3" cstate="print"/>
          <a:stretch>
            <a:fillRect/>
          </a:stretch>
        </p:blipFill>
        <p:spPr>
          <a:xfrm>
            <a:off x="2771800" y="2708920"/>
            <a:ext cx="2077625" cy="1994520"/>
          </a:xfrm>
          <a:prstGeom prst="rect">
            <a:avLst/>
          </a:prstGeom>
        </p:spPr>
      </p:pic>
      <p:pic>
        <p:nvPicPr>
          <p:cNvPr id="5" name="Obrázek 4" descr="9661-Papir FINAL -malĂ˝.jpg"/>
          <p:cNvPicPr>
            <a:picLocks noChangeAspect="1"/>
          </p:cNvPicPr>
          <p:nvPr/>
        </p:nvPicPr>
        <p:blipFill>
          <a:blip r:embed="rId4" cstate="print"/>
          <a:stretch>
            <a:fillRect/>
          </a:stretch>
        </p:blipFill>
        <p:spPr>
          <a:xfrm>
            <a:off x="5940152" y="2204864"/>
            <a:ext cx="2985971" cy="4177465"/>
          </a:xfrm>
          <a:prstGeom prst="rect">
            <a:avLst/>
          </a:prstGeom>
        </p:spPr>
      </p:pic>
    </p:spTree>
  </p:cSld>
  <p:clrMapOvr>
    <a:masterClrMapping/>
  </p:clrMapOvr>
  <p:transition spd="slow">
    <p:wheel spokes="8"/>
    <p:sndAc>
      <p:stSnd>
        <p:snd r:embed="rId2" name="chimes.wav"/>
      </p:stSnd>
    </p:sndAc>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Nadpis 5"/>
          <p:cNvSpPr>
            <a:spLocks noGrp="1"/>
          </p:cNvSpPr>
          <p:nvPr>
            <p:ph type="title"/>
          </p:nvPr>
        </p:nvSpPr>
        <p:spPr>
          <a:xfrm>
            <a:off x="0" y="0"/>
            <a:ext cx="5868144" cy="6858000"/>
          </a:xfrm>
          <a:solidFill>
            <a:schemeClr val="tx2">
              <a:lumMod val="20000"/>
              <a:lumOff val="80000"/>
            </a:schemeClr>
          </a:solidFill>
        </p:spPr>
        <p:txBody>
          <a:bodyPr>
            <a:noAutofit/>
          </a:bodyPr>
          <a:lstStyle/>
          <a:p>
            <a:pPr algn="l"/>
            <a:r>
              <a:rPr lang="cs-CZ" sz="4800" b="1" dirty="0" smtClean="0"/>
              <a:t>Sklo</a:t>
            </a:r>
            <a:r>
              <a:rPr lang="cs-CZ" sz="1800" b="1" dirty="0" smtClean="0"/>
              <a:t/>
            </a:r>
            <a:br>
              <a:rPr lang="cs-CZ" sz="1800" b="1" dirty="0" smtClean="0"/>
            </a:br>
            <a:r>
              <a:rPr lang="cs-CZ" sz="2800" b="1" dirty="0" smtClean="0">
                <a:solidFill>
                  <a:srgbClr val="00B050"/>
                </a:solidFill>
              </a:rPr>
              <a:t>Do zeleného kontejneru se vhazuje barevné sklo.</a:t>
            </a:r>
            <a:br>
              <a:rPr lang="cs-CZ" sz="2800" b="1" dirty="0" smtClean="0">
                <a:solidFill>
                  <a:srgbClr val="00B050"/>
                </a:solidFill>
              </a:rPr>
            </a:br>
            <a:r>
              <a:rPr lang="cs-CZ" sz="2800" b="1" dirty="0" smtClean="0">
                <a:solidFill>
                  <a:schemeClr val="bg1">
                    <a:lumMod val="95000"/>
                  </a:schemeClr>
                </a:solidFill>
              </a:rPr>
              <a:t>Do bílého kontejneru se vhazuje čiré sklo.</a:t>
            </a:r>
            <a:r>
              <a:rPr lang="cs-CZ" sz="2000" b="1" dirty="0" smtClean="0">
                <a:solidFill>
                  <a:schemeClr val="bg1">
                    <a:lumMod val="95000"/>
                  </a:schemeClr>
                </a:solidFill>
              </a:rPr>
              <a:t/>
            </a:r>
            <a:br>
              <a:rPr lang="cs-CZ" sz="2000" b="1" dirty="0" smtClean="0">
                <a:solidFill>
                  <a:schemeClr val="bg1">
                    <a:lumMod val="95000"/>
                  </a:schemeClr>
                </a:solidFill>
              </a:rPr>
            </a:br>
            <a:r>
              <a:rPr lang="cs-CZ" sz="2000" dirty="0" smtClean="0"/>
              <a:t/>
            </a:r>
            <a:br>
              <a:rPr lang="cs-CZ" sz="2000" dirty="0" smtClean="0"/>
            </a:br>
            <a:r>
              <a:rPr lang="cs-CZ" sz="2000" b="1" dirty="0" smtClean="0"/>
              <a:t>Bezpečně sem můžete vhazovat:</a:t>
            </a:r>
            <a:r>
              <a:rPr lang="cs-CZ" sz="1400" b="1" dirty="0" smtClean="0"/>
              <a:t/>
            </a:r>
            <a:br>
              <a:rPr lang="cs-CZ" sz="1400" b="1" dirty="0" smtClean="0"/>
            </a:br>
            <a:r>
              <a:rPr lang="cs-CZ" sz="1400" dirty="0" smtClean="0"/>
              <a:t>lahve od vína, </a:t>
            </a:r>
            <a:br>
              <a:rPr lang="cs-CZ" sz="1400" dirty="0" smtClean="0"/>
            </a:br>
            <a:r>
              <a:rPr lang="cs-CZ" sz="1400" dirty="0" smtClean="0"/>
              <a:t>nevratné lahve od piva, minerálek, limonád ...</a:t>
            </a:r>
            <a:br>
              <a:rPr lang="cs-CZ" sz="1400" dirty="0" smtClean="0"/>
            </a:br>
            <a:r>
              <a:rPr lang="cs-CZ" sz="1400" dirty="0" smtClean="0"/>
              <a:t>nádoby z barevného skla</a:t>
            </a:r>
            <a:br>
              <a:rPr lang="cs-CZ" sz="1400" dirty="0" smtClean="0"/>
            </a:br>
            <a:r>
              <a:rPr lang="cs-CZ" sz="1400" dirty="0" smtClean="0"/>
              <a:t>tabulkové sklo (to patří do zeleného kontejneru, ne </a:t>
            </a:r>
            <a:br>
              <a:rPr lang="cs-CZ" sz="1400" dirty="0" smtClean="0"/>
            </a:br>
            <a:r>
              <a:rPr lang="cs-CZ" sz="1400" dirty="0" smtClean="0"/>
              <a:t>do bílého!)</a:t>
            </a:r>
            <a:br>
              <a:rPr lang="cs-CZ" sz="1400" dirty="0" smtClean="0"/>
            </a:br>
            <a:r>
              <a:rPr lang="cs-CZ" sz="1400" dirty="0" smtClean="0"/>
              <a:t/>
            </a:r>
            <a:br>
              <a:rPr lang="cs-CZ" sz="1400" dirty="0" smtClean="0"/>
            </a:br>
            <a:r>
              <a:rPr lang="cs-CZ" sz="2000" b="1" dirty="0" smtClean="0"/>
              <a:t>Následující věci sem rozhodně nepatří:</a:t>
            </a:r>
            <a:r>
              <a:rPr lang="cs-CZ" sz="2000" dirty="0" smtClean="0"/>
              <a:t> </a:t>
            </a:r>
            <a:r>
              <a:rPr lang="cs-CZ" sz="1400" dirty="0" smtClean="0"/>
              <a:t/>
            </a:r>
            <a:br>
              <a:rPr lang="cs-CZ" sz="1400" dirty="0" smtClean="0"/>
            </a:br>
            <a:r>
              <a:rPr lang="cs-CZ" sz="1400" dirty="0" smtClean="0"/>
              <a:t>porcelán</a:t>
            </a:r>
            <a:br>
              <a:rPr lang="cs-CZ" sz="1400" dirty="0" smtClean="0"/>
            </a:br>
            <a:r>
              <a:rPr lang="cs-CZ" sz="1400" dirty="0" smtClean="0"/>
              <a:t>drátosklo</a:t>
            </a:r>
            <a:br>
              <a:rPr lang="cs-CZ" sz="1400" dirty="0" smtClean="0"/>
            </a:br>
            <a:r>
              <a:rPr lang="cs-CZ" sz="1400" dirty="0" smtClean="0"/>
              <a:t>varné sklo - jedná se o speciálně upravené sklo; patří </a:t>
            </a:r>
            <a:br>
              <a:rPr lang="cs-CZ" sz="1400" dirty="0" smtClean="0"/>
            </a:br>
            <a:r>
              <a:rPr lang="cs-CZ" sz="1400" dirty="0" smtClean="0"/>
              <a:t>do směsného odpadu</a:t>
            </a:r>
            <a:br>
              <a:rPr lang="cs-CZ" sz="1400" dirty="0" smtClean="0"/>
            </a:br>
            <a:r>
              <a:rPr lang="cs-CZ" sz="1400" dirty="0" smtClean="0"/>
              <a:t>monitory televizí a počítačů</a:t>
            </a:r>
            <a:br>
              <a:rPr lang="cs-CZ" sz="1400" dirty="0" smtClean="0"/>
            </a:br>
            <a:r>
              <a:rPr lang="cs-CZ" sz="1400" dirty="0" smtClean="0"/>
              <a:t>zrcadlo</a:t>
            </a:r>
            <a:br>
              <a:rPr lang="cs-CZ" sz="1400" dirty="0" smtClean="0"/>
            </a:br>
            <a:r>
              <a:rPr lang="cs-CZ" sz="1400" dirty="0" smtClean="0"/>
              <a:t>automobilové sklo</a:t>
            </a:r>
            <a:br>
              <a:rPr lang="cs-CZ" sz="1400" dirty="0" smtClean="0"/>
            </a:br>
            <a:r>
              <a:rPr lang="cs-CZ" sz="1400" dirty="0" smtClean="0"/>
              <a:t>lahvičky od léků</a:t>
            </a:r>
            <a:br>
              <a:rPr lang="cs-CZ" sz="1400" dirty="0" smtClean="0"/>
            </a:br>
            <a:r>
              <a:rPr lang="cs-CZ" sz="1400" dirty="0" smtClean="0"/>
              <a:t>zářivky a výbojky - obsahují těžké kovy</a:t>
            </a:r>
            <a:r>
              <a:rPr lang="cs-CZ" sz="1800" dirty="0" smtClean="0"/>
              <a:t/>
            </a:r>
            <a:br>
              <a:rPr lang="cs-CZ" sz="1800" dirty="0" smtClean="0"/>
            </a:br>
            <a:r>
              <a:rPr lang="cs-CZ" sz="1800" dirty="0" smtClean="0"/>
              <a:t/>
            </a:r>
            <a:br>
              <a:rPr lang="cs-CZ" sz="1800" dirty="0" smtClean="0"/>
            </a:br>
            <a:endParaRPr lang="cs-CZ" sz="1800" dirty="0"/>
          </a:p>
        </p:txBody>
      </p:sp>
      <p:pic>
        <p:nvPicPr>
          <p:cNvPr id="10" name="Obrázek 9" descr="7873-Sklo FINAL-malĂ©.jpg"/>
          <p:cNvPicPr>
            <a:picLocks noChangeAspect="1"/>
          </p:cNvPicPr>
          <p:nvPr/>
        </p:nvPicPr>
        <p:blipFill>
          <a:blip r:embed="rId3" cstate="print"/>
          <a:stretch>
            <a:fillRect/>
          </a:stretch>
        </p:blipFill>
        <p:spPr>
          <a:xfrm>
            <a:off x="5940153" y="2375718"/>
            <a:ext cx="3203848" cy="4482282"/>
          </a:xfrm>
          <a:prstGeom prst="rect">
            <a:avLst/>
          </a:prstGeom>
        </p:spPr>
      </p:pic>
      <p:pic>
        <p:nvPicPr>
          <p:cNvPr id="12" name="Obrázek 11" descr="Sklo.jpg"/>
          <p:cNvPicPr>
            <a:picLocks noChangeAspect="1"/>
          </p:cNvPicPr>
          <p:nvPr/>
        </p:nvPicPr>
        <p:blipFill>
          <a:blip r:embed="rId4" cstate="print"/>
          <a:stretch>
            <a:fillRect/>
          </a:stretch>
        </p:blipFill>
        <p:spPr>
          <a:xfrm>
            <a:off x="6732240" y="188640"/>
            <a:ext cx="1728192" cy="1814602"/>
          </a:xfrm>
          <a:prstGeom prst="rect">
            <a:avLst/>
          </a:prstGeom>
        </p:spPr>
      </p:pic>
    </p:spTree>
  </p:cSld>
  <p:clrMapOvr>
    <a:masterClrMapping/>
  </p:clrMapOvr>
  <p:transition spd="slow">
    <p:wheel spokes="8"/>
    <p:sndAc>
      <p:stSnd>
        <p:snd r:embed="rId2" name="chimes.wav"/>
      </p:stSnd>
    </p:sndAc>
  </p:transition>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74638"/>
            <a:ext cx="8229600" cy="6250706"/>
          </a:xfrm>
        </p:spPr>
        <p:txBody>
          <a:bodyPr anchor="t">
            <a:noAutofit/>
          </a:bodyPr>
          <a:lstStyle/>
          <a:p>
            <a:pPr algn="l"/>
            <a:r>
              <a:rPr lang="cs-CZ" b="1" dirty="0" smtClean="0">
                <a:solidFill>
                  <a:srgbClr val="FFC000"/>
                </a:solidFill>
              </a:rPr>
              <a:t>NÁPOJOVÉ  KARTONY</a:t>
            </a:r>
            <a:br>
              <a:rPr lang="cs-CZ" b="1" dirty="0" smtClean="0">
                <a:solidFill>
                  <a:srgbClr val="FFC000"/>
                </a:solidFill>
              </a:rPr>
            </a:br>
            <a:r>
              <a:rPr lang="cs-CZ" sz="2400" dirty="0" smtClean="0"/>
              <a:t/>
            </a:r>
            <a:br>
              <a:rPr lang="cs-CZ" sz="2400" dirty="0" smtClean="0"/>
            </a:br>
            <a:r>
              <a:rPr lang="cs-CZ" sz="2400" dirty="0" smtClean="0"/>
              <a:t>Papírové krabice například od džusů nebo mléka nazýváme nápojovými kartony. </a:t>
            </a:r>
            <a:br>
              <a:rPr lang="cs-CZ" sz="2400" dirty="0" smtClean="0"/>
            </a:br>
            <a:r>
              <a:rPr lang="cs-CZ" sz="2400" b="1" dirty="0" smtClean="0"/>
              <a:t>Sběrné nádoby</a:t>
            </a:r>
            <a:r>
              <a:rPr lang="cs-CZ" sz="2400" dirty="0" smtClean="0"/>
              <a:t>, do kterých lze použitý nápojový karton odkládat, jsou označeny speciální oranžovou nálepkou s označením </a:t>
            </a:r>
            <a:r>
              <a:rPr lang="cs-CZ" sz="2400" b="1" dirty="0" smtClean="0"/>
              <a:t>Nápojový karton.</a:t>
            </a:r>
            <a:r>
              <a:rPr lang="cs-CZ" sz="2400" dirty="0" smtClean="0"/>
              <a:t> </a:t>
            </a:r>
            <a:br>
              <a:rPr lang="cs-CZ" sz="2400" dirty="0" smtClean="0"/>
            </a:br>
            <a:r>
              <a:rPr lang="cs-CZ" sz="2400" dirty="0" smtClean="0"/>
              <a:t>V některých obcích je sbírán tento odpad do oranžových pytlů.</a:t>
            </a:r>
            <a:endParaRPr lang="cs-CZ" sz="2400" dirty="0"/>
          </a:p>
        </p:txBody>
      </p:sp>
      <p:pic>
        <p:nvPicPr>
          <p:cNvPr id="3" name="Obrázek 2" descr="kp9vUJWDVgiJXIxE25nbow4YKG-5FHqlNZLlmRS7SgY&amp;width=120.jpg"/>
          <p:cNvPicPr>
            <a:picLocks noChangeAspect="1"/>
          </p:cNvPicPr>
          <p:nvPr/>
        </p:nvPicPr>
        <p:blipFill>
          <a:blip r:embed="rId3" cstate="print"/>
          <a:stretch>
            <a:fillRect/>
          </a:stretch>
        </p:blipFill>
        <p:spPr>
          <a:xfrm>
            <a:off x="467544" y="3933056"/>
            <a:ext cx="2520280" cy="2289255"/>
          </a:xfrm>
          <a:prstGeom prst="rect">
            <a:avLst/>
          </a:prstGeom>
        </p:spPr>
      </p:pic>
      <p:pic>
        <p:nvPicPr>
          <p:cNvPr id="4" name="Obrázek 3" descr="2208-nĂˇpojovĂ© kartony-malĂ©.jpg"/>
          <p:cNvPicPr>
            <a:picLocks noChangeAspect="1"/>
          </p:cNvPicPr>
          <p:nvPr/>
        </p:nvPicPr>
        <p:blipFill>
          <a:blip r:embed="rId4" cstate="print"/>
          <a:stretch>
            <a:fillRect/>
          </a:stretch>
        </p:blipFill>
        <p:spPr>
          <a:xfrm>
            <a:off x="6372200" y="3861048"/>
            <a:ext cx="2348880" cy="2348880"/>
          </a:xfrm>
          <a:prstGeom prst="rect">
            <a:avLst/>
          </a:prstGeom>
        </p:spPr>
      </p:pic>
      <p:pic>
        <p:nvPicPr>
          <p:cNvPr id="5" name="Obrázek 4" descr="MB900441848.JPG"/>
          <p:cNvPicPr>
            <a:picLocks noChangeAspect="1"/>
          </p:cNvPicPr>
          <p:nvPr/>
        </p:nvPicPr>
        <p:blipFill>
          <a:blip r:embed="rId5" cstate="print"/>
          <a:stretch>
            <a:fillRect/>
          </a:stretch>
        </p:blipFill>
        <p:spPr>
          <a:xfrm>
            <a:off x="3707904" y="4365104"/>
            <a:ext cx="1828800" cy="1828800"/>
          </a:xfrm>
          <a:prstGeom prst="rect">
            <a:avLst/>
          </a:prstGeom>
        </p:spPr>
      </p:pic>
    </p:spTree>
  </p:cSld>
  <p:clrMapOvr>
    <a:masterClrMapping/>
  </p:clrMapOvr>
  <p:transition spd="slow">
    <p:wheel spokes="8"/>
    <p:sndAc>
      <p:stSnd>
        <p:snd r:embed="rId2" name="chimes.wav"/>
      </p:stSnd>
    </p:sndAc>
  </p:transition>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0" y="0"/>
            <a:ext cx="7236296" cy="6858000"/>
          </a:xfrm>
        </p:spPr>
        <p:txBody>
          <a:bodyPr>
            <a:normAutofit/>
          </a:bodyPr>
          <a:lstStyle/>
          <a:p>
            <a:r>
              <a:rPr lang="cs-CZ" sz="3600" b="1" u="sng" dirty="0" smtClean="0">
                <a:solidFill>
                  <a:srgbClr val="FF0000"/>
                </a:solidFill>
              </a:rPr>
              <a:t>Nejčastější mýty o třídění odpadu</a:t>
            </a:r>
            <a:r>
              <a:rPr lang="cs-CZ" sz="2400" b="1" dirty="0" smtClean="0"/>
              <a:t/>
            </a:r>
            <a:br>
              <a:rPr lang="cs-CZ" sz="2400" b="1" dirty="0" smtClean="0"/>
            </a:br>
            <a:r>
              <a:rPr lang="cs-CZ" sz="2400" b="1" dirty="0" smtClean="0"/>
              <a:t>Uzávěry a etikety z PETek se musí odstranit.</a:t>
            </a:r>
            <a:br>
              <a:rPr lang="cs-CZ" sz="2400" b="1" dirty="0" smtClean="0"/>
            </a:br>
            <a:r>
              <a:rPr lang="cs-CZ" sz="2400" dirty="0" smtClean="0"/>
              <a:t>Při drcení a praní materiálu PET jsou tyto příměsy odstraněny. Takže vhazujte sešláplé PETky do kontejneru  s etiketami i s uzávěry.</a:t>
            </a:r>
            <a:br>
              <a:rPr lang="cs-CZ" sz="2400" dirty="0" smtClean="0"/>
            </a:br>
            <a:r>
              <a:rPr lang="cs-CZ" sz="2400" dirty="0" smtClean="0"/>
              <a:t/>
            </a:r>
            <a:br>
              <a:rPr lang="cs-CZ" sz="2400" dirty="0" smtClean="0"/>
            </a:br>
            <a:r>
              <a:rPr lang="cs-CZ" sz="2400" b="1" dirty="0" smtClean="0"/>
              <a:t>Kelímky od jogurtů se musí vymývat.</a:t>
            </a:r>
            <a:br>
              <a:rPr lang="cs-CZ" sz="2400" b="1" dirty="0" smtClean="0"/>
            </a:br>
            <a:r>
              <a:rPr lang="cs-CZ" sz="2400" dirty="0" smtClean="0"/>
              <a:t>Slabé zůstatky určitě nevadí. Plasty se při recyklaci perou právě proto, aby se nečistot zbavily.</a:t>
            </a:r>
            <a:br>
              <a:rPr lang="cs-CZ" sz="2400" dirty="0" smtClean="0"/>
            </a:br>
            <a:r>
              <a:rPr lang="cs-CZ" sz="2400" dirty="0" smtClean="0"/>
              <a:t/>
            </a:r>
            <a:br>
              <a:rPr lang="cs-CZ" sz="2400" dirty="0" smtClean="0"/>
            </a:br>
            <a:r>
              <a:rPr lang="cs-CZ" sz="2400" b="1" dirty="0" smtClean="0"/>
              <a:t>Tento papír je recyklovaný a tento není.</a:t>
            </a:r>
            <a:br>
              <a:rPr lang="cs-CZ" sz="2400" b="1" dirty="0" smtClean="0"/>
            </a:br>
            <a:r>
              <a:rPr lang="cs-CZ" sz="2400" dirty="0" smtClean="0"/>
              <a:t>Valnou část suroviny pro papírny představuje sběrový papír (až polovinu vstupní suroviny při výrobě papíru). Většina papíru je proto vlastně recyklovaná, ať už ho tak výrobce označuje, nebo ne.</a:t>
            </a:r>
            <a:br>
              <a:rPr lang="cs-CZ" sz="2400" dirty="0" smtClean="0"/>
            </a:br>
            <a:endParaRPr lang="cs-CZ" sz="2400" dirty="0"/>
          </a:p>
        </p:txBody>
      </p:sp>
      <p:pic>
        <p:nvPicPr>
          <p:cNvPr id="3" name="Obrázek 2" descr="MB900309804.GIF"/>
          <p:cNvPicPr>
            <a:picLocks noChangeAspect="1"/>
          </p:cNvPicPr>
          <p:nvPr/>
        </p:nvPicPr>
        <p:blipFill>
          <a:blip r:embed="rId3" cstate="print"/>
          <a:stretch>
            <a:fillRect/>
          </a:stretch>
        </p:blipFill>
        <p:spPr>
          <a:xfrm>
            <a:off x="7315200" y="4725144"/>
            <a:ext cx="1828800" cy="1828800"/>
          </a:xfrm>
          <a:prstGeom prst="rect">
            <a:avLst/>
          </a:prstGeom>
        </p:spPr>
      </p:pic>
      <p:pic>
        <p:nvPicPr>
          <p:cNvPr id="4" name="Obrázek 3" descr="MB900437631.JPG"/>
          <p:cNvPicPr>
            <a:picLocks noChangeAspect="1"/>
          </p:cNvPicPr>
          <p:nvPr/>
        </p:nvPicPr>
        <p:blipFill>
          <a:blip r:embed="rId4" cstate="print"/>
          <a:stretch>
            <a:fillRect/>
          </a:stretch>
        </p:blipFill>
        <p:spPr>
          <a:xfrm>
            <a:off x="7315200" y="332656"/>
            <a:ext cx="1828800" cy="1828800"/>
          </a:xfrm>
          <a:prstGeom prst="rect">
            <a:avLst/>
          </a:prstGeom>
        </p:spPr>
      </p:pic>
    </p:spTree>
  </p:cSld>
  <p:clrMapOvr>
    <a:masterClrMapping/>
  </p:clrMapOvr>
  <p:transition spd="slow">
    <p:wheel spokes="8"/>
    <p:sndAc>
      <p:stSnd>
        <p:snd r:embed="rId2" name="chimes.wav"/>
      </p:stSnd>
    </p:sndAc>
  </p:transition>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683568" y="5229200"/>
            <a:ext cx="1152128" cy="79208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2339752" y="5229200"/>
            <a:ext cx="1152128" cy="792088"/>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a:off x="3995936" y="5229200"/>
            <a:ext cx="1152128" cy="7920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a:off x="5796136" y="5229200"/>
            <a:ext cx="1152128" cy="792088"/>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7452320" y="5229200"/>
            <a:ext cx="1152128" cy="792088"/>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611560" y="332656"/>
            <a:ext cx="7920880" cy="1323439"/>
          </a:xfrm>
          <a:prstGeom prst="rect">
            <a:avLst/>
          </a:prstGeom>
          <a:noFill/>
        </p:spPr>
        <p:txBody>
          <a:bodyPr wrap="square" rtlCol="0">
            <a:spAutoFit/>
          </a:bodyPr>
          <a:lstStyle/>
          <a:p>
            <a:r>
              <a:rPr lang="cs-CZ" sz="4000" b="1" dirty="0" smtClean="0">
                <a:solidFill>
                  <a:srgbClr val="FF0000"/>
                </a:solidFill>
              </a:rPr>
              <a:t>Roztřiď recyklovatelné výrobky do správných kontejnerů:</a:t>
            </a:r>
            <a:endParaRPr lang="cs-CZ" sz="4000" b="1" dirty="0">
              <a:solidFill>
                <a:srgbClr val="FF0000"/>
              </a:solidFill>
            </a:endParaRPr>
          </a:p>
        </p:txBody>
      </p:sp>
      <p:pic>
        <p:nvPicPr>
          <p:cNvPr id="9" name="Obrázek 8" descr="MB900441751.JPG"/>
          <p:cNvPicPr>
            <a:picLocks noChangeAspect="1"/>
          </p:cNvPicPr>
          <p:nvPr/>
        </p:nvPicPr>
        <p:blipFill>
          <a:blip r:embed="rId3" cstate="print"/>
          <a:stretch>
            <a:fillRect/>
          </a:stretch>
        </p:blipFill>
        <p:spPr>
          <a:xfrm>
            <a:off x="7308304" y="1484784"/>
            <a:ext cx="914400" cy="914400"/>
          </a:xfrm>
          <a:prstGeom prst="rect">
            <a:avLst/>
          </a:prstGeom>
        </p:spPr>
      </p:pic>
      <p:pic>
        <p:nvPicPr>
          <p:cNvPr id="10" name="Obrázek 9" descr="MB900321111.JPG"/>
          <p:cNvPicPr>
            <a:picLocks noChangeAspect="1"/>
          </p:cNvPicPr>
          <p:nvPr/>
        </p:nvPicPr>
        <p:blipFill>
          <a:blip r:embed="rId4" cstate="print"/>
          <a:stretch>
            <a:fillRect/>
          </a:stretch>
        </p:blipFill>
        <p:spPr>
          <a:xfrm>
            <a:off x="5292080" y="3140968"/>
            <a:ext cx="1202432" cy="1202432"/>
          </a:xfrm>
          <a:prstGeom prst="rect">
            <a:avLst/>
          </a:prstGeom>
        </p:spPr>
      </p:pic>
      <p:pic>
        <p:nvPicPr>
          <p:cNvPr id="11" name="Obrázek 10" descr="MB900448545.JPG"/>
          <p:cNvPicPr>
            <a:picLocks noChangeAspect="1"/>
          </p:cNvPicPr>
          <p:nvPr/>
        </p:nvPicPr>
        <p:blipFill>
          <a:blip r:embed="rId5" cstate="print"/>
          <a:stretch>
            <a:fillRect/>
          </a:stretch>
        </p:blipFill>
        <p:spPr>
          <a:xfrm>
            <a:off x="7380312" y="2996952"/>
            <a:ext cx="1130424" cy="1130424"/>
          </a:xfrm>
          <a:prstGeom prst="rect">
            <a:avLst/>
          </a:prstGeom>
        </p:spPr>
      </p:pic>
      <p:pic>
        <p:nvPicPr>
          <p:cNvPr id="12" name="Obrázek 11" descr="MB900441734.JPG"/>
          <p:cNvPicPr>
            <a:picLocks noChangeAspect="1"/>
          </p:cNvPicPr>
          <p:nvPr/>
        </p:nvPicPr>
        <p:blipFill>
          <a:blip r:embed="rId6" cstate="print"/>
          <a:stretch>
            <a:fillRect/>
          </a:stretch>
        </p:blipFill>
        <p:spPr>
          <a:xfrm>
            <a:off x="539552" y="1772816"/>
            <a:ext cx="1058416" cy="1058416"/>
          </a:xfrm>
          <a:prstGeom prst="rect">
            <a:avLst/>
          </a:prstGeom>
        </p:spPr>
      </p:pic>
      <p:pic>
        <p:nvPicPr>
          <p:cNvPr id="13" name="Obrázek 12" descr="MB900441795.JPG"/>
          <p:cNvPicPr>
            <a:picLocks noChangeAspect="1"/>
          </p:cNvPicPr>
          <p:nvPr/>
        </p:nvPicPr>
        <p:blipFill>
          <a:blip r:embed="rId7" cstate="print"/>
          <a:stretch>
            <a:fillRect/>
          </a:stretch>
        </p:blipFill>
        <p:spPr>
          <a:xfrm>
            <a:off x="1763688" y="3212976"/>
            <a:ext cx="1058416" cy="1058416"/>
          </a:xfrm>
          <a:prstGeom prst="rect">
            <a:avLst/>
          </a:prstGeom>
        </p:spPr>
      </p:pic>
      <p:pic>
        <p:nvPicPr>
          <p:cNvPr id="14" name="Obrázek 13" descr="MB900232682.JPG"/>
          <p:cNvPicPr>
            <a:picLocks noChangeAspect="1"/>
          </p:cNvPicPr>
          <p:nvPr/>
        </p:nvPicPr>
        <p:blipFill>
          <a:blip r:embed="rId8" cstate="print"/>
          <a:stretch>
            <a:fillRect/>
          </a:stretch>
        </p:blipFill>
        <p:spPr>
          <a:xfrm>
            <a:off x="3419872" y="1700808"/>
            <a:ext cx="1224136" cy="1224136"/>
          </a:xfrm>
          <a:prstGeom prst="rect">
            <a:avLst/>
          </a:prstGeom>
        </p:spPr>
      </p:pic>
      <p:pic>
        <p:nvPicPr>
          <p:cNvPr id="15" name="Obrázek 14" descr="MB900441752.JPG"/>
          <p:cNvPicPr>
            <a:picLocks noChangeAspect="1"/>
          </p:cNvPicPr>
          <p:nvPr/>
        </p:nvPicPr>
        <p:blipFill>
          <a:blip r:embed="rId9" cstate="print"/>
          <a:stretch>
            <a:fillRect/>
          </a:stretch>
        </p:blipFill>
        <p:spPr>
          <a:xfrm>
            <a:off x="5652120" y="1196752"/>
            <a:ext cx="1152128" cy="1152128"/>
          </a:xfrm>
          <a:prstGeom prst="rect">
            <a:avLst/>
          </a:prstGeom>
        </p:spPr>
      </p:pic>
    </p:spTree>
  </p:cSld>
  <p:clrMapOvr>
    <a:masterClrMapping/>
  </p:clrMapOvr>
  <p:transition spd="slow">
    <p:wheel spokes="8"/>
    <p:sndAc>
      <p:stSnd>
        <p:snd r:embed="rId2" name="chimes.wav"/>
      </p:stSnd>
    </p:sndAc>
  </p:transition>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Obdélník 2"/>
          <p:cNvSpPr/>
          <p:nvPr/>
        </p:nvSpPr>
        <p:spPr>
          <a:xfrm>
            <a:off x="683568" y="5229200"/>
            <a:ext cx="1152128" cy="792088"/>
          </a:xfrm>
          <a:prstGeom prst="rect">
            <a:avLst/>
          </a:prstGeom>
          <a:solidFill>
            <a:srgbClr val="FFFF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Obdélník 3"/>
          <p:cNvSpPr/>
          <p:nvPr/>
        </p:nvSpPr>
        <p:spPr>
          <a:xfrm>
            <a:off x="2339752" y="5229200"/>
            <a:ext cx="1152128" cy="792088"/>
          </a:xfrm>
          <a:prstGeom prst="rect">
            <a:avLst/>
          </a:prstGeom>
          <a:solidFill>
            <a:srgbClr val="0070C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5" name="Obdélník 4"/>
          <p:cNvSpPr/>
          <p:nvPr/>
        </p:nvSpPr>
        <p:spPr>
          <a:xfrm>
            <a:off x="3995936" y="5229200"/>
            <a:ext cx="1152128" cy="792088"/>
          </a:xfrm>
          <a:prstGeom prst="rect">
            <a:avLst/>
          </a:prstGeom>
          <a:solidFill>
            <a:schemeClr val="bg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6" name="Obdélník 5"/>
          <p:cNvSpPr/>
          <p:nvPr/>
        </p:nvSpPr>
        <p:spPr>
          <a:xfrm>
            <a:off x="5796136" y="5229200"/>
            <a:ext cx="1152128" cy="792088"/>
          </a:xfrm>
          <a:prstGeom prst="rect">
            <a:avLst/>
          </a:prstGeom>
          <a:solidFill>
            <a:srgbClr val="00B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Obdélník 6"/>
          <p:cNvSpPr/>
          <p:nvPr/>
        </p:nvSpPr>
        <p:spPr>
          <a:xfrm>
            <a:off x="7452320" y="5229200"/>
            <a:ext cx="1152128" cy="792088"/>
          </a:xfrm>
          <a:prstGeom prst="rect">
            <a:avLst/>
          </a:prstGeom>
          <a:solidFill>
            <a:srgbClr val="FFC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TextovéPole 7"/>
          <p:cNvSpPr txBox="1"/>
          <p:nvPr/>
        </p:nvSpPr>
        <p:spPr>
          <a:xfrm>
            <a:off x="611560" y="332656"/>
            <a:ext cx="7920880" cy="707886"/>
          </a:xfrm>
          <a:prstGeom prst="rect">
            <a:avLst/>
          </a:prstGeom>
          <a:noFill/>
        </p:spPr>
        <p:txBody>
          <a:bodyPr wrap="square" rtlCol="0">
            <a:spAutoFit/>
          </a:bodyPr>
          <a:lstStyle/>
          <a:p>
            <a:r>
              <a:rPr lang="cs-CZ" sz="4000" b="1" dirty="0" smtClean="0">
                <a:solidFill>
                  <a:srgbClr val="FF0000"/>
                </a:solidFill>
              </a:rPr>
              <a:t>ŘEŠENÍ:</a:t>
            </a:r>
            <a:endParaRPr lang="cs-CZ" sz="4000" b="1" dirty="0">
              <a:solidFill>
                <a:srgbClr val="FF0000"/>
              </a:solidFill>
            </a:endParaRPr>
          </a:p>
        </p:txBody>
      </p:sp>
      <p:pic>
        <p:nvPicPr>
          <p:cNvPr id="9" name="Obrázek 8" descr="MB900441751.JPG"/>
          <p:cNvPicPr>
            <a:picLocks noChangeAspect="1"/>
          </p:cNvPicPr>
          <p:nvPr/>
        </p:nvPicPr>
        <p:blipFill>
          <a:blip r:embed="rId3" cstate="print"/>
          <a:stretch>
            <a:fillRect/>
          </a:stretch>
        </p:blipFill>
        <p:spPr>
          <a:xfrm>
            <a:off x="6372200" y="1340768"/>
            <a:ext cx="914400" cy="914400"/>
          </a:xfrm>
          <a:prstGeom prst="rect">
            <a:avLst/>
          </a:prstGeom>
        </p:spPr>
      </p:pic>
      <p:pic>
        <p:nvPicPr>
          <p:cNvPr id="10" name="Obrázek 9" descr="MB900321111.JPG"/>
          <p:cNvPicPr>
            <a:picLocks noChangeAspect="1"/>
          </p:cNvPicPr>
          <p:nvPr/>
        </p:nvPicPr>
        <p:blipFill>
          <a:blip r:embed="rId4" cstate="print"/>
          <a:stretch>
            <a:fillRect/>
          </a:stretch>
        </p:blipFill>
        <p:spPr>
          <a:xfrm>
            <a:off x="5004048" y="2996952"/>
            <a:ext cx="1202432" cy="1202432"/>
          </a:xfrm>
          <a:prstGeom prst="rect">
            <a:avLst/>
          </a:prstGeom>
        </p:spPr>
      </p:pic>
      <p:pic>
        <p:nvPicPr>
          <p:cNvPr id="11" name="Obrázek 10" descr="MB900448545.JPG"/>
          <p:cNvPicPr>
            <a:picLocks noChangeAspect="1"/>
          </p:cNvPicPr>
          <p:nvPr/>
        </p:nvPicPr>
        <p:blipFill>
          <a:blip r:embed="rId5" cstate="print"/>
          <a:stretch>
            <a:fillRect/>
          </a:stretch>
        </p:blipFill>
        <p:spPr>
          <a:xfrm>
            <a:off x="7380312" y="2996952"/>
            <a:ext cx="1130424" cy="1130424"/>
          </a:xfrm>
          <a:prstGeom prst="rect">
            <a:avLst/>
          </a:prstGeom>
        </p:spPr>
      </p:pic>
      <p:pic>
        <p:nvPicPr>
          <p:cNvPr id="12" name="Obrázek 11" descr="MB900441734.JPG"/>
          <p:cNvPicPr>
            <a:picLocks noChangeAspect="1"/>
          </p:cNvPicPr>
          <p:nvPr/>
        </p:nvPicPr>
        <p:blipFill>
          <a:blip r:embed="rId6" cstate="print"/>
          <a:stretch>
            <a:fillRect/>
          </a:stretch>
        </p:blipFill>
        <p:spPr>
          <a:xfrm>
            <a:off x="539552" y="1772816"/>
            <a:ext cx="1058416" cy="1058416"/>
          </a:xfrm>
          <a:prstGeom prst="rect">
            <a:avLst/>
          </a:prstGeom>
        </p:spPr>
      </p:pic>
      <p:pic>
        <p:nvPicPr>
          <p:cNvPr id="13" name="Obrázek 12" descr="MB900441795.JPG"/>
          <p:cNvPicPr>
            <a:picLocks noChangeAspect="1"/>
          </p:cNvPicPr>
          <p:nvPr/>
        </p:nvPicPr>
        <p:blipFill>
          <a:blip r:embed="rId7" cstate="print"/>
          <a:stretch>
            <a:fillRect/>
          </a:stretch>
        </p:blipFill>
        <p:spPr>
          <a:xfrm>
            <a:off x="1763688" y="3212976"/>
            <a:ext cx="1058416" cy="1058416"/>
          </a:xfrm>
          <a:prstGeom prst="rect">
            <a:avLst/>
          </a:prstGeom>
        </p:spPr>
      </p:pic>
      <p:pic>
        <p:nvPicPr>
          <p:cNvPr id="14" name="Obrázek 13" descr="MB900232682.JPG"/>
          <p:cNvPicPr>
            <a:picLocks noChangeAspect="1"/>
          </p:cNvPicPr>
          <p:nvPr/>
        </p:nvPicPr>
        <p:blipFill>
          <a:blip r:embed="rId8" cstate="print"/>
          <a:stretch>
            <a:fillRect/>
          </a:stretch>
        </p:blipFill>
        <p:spPr>
          <a:xfrm>
            <a:off x="3419872" y="1700808"/>
            <a:ext cx="1224136" cy="1224136"/>
          </a:xfrm>
          <a:prstGeom prst="rect">
            <a:avLst/>
          </a:prstGeom>
        </p:spPr>
      </p:pic>
      <p:cxnSp>
        <p:nvCxnSpPr>
          <p:cNvPr id="16" name="Přímá spojovací šipka 15"/>
          <p:cNvCxnSpPr/>
          <p:nvPr/>
        </p:nvCxnSpPr>
        <p:spPr>
          <a:xfrm>
            <a:off x="1115616" y="2492896"/>
            <a:ext cx="1728192" cy="3096344"/>
          </a:xfrm>
          <a:prstGeom prst="straightConnector1">
            <a:avLst/>
          </a:prstGeom>
          <a:ln w="1587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7" name="Přímá spojovací šipka 16"/>
          <p:cNvCxnSpPr/>
          <p:nvPr/>
        </p:nvCxnSpPr>
        <p:spPr>
          <a:xfrm>
            <a:off x="3779912" y="2420888"/>
            <a:ext cx="4104456" cy="3168352"/>
          </a:xfrm>
          <a:prstGeom prst="straightConnector1">
            <a:avLst/>
          </a:prstGeom>
          <a:ln w="1587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19" name="Přímá spojovací šipka 18"/>
          <p:cNvCxnSpPr/>
          <p:nvPr/>
        </p:nvCxnSpPr>
        <p:spPr>
          <a:xfrm>
            <a:off x="6588224" y="1988840"/>
            <a:ext cx="1584176" cy="3672408"/>
          </a:xfrm>
          <a:prstGeom prst="straightConnector1">
            <a:avLst/>
          </a:prstGeom>
          <a:ln w="1587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21" name="Přímá spojovací šipka 20"/>
          <p:cNvCxnSpPr/>
          <p:nvPr/>
        </p:nvCxnSpPr>
        <p:spPr>
          <a:xfrm flipH="1">
            <a:off x="2987824" y="3284984"/>
            <a:ext cx="4608512" cy="2376264"/>
          </a:xfrm>
          <a:prstGeom prst="straightConnector1">
            <a:avLst/>
          </a:prstGeom>
          <a:ln w="1587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23" name="Přímá spojovací šipka 22"/>
          <p:cNvCxnSpPr/>
          <p:nvPr/>
        </p:nvCxnSpPr>
        <p:spPr>
          <a:xfrm flipH="1">
            <a:off x="1331640" y="3501008"/>
            <a:ext cx="4320480" cy="2160240"/>
          </a:xfrm>
          <a:prstGeom prst="straightConnector1">
            <a:avLst/>
          </a:prstGeom>
          <a:ln w="15875">
            <a:solidFill>
              <a:srgbClr val="FF0000"/>
            </a:solidFill>
            <a:tailEnd type="arrow"/>
          </a:ln>
        </p:spPr>
        <p:style>
          <a:lnRef idx="1">
            <a:schemeClr val="accent1"/>
          </a:lnRef>
          <a:fillRef idx="0">
            <a:schemeClr val="accent1"/>
          </a:fillRef>
          <a:effectRef idx="0">
            <a:schemeClr val="accent1"/>
          </a:effectRef>
          <a:fontRef idx="minor">
            <a:schemeClr val="tx1"/>
          </a:fontRef>
        </p:style>
      </p:cxnSp>
      <p:cxnSp>
        <p:nvCxnSpPr>
          <p:cNvPr id="25" name="Přímá spojovací šipka 24"/>
          <p:cNvCxnSpPr/>
          <p:nvPr/>
        </p:nvCxnSpPr>
        <p:spPr>
          <a:xfrm>
            <a:off x="2339752" y="3789040"/>
            <a:ext cx="4104456" cy="1872208"/>
          </a:xfrm>
          <a:prstGeom prst="straightConnector1">
            <a:avLst/>
          </a:prstGeom>
          <a:ln w="15875">
            <a:solidFill>
              <a:srgbClr val="FF0000"/>
            </a:solidFill>
            <a:tailEnd type="arrow"/>
          </a:ln>
        </p:spPr>
        <p:style>
          <a:lnRef idx="1">
            <a:schemeClr val="accent1"/>
          </a:lnRef>
          <a:fillRef idx="0">
            <a:schemeClr val="accent1"/>
          </a:fillRef>
          <a:effectRef idx="0">
            <a:schemeClr val="accent1"/>
          </a:effectRef>
          <a:fontRef idx="minor">
            <a:schemeClr val="tx1"/>
          </a:fontRef>
        </p:style>
      </p:cxnSp>
      <p:pic>
        <p:nvPicPr>
          <p:cNvPr id="28" name="Obrázek 27" descr="MB900441752.JPG"/>
          <p:cNvPicPr>
            <a:picLocks noChangeAspect="1"/>
          </p:cNvPicPr>
          <p:nvPr/>
        </p:nvPicPr>
        <p:blipFill>
          <a:blip r:embed="rId9" cstate="print"/>
          <a:stretch>
            <a:fillRect/>
          </a:stretch>
        </p:blipFill>
        <p:spPr>
          <a:xfrm>
            <a:off x="4788024" y="260648"/>
            <a:ext cx="986408" cy="986408"/>
          </a:xfrm>
          <a:prstGeom prst="rect">
            <a:avLst/>
          </a:prstGeom>
        </p:spPr>
      </p:pic>
      <p:cxnSp>
        <p:nvCxnSpPr>
          <p:cNvPr id="29" name="Přímá spojovací šipka 28"/>
          <p:cNvCxnSpPr/>
          <p:nvPr/>
        </p:nvCxnSpPr>
        <p:spPr>
          <a:xfrm flipH="1">
            <a:off x="4499992" y="908720"/>
            <a:ext cx="720080" cy="4896544"/>
          </a:xfrm>
          <a:prstGeom prst="straightConnector1">
            <a:avLst/>
          </a:prstGeom>
          <a:ln w="15875">
            <a:solidFill>
              <a:srgbClr val="FF0000"/>
            </a:solidFill>
            <a:tailEnd type="arrow"/>
          </a:ln>
        </p:spPr>
        <p:style>
          <a:lnRef idx="1">
            <a:schemeClr val="accent1"/>
          </a:lnRef>
          <a:fillRef idx="0">
            <a:schemeClr val="accent1"/>
          </a:fillRef>
          <a:effectRef idx="0">
            <a:schemeClr val="accent1"/>
          </a:effectRef>
          <a:fontRef idx="minor">
            <a:schemeClr val="tx1"/>
          </a:fontRef>
        </p:style>
      </p:cxnSp>
    </p:spTree>
  </p:cSld>
  <p:clrMapOvr>
    <a:masterClrMapping/>
  </p:clrMapOvr>
  <p:transition spd="slow">
    <p:wheel spokes="8"/>
    <p:sndAc>
      <p:stSnd>
        <p:snd r:embed="rId2" name="applause.wav"/>
      </p:stSnd>
    </p:sndAc>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Nadpis 2"/>
          <p:cNvSpPr>
            <a:spLocks noGrp="1"/>
          </p:cNvSpPr>
          <p:nvPr>
            <p:ph type="title"/>
          </p:nvPr>
        </p:nvSpPr>
        <p:spPr/>
        <p:txBody>
          <a:bodyPr/>
          <a:lstStyle/>
          <a:p>
            <a:r>
              <a:rPr lang="cs-CZ" dirty="0" smtClean="0">
                <a:solidFill>
                  <a:srgbClr val="FF0000"/>
                </a:solidFill>
              </a:rPr>
              <a:t>                                                 K o n e c</a:t>
            </a:r>
            <a:endParaRPr lang="cs-CZ" dirty="0">
              <a:solidFill>
                <a:srgbClr val="FF0000"/>
              </a:solidFill>
            </a:endParaRPr>
          </a:p>
        </p:txBody>
      </p:sp>
      <p:sp>
        <p:nvSpPr>
          <p:cNvPr id="4" name="Zástupný symbol pro text 3"/>
          <p:cNvSpPr>
            <a:spLocks noGrp="1"/>
          </p:cNvSpPr>
          <p:nvPr>
            <p:ph type="body" idx="1"/>
          </p:nvPr>
        </p:nvSpPr>
        <p:spPr>
          <a:xfrm>
            <a:off x="683568" y="0"/>
            <a:ext cx="7772400" cy="3212976"/>
          </a:xfrm>
          <a:solidFill>
            <a:schemeClr val="accent1">
              <a:lumMod val="20000"/>
              <a:lumOff val="80000"/>
            </a:schemeClr>
          </a:solidFill>
        </p:spPr>
        <p:txBody>
          <a:bodyPr>
            <a:normAutofit fontScale="25000" lnSpcReduction="20000"/>
          </a:bodyPr>
          <a:lstStyle/>
          <a:p>
            <a:r>
              <a:rPr lang="cs-CZ" dirty="0" smtClean="0"/>
              <a:t> </a:t>
            </a:r>
          </a:p>
          <a:p>
            <a:pPr>
              <a:lnSpc>
                <a:spcPct val="120000"/>
              </a:lnSpc>
            </a:pPr>
            <a:r>
              <a:rPr lang="cs-CZ" sz="5600" b="1" dirty="0" smtClean="0">
                <a:solidFill>
                  <a:schemeClr val="tx1"/>
                </a:solidFill>
              </a:rPr>
              <a:t>Zdroje, obrázky, citace:</a:t>
            </a:r>
          </a:p>
          <a:p>
            <a:pPr>
              <a:lnSpc>
                <a:spcPct val="120000"/>
              </a:lnSpc>
            </a:pPr>
            <a:r>
              <a:rPr lang="cs-CZ" sz="5600" dirty="0" smtClean="0">
                <a:solidFill>
                  <a:schemeClr val="tx1"/>
                </a:solidFill>
              </a:rPr>
              <a:t>Autorem materiálu je Mgr. Daniela Ševčíková, pokud není níže uvedeno jinak.</a:t>
            </a:r>
          </a:p>
          <a:p>
            <a:pPr>
              <a:lnSpc>
                <a:spcPct val="120000"/>
              </a:lnSpc>
            </a:pPr>
            <a:r>
              <a:rPr lang="cs-CZ" sz="5600" dirty="0" smtClean="0">
                <a:solidFill>
                  <a:schemeClr val="tx1"/>
                </a:solidFill>
              </a:rPr>
              <a:t>Použity obrázky sady MS Office.</a:t>
            </a:r>
          </a:p>
          <a:p>
            <a:pPr>
              <a:lnSpc>
                <a:spcPct val="120000"/>
              </a:lnSpc>
            </a:pPr>
            <a:r>
              <a:rPr lang="cs-CZ" sz="5600" b="1" dirty="0" smtClean="0">
                <a:solidFill>
                  <a:schemeClr val="tx1"/>
                </a:solidFill>
              </a:rPr>
              <a:t>Internetové zdroje:  </a:t>
            </a:r>
          </a:p>
          <a:p>
            <a:r>
              <a:rPr lang="cs-CZ" sz="5600" b="1" dirty="0" smtClean="0">
                <a:solidFill>
                  <a:schemeClr val="tx1"/>
                </a:solidFill>
                <a:hlinkClick r:id="rId3"/>
              </a:rPr>
              <a:t>www.jaktridit.cz</a:t>
            </a:r>
            <a:endParaRPr lang="cs-CZ" sz="5600" b="1" dirty="0" smtClean="0">
              <a:solidFill>
                <a:schemeClr val="tx1"/>
              </a:solidFill>
            </a:endParaRPr>
          </a:p>
          <a:p>
            <a:r>
              <a:rPr lang="cs-CZ" sz="5600" b="1" dirty="0" smtClean="0">
                <a:solidFill>
                  <a:schemeClr val="tx1"/>
                </a:solidFill>
                <a:hlinkClick r:id="rId4"/>
              </a:rPr>
              <a:t>www.recyklohrani.cz</a:t>
            </a:r>
            <a:endParaRPr lang="cs-CZ" sz="5600" b="1" dirty="0" smtClean="0">
              <a:solidFill>
                <a:schemeClr val="tx1"/>
              </a:solidFill>
            </a:endParaRPr>
          </a:p>
          <a:p>
            <a:r>
              <a:rPr lang="cs-CZ" sz="5600" b="1" dirty="0" smtClean="0">
                <a:solidFill>
                  <a:schemeClr val="tx1"/>
                </a:solidFill>
                <a:hlinkClick r:id="rId5"/>
              </a:rPr>
              <a:t>www.ekonom.cz</a:t>
            </a:r>
            <a:endParaRPr lang="cs-CZ" sz="5600" b="1" dirty="0" smtClean="0">
              <a:solidFill>
                <a:schemeClr val="tx1"/>
              </a:solidFill>
            </a:endParaRPr>
          </a:p>
          <a:p>
            <a:r>
              <a:rPr lang="cs-CZ" sz="5600" b="1" dirty="0" smtClean="0">
                <a:solidFill>
                  <a:schemeClr val="tx1"/>
                </a:solidFill>
                <a:hlinkClick r:id="rId6"/>
              </a:rPr>
              <a:t>www.brezineves.cz</a:t>
            </a:r>
            <a:endParaRPr lang="cs-CZ" sz="5600" b="1" dirty="0" smtClean="0">
              <a:solidFill>
                <a:schemeClr val="tx1"/>
              </a:solidFill>
            </a:endParaRPr>
          </a:p>
          <a:p>
            <a:r>
              <a:rPr lang="cs-CZ" sz="5600" b="1" dirty="0" smtClean="0">
                <a:solidFill>
                  <a:schemeClr val="tx1"/>
                </a:solidFill>
                <a:hlinkClick r:id="rId7"/>
              </a:rPr>
              <a:t>www.plzensky.denik.cz</a:t>
            </a:r>
            <a:endParaRPr lang="cs-CZ" sz="5600" b="1" dirty="0" smtClean="0">
              <a:solidFill>
                <a:schemeClr val="tx1"/>
              </a:solidFill>
            </a:endParaRPr>
          </a:p>
          <a:p>
            <a:r>
              <a:rPr lang="cs-CZ" sz="5600" b="1" dirty="0" smtClean="0">
                <a:solidFill>
                  <a:schemeClr val="tx1"/>
                </a:solidFill>
                <a:hlinkClick r:id="rId8"/>
              </a:rPr>
              <a:t>www.trid-odpad.falconis.cz</a:t>
            </a:r>
            <a:endParaRPr lang="cs-CZ" sz="5600" b="1" dirty="0" smtClean="0">
              <a:solidFill>
                <a:schemeClr val="tx1"/>
              </a:solidFill>
            </a:endParaRPr>
          </a:p>
          <a:p>
            <a:endParaRPr lang="cs-CZ" sz="6400" b="1" dirty="0" smtClean="0">
              <a:solidFill>
                <a:schemeClr val="tx1"/>
              </a:solidFill>
            </a:endParaRPr>
          </a:p>
          <a:p>
            <a:endParaRPr lang="cs-CZ" sz="6400" b="1" dirty="0" smtClean="0">
              <a:solidFill>
                <a:schemeClr val="tx1"/>
              </a:solidFill>
            </a:endParaRPr>
          </a:p>
          <a:p>
            <a:r>
              <a:rPr lang="cs-CZ" sz="3500" dirty="0" smtClean="0">
                <a:solidFill>
                  <a:schemeClr val="tx1"/>
                </a:solidFill>
              </a:rPr>
              <a:t> </a:t>
            </a:r>
          </a:p>
          <a:p>
            <a:endParaRPr lang="cs-CZ" dirty="0"/>
          </a:p>
        </p:txBody>
      </p:sp>
      <p:pic>
        <p:nvPicPr>
          <p:cNvPr id="5" name="Obrázek 4" descr="MB900438071.JPG"/>
          <p:cNvPicPr>
            <a:picLocks noChangeAspect="1"/>
          </p:cNvPicPr>
          <p:nvPr/>
        </p:nvPicPr>
        <p:blipFill>
          <a:blip r:embed="rId9" cstate="print"/>
          <a:stretch>
            <a:fillRect/>
          </a:stretch>
        </p:blipFill>
        <p:spPr>
          <a:xfrm>
            <a:off x="611560" y="3429000"/>
            <a:ext cx="3434680" cy="3146648"/>
          </a:xfrm>
          <a:prstGeom prst="rect">
            <a:avLst/>
          </a:prstGeom>
        </p:spPr>
      </p:pic>
    </p:spTree>
  </p:cSld>
  <p:clrMapOvr>
    <a:masterClrMapping/>
  </p:clrMapOvr>
  <p:transition spd="slow">
    <p:wheel spokes="8"/>
    <p:sndAc>
      <p:stSnd>
        <p:snd r:embed="rId2" name="chimes.wav"/>
      </p:stSnd>
    </p:sndAc>
  </p:transition>
  <p:timing>
    <p:tnLst>
      <p:par>
        <p:cTn id="1" dur="indefinite" restart="never" nodeType="tmRoot"/>
      </p:par>
    </p:tnLst>
  </p:timing>
</p:sld>
</file>

<file path=ppt/theme/theme1.xml><?xml version="1.0" encoding="utf-8"?>
<a:theme xmlns:a="http://schemas.openxmlformats.org/drawingml/2006/main" name="DUM 28 PPT">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DUM 28 PPT</Template>
  <TotalTime>233</TotalTime>
  <Words>210</Words>
  <Application>Microsoft Office PowerPoint</Application>
  <PresentationFormat>Předvádění na obrazovce (4:3)</PresentationFormat>
  <Paragraphs>60</Paragraphs>
  <Slides>13</Slides>
  <Notes>0</Notes>
  <HiddenSlides>0</HiddenSlides>
  <MMClips>0</MMClips>
  <ScaleCrop>false</ScaleCrop>
  <HeadingPairs>
    <vt:vector size="4" baseType="variant">
      <vt:variant>
        <vt:lpstr>Motiv</vt:lpstr>
      </vt:variant>
      <vt:variant>
        <vt:i4>1</vt:i4>
      </vt:variant>
      <vt:variant>
        <vt:lpstr>Nadpisy snímků</vt:lpstr>
      </vt:variant>
      <vt:variant>
        <vt:i4>13</vt:i4>
      </vt:variant>
    </vt:vector>
  </HeadingPairs>
  <TitlesOfParts>
    <vt:vector size="14" baseType="lpstr">
      <vt:lpstr>DUM 28 PPT</vt:lpstr>
      <vt:lpstr>                                                                            EU PENÍZE ŠKOLÁM                                           Zlepšení podmínek pro vzdělávání na základních školách                                          Operačního programu Vzdělání pro konkurenceschopnost   Číslo a název klíčové aktivity:                                                                     III/2 Inovace a zkvalitnění výuky prostřednictvím ICT Číslo DUM:                                                                                            VY_52_INOVACE_NS.3R.1A.28 Jméno autora:                                     Mgr. Daniela Ševčíková Datum (období) vytvoření DUM:                                                               duben až  květen  2013 Ročník:                                       3. Vzdělávací oblast:                                     Člověk a jeho svět   Vzdělávací obor:                                     Náš svět Klíčová slova:                                                                                                 recyklace, třídění odpadu, druhotné suroviny, kontejnery                                                                                                                           na třídění odpadu Anotace:                                                                                                         Žáci se pomocí prezentace naučí, jak důležité je recyklovat                                                                                                                           a třídit odpad a co se dá vlastně ze surovin druhotně využít.                                          Druh učebního materiálu:                                                                          Prezentace PowerPoint Očekávaný výstup:                                                                                       Žáci znají pojem recyklace, znají jeho význam, rozeznají různé                                                                                                                         kontejnery, které k třídění odpadu patří, umí třídit odpad.                                                                                                 </vt:lpstr>
      <vt:lpstr>Třídění odpadu</vt:lpstr>
      <vt:lpstr>Recyklace je výraz pro nakládání s odpadem, které                      vede k jeho dalšímu využití.  Suroviny  obsažené v odpadech se tak mohou znovu                    využít.      Naše společnost si je vědoma, že množství odpadu se stále zvyšuje a má zájem na rozšíření recyklace a využití materiálů a surovin z odpadu.</vt:lpstr>
      <vt:lpstr>Co všechno se dá recyklovat? papír plasty textil sklo nápojové kartony železo barevné kovy textil a další…</vt:lpstr>
      <vt:lpstr>Recyklovatelné materiály se mohou svážet  do SBĚRNÝCH  DVORŮ,  odkud potom putují do recyklačních středisek.          V dnešní době máme už běžně na ulicích vedle kontejnerů na směsný odpad i kontejnery na třídění materiálu určeného k recyklaci.</vt:lpstr>
      <vt:lpstr>Snímek 6</vt:lpstr>
      <vt:lpstr>Snímek 7</vt:lpstr>
      <vt:lpstr>Sklo Do zeleného kontejneru se vhazuje barevné sklo. Do bílého kontejneru se vhazuje čiré sklo.  Bezpečně sem můžete vhazovat: lahve od vína,  nevratné lahve od piva, minerálek, limonád ... nádoby z barevného skla tabulkové sklo (to patří do zeleného kontejneru, ne  do bílého!)  Následující věci sem rozhodně nepatří:  porcelán drátosklo varné sklo - jedná se o speciálně upravené sklo; patří  do směsného odpadu monitory televizí a počítačů zrcadlo automobilové sklo lahvičky od léků zářivky a výbojky - obsahují těžké kovy  </vt:lpstr>
      <vt:lpstr>NÁPOJOVÉ  KARTONY  Papírové krabice například od džusů nebo mléka nazýváme nápojovými kartony.  Sběrné nádoby, do kterých lze použitý nápojový karton odkládat, jsou označeny speciální oranžovou nálepkou s označením Nápojový karton.  V některých obcích je sbírán tento odpad do oranžových pytlů.</vt:lpstr>
      <vt:lpstr>Nejčastější mýty o třídění odpadu Uzávěry a etikety z PETek se musí odstranit. Při drcení a praní materiálu PET jsou tyto příměsy odstraněny. Takže vhazujte sešláplé PETky do kontejneru  s etiketami i s uzávěry.  Kelímky od jogurtů se musí vymývat. Slabé zůstatky určitě nevadí. Plasty se při recyklaci perou právě proto, aby se nečistot zbavily.  Tento papír je recyklovaný a tento není. Valnou část suroviny pro papírny představuje sběrový papír (až polovinu vstupní suroviny při výrobě papíru). Většina papíru je proto vlastně recyklovaná, ať už ho tak výrobce označuje, nebo ne. </vt:lpstr>
      <vt:lpstr>Snímek 11</vt:lpstr>
      <vt:lpstr>Snímek 12</vt:lpstr>
      <vt:lpstr>                                                 K o n e c</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EU PENÍZE ŠKOLÁM                                           Zlepšení podmínek pro vzdělávání na základních školách                                          Operačního programu Vzdělání pro konkurenceschopnost   Číslo a název klíčové aktivity:                                                                    III/2 Inovace a zkvalitnění výuky prostřednictvím ICT Číslo DUM:                                                                                              VY_12_INOVACE_M.1.R.1 B.08 Jméno autora:                                           Mgr. Daniela Ševčíková Datum (období) vytvoření DUM:                                                             duben až  květen  2013 Ročník:                                            1. Vzdělávací oblast:                                          matematika a její aplikace   Vzdělávací obor:                                          matematika Klíčová slova:                                                                                               číselná řada 1-10, odčítání v oboru čísel do 10 Anotace:                                                                                                      Žáci si zopakují odčítání v oboru čísel do 10 pomocí různých                                                                                                                        zábavných cvičení.                                            Druh učebního materiálu:                                                                         Prezentace PowerPoint Očekávaný výstup:                                                                                      Žáci umí odčítat v oboru čísel do 10. </dc:title>
  <dc:creator>Jirka</dc:creator>
  <cp:lastModifiedBy>Danka</cp:lastModifiedBy>
  <cp:revision>35</cp:revision>
  <dcterms:created xsi:type="dcterms:W3CDTF">2013-08-27T21:34:49Z</dcterms:created>
  <dcterms:modified xsi:type="dcterms:W3CDTF">2013-09-15T08:38:31Z</dcterms:modified>
</cp:coreProperties>
</file>