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0" r:id="rId3"/>
    <p:sldId id="261" r:id="rId4"/>
    <p:sldId id="272" r:id="rId5"/>
    <p:sldId id="266" r:id="rId6"/>
    <p:sldId id="257" r:id="rId7"/>
    <p:sldId id="269" r:id="rId8"/>
    <p:sldId id="268" r:id="rId9"/>
    <p:sldId id="259" r:id="rId10"/>
    <p:sldId id="258" r:id="rId11"/>
    <p:sldId id="273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16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15.9.2013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15.9.2013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15.9.2013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15.9.2013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15.9.2013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15.9.2013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url?sa=i&amp;rct=j&amp;q=&amp;esrc=s&amp;frm=1&amp;source=images&amp;cd=&amp;cad=rja&amp;docid=OIh9vXHo6KzdcM&amp;tbnid=Iafv3RjkO0js1M:&amp;ved=0CAUQjRw&amp;url=http://www.fanpop.com/clubs/christianity/images/30262685/title/see-cross&amp;ei=FZU1UpPCCMfIsga_6oD4DQ&amp;psig=AFQjCNHLwNZBNjh9vf-twiE0_0UwwowMOw&amp;ust=1379329269203355" TargetMode="External"/><Relationship Id="rId13" Type="http://schemas.openxmlformats.org/officeDocument/2006/relationships/image" Target="../media/image8.jpeg"/><Relationship Id="rId3" Type="http://schemas.openxmlformats.org/officeDocument/2006/relationships/image" Target="../media/image2.jpg"/><Relationship Id="rId7" Type="http://schemas.openxmlformats.org/officeDocument/2006/relationships/image" Target="../media/image5.jpeg"/><Relationship Id="rId12" Type="http://schemas.openxmlformats.org/officeDocument/2006/relationships/hyperlink" Target="http://www.google.cz/url?sa=i&amp;rct=j&amp;q=&amp;esrc=s&amp;frm=1&amp;source=images&amp;cd=&amp;cad=rja&amp;docid=6R_9cHV6xv6m6M&amp;tbnid=3QH2veZYN9P7NM:&amp;ved=0CAUQjRw&amp;url=http://www.sodahead.com/united-states/should-protectinghelping-the-enviroment-be-a-primary-social-responsibility-regardless-of-how-it-aff/question-1160621/&amp;ei=jpY1UuGgLY_AswbXkIHQAQ&amp;psig=AFQjCNHYetzssyjotwGKc88SrJMsJNeODQ&amp;ust=1379330061389999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frm=1&amp;source=images&amp;cd=&amp;cad=rja&amp;docid=XUYluTz8MEN1QM&amp;tbnid=n3qWMgj6ktqSaM:&amp;ved=0CAUQjRw&amp;url=http://ctg115.edu.glogster.com/middle-ages/&amp;ei=a5I1Uo7jHMKctQaay4HwCQ&amp;psig=AFQjCNEUIYbUf-UP8dCkPoFAVxeXs_1cWQ&amp;ust=1379328969796901" TargetMode="External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0" Type="http://schemas.openxmlformats.org/officeDocument/2006/relationships/hyperlink" Target="http://www.google.cz/url?sa=i&amp;rct=j&amp;q=&amp;esrc=s&amp;frm=1&amp;source=images&amp;cd=&amp;cad=rja&amp;docid=ws_an9g6Bw_GZM&amp;tbnid=37d1RAyNtEkTNM:&amp;ved=0CAUQjRw&amp;url=http://blog.lib.umn.edu/mose0169/architecture/&amp;ei=spU1UrTFEoSXtQbaqoD4Cg&amp;psig=AFQjCNHNpTfnvboomqXqhkCic6AM6vBEJQ&amp;ust=1379329816088749" TargetMode="External"/><Relationship Id="rId4" Type="http://schemas.openxmlformats.org/officeDocument/2006/relationships/hyperlink" Target="http://www.google.cz/url?sa=i&amp;rct=j&amp;q=&amp;esrc=s&amp;frm=1&amp;source=images&amp;cd=&amp;cad=rja&amp;docid=56FFF1NG7rMeQM&amp;tbnid=LJ3zAswkAUwT9M:&amp;ved=0CAUQjRw&amp;url=http://space.desktopnexus.com/wallpaper/1341388/&amp;ei=z5A1Usy4IsjOsgb03oDwAQ&amp;bvm=bv.52164340,d.Yms&amp;psig=AFQjCNFpzYSiObbBC0zUe4DshS7s1kUvMw&amp;ust=1379327536383478" TargetMode="External"/><Relationship Id="rId9" Type="http://schemas.openxmlformats.org/officeDocument/2006/relationships/image" Target="../media/image6.jpeg"/><Relationship Id="rId1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hyperlink" Target="http://www.google.cz/url?sa=i&amp;rct=j&amp;q=&amp;esrc=s&amp;frm=1&amp;source=images&amp;cd=&amp;cad=rja&amp;docid=8JYa91am605WiM&amp;tbnid=R6PSfabUyKL6qM:&amp;ved=0CAUQjRw&amp;url=http://pravdu.cz/kategorie/bible&amp;ei=3po1UoT0LY7Xsgbm2YHwBA&amp;psig=AFQjCNGhUNhz3RWTkPd1KbiPHRzFh4miHA&amp;ust=1379331095663915" TargetMode="Externa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13" Type="http://schemas.openxmlformats.org/officeDocument/2006/relationships/hyperlink" Target="http://www.google.cz/url?sa=i&amp;rct=j&amp;q=&amp;esrc=s&amp;frm=1&amp;source=images&amp;cd=&amp;cad=rja&amp;docid=LD9tO1kvkFSJfM&amp;tbnid=67Fsb0OgGGjdFM:&amp;ved=0CAUQjRw&amp;url=http://zpravy.idnes.cz/stat-pritvrdil-a-ze-senioru-se-stavaji-bezdomovci-varuje-ostrava-p9c-/domaci.aspx?c%3DA111019_1671120_ostrava-zpravy_jog&amp;ei=1KA1Uuf2FYLtswb_uIGoCA&amp;psig=AFQjCNFt9WngtCaAK-Ls1rOEwKcFFxNqTQ&amp;ust=1379332650148611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14.jpeg"/><Relationship Id="rId12" Type="http://schemas.openxmlformats.org/officeDocument/2006/relationships/image" Target="../media/image1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eg"/><Relationship Id="rId11" Type="http://schemas.openxmlformats.org/officeDocument/2006/relationships/hyperlink" Target="http://www.google.cz/url?sa=i&amp;rct=j&amp;q=&amp;esrc=s&amp;frm=1&amp;source=images&amp;cd=&amp;cad=rja&amp;docid=RGaI93LGsw0MWM&amp;tbnid=qETdDFIUeyFdfM:&amp;ved=0CAUQjRw&amp;url=http://www.epravo.cz/top/clanky/neplatnost-okamziteho-zruseni-pracovniho-pomeru-poruseni-pracovni-kazne-zvlast-hrubym-zpusobem-pro-nedodrzovani-pracovni-doby-74516.html&amp;ei=OqA1Us71KYqjtAbJsYCIDg&amp;psig=AFQjCNF7isd40pdWgyYBsnN-cmC8SbRXpg&amp;ust=1379332535372100" TargetMode="External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hyperlink" Target="http://www.google.cz/url?sa=i&amp;rct=j&amp;q=&amp;esrc=s&amp;frm=1&amp;source=images&amp;cd=&amp;cad=rja&amp;docid=lp4EGdrOllnfEM&amp;tbnid=BC5hGkeXnv69XM:&amp;ved=0CAUQjRw&amp;url=http://vanoce-tradice.cz/2011/06/21/po-stedrovecerni-veceri-rozkrojime-jablko/&amp;ei=4Zw1UvuyFcyFtQaz0oHwBg&amp;psig=AFQjCNGN1WBZmQY0xItDKE21uYFKr7QO6w&amp;ust=1379331674189548" TargetMode="External"/><Relationship Id="rId9" Type="http://schemas.openxmlformats.org/officeDocument/2006/relationships/image" Target="../media/image16.jpeg"/><Relationship Id="rId1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2877683"/>
              </p:ext>
            </p:extLst>
          </p:nvPr>
        </p:nvGraphicFramePr>
        <p:xfrm>
          <a:off x="787660" y="2132856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Požadavky na výuku ve 3. ročníku oborů kategorie E, plán výuky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Lidé a svět, člověk, morálka, mravnost, ekonomické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otázky v životě člověka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Občanská výchova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PhDr. Mgr. Vítězslav Štefl, Ph.D.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Úvodní hodina, plán výuky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43_856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268760"/>
            <a:ext cx="7632848" cy="58477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Úvodní hodina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3429000"/>
            <a:ext cx="6624736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Požadavky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4057908"/>
            <a:ext cx="6624736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Plán výuky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564904"/>
            <a:ext cx="763284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251520" y="1052736"/>
            <a:ext cx="864096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Požadavky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988840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A.1) Nadepsání a úprava sešitu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3" y="2924944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linkovaný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3" y="2524834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formát A4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3347939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na první stranu napsat: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83968" y="3856269"/>
            <a:ext cx="4592923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předmět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83968" y="4265016"/>
            <a:ext cx="4592923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jméno a příjmení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83968" y="4700922"/>
            <a:ext cx="4592923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třída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27784" y="5229200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okraje</a:t>
            </a:r>
            <a:endParaRPr lang="cs-CZ" sz="2000" dirty="0"/>
          </a:p>
        </p:txBody>
      </p:sp>
      <p:sp>
        <p:nvSpPr>
          <p:cNvPr id="5" name="Šipka doprava 4"/>
          <p:cNvSpPr/>
          <p:nvPr/>
        </p:nvSpPr>
        <p:spPr>
          <a:xfrm>
            <a:off x="655319" y="2005399"/>
            <a:ext cx="632562" cy="331171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>
              <a:solidFill>
                <a:schemeClr val="tx1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1907704" y="2724889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907704" y="314096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1907704" y="357301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907704" y="544522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1403648" y="1268760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A.2) Aktuality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3" y="2204864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nečíst, říkat vlastními slovy, umět reagovat na podněty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27783" y="1804754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připravit na každou hodinu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27784" y="2627859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oblast aktualit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83968" y="3136189"/>
            <a:ext cx="4592923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zejména společensko-politické události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83968" y="3544936"/>
            <a:ext cx="4592923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sportovní události výjimečně, pouze jako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doplněk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283968" y="4273237"/>
            <a:ext cx="4592923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kulturní události – pouze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nejvýznamnější, i z regionu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627784" y="5085184"/>
            <a:ext cx="6249107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uvést zdroj, vystřižený či vytištěný možno nalepit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do sešitu</a:t>
            </a:r>
            <a:endParaRPr lang="cs-CZ" sz="2000" dirty="0"/>
          </a:p>
        </p:txBody>
      </p:sp>
      <p:sp>
        <p:nvSpPr>
          <p:cNvPr id="24" name="Šipka doprava 23"/>
          <p:cNvSpPr/>
          <p:nvPr/>
        </p:nvSpPr>
        <p:spPr>
          <a:xfrm>
            <a:off x="655319" y="1268760"/>
            <a:ext cx="632562" cy="331171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>
              <a:solidFill>
                <a:schemeClr val="tx1"/>
              </a:solidFill>
            </a:endParaRPr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1907704" y="198825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907704" y="2404329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907704" y="2836377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907704" y="530120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43652" y="1268760"/>
            <a:ext cx="323892" cy="175432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POŽADAVKY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51520" y="1052736"/>
            <a:ext cx="8640960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Plán výuky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03648" y="1988840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B.1) Lidé a svět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3" y="2924944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Lidstvo a jeho dějiny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3" y="2524834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Země a vesmír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27784" y="3347939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Víra, náboženství, církve, sekty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758023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Globální problémy současného světa</a:t>
            </a:r>
            <a:endParaRPr lang="cs-CZ" sz="2000" dirty="0"/>
          </a:p>
        </p:txBody>
      </p:sp>
      <p:sp>
        <p:nvSpPr>
          <p:cNvPr id="23" name="Šipka doprava 22"/>
          <p:cNvSpPr/>
          <p:nvPr/>
        </p:nvSpPr>
        <p:spPr>
          <a:xfrm>
            <a:off x="655319" y="2005399"/>
            <a:ext cx="632562" cy="331171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>
              <a:solidFill>
                <a:schemeClr val="tx1"/>
              </a:solidFill>
            </a:endParaRPr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1907704" y="2724889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907704" y="314096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1907704" y="357301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907704" y="3974047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627784" y="4175823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Životní prostředí</a:t>
            </a:r>
            <a:endParaRPr lang="cs-CZ" sz="2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27784" y="4585907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Komunikace mezi lidmi</a:t>
            </a:r>
            <a:endParaRPr lang="cs-CZ" sz="2000" dirty="0"/>
          </a:p>
        </p:txBody>
      </p:sp>
      <p:cxnSp>
        <p:nvCxnSpPr>
          <p:cNvPr id="30" name="Přímá spojnice se šipkou 29"/>
          <p:cNvCxnSpPr/>
          <p:nvPr/>
        </p:nvCxnSpPr>
        <p:spPr>
          <a:xfrm>
            <a:off x="1907704" y="440090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1907704" y="4801931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http://cache.desktopnexus.com/thumbnails/1341388-bigthumbnail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5669" y="5048844"/>
            <a:ext cx="1645576" cy="925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glogster.com/media/4/17/59/53/17595316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1246" y="5026439"/>
            <a:ext cx="1008111" cy="947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images5.fanpop.com/image/photos/30200000/I-see-the-cross-christianity-30262685-1365-1024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9357" y="5048844"/>
            <a:ext cx="1232891" cy="925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blog.lib.umn.edu/mose0169/architecture/images/carbon-emissions-fuelling-atmosphere_5106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248" y="5048843"/>
            <a:ext cx="1394105" cy="925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images.sodahead.com/polls/001160621/eath_hands_xlarge.jpe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1167" y="5048843"/>
            <a:ext cx="925179" cy="925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ilamey.com/wp-content/uploads/2011/04/Fotolia_4971078_XS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6346" y="5048843"/>
            <a:ext cx="1386134" cy="925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Šipka doprava 33"/>
          <p:cNvSpPr/>
          <p:nvPr/>
        </p:nvSpPr>
        <p:spPr>
          <a:xfrm>
            <a:off x="656409" y="5301208"/>
            <a:ext cx="632562" cy="331171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6" grpId="0" animBg="1"/>
      <p:bldP spid="17" grpId="0" animBg="1"/>
      <p:bldP spid="22" grpId="0" animBg="1"/>
      <p:bldP spid="23" grpId="0" animBg="1"/>
      <p:bldP spid="28" grpId="0" animBg="1"/>
      <p:bldP spid="29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1403648" y="1052736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B.2) Člověk, morálka, mravnost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3" y="3447021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Hodnotový systém člověka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3" y="1588730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Morálka</a:t>
            </a:r>
            <a:endParaRPr lang="cs-CZ" sz="2000" dirty="0"/>
          </a:p>
        </p:txBody>
      </p:sp>
      <p:sp>
        <p:nvSpPr>
          <p:cNvPr id="18" name="Šipka doprava 17"/>
          <p:cNvSpPr/>
          <p:nvPr/>
        </p:nvSpPr>
        <p:spPr>
          <a:xfrm>
            <a:off x="655319" y="1069295"/>
            <a:ext cx="632562" cy="331171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>
              <a:solidFill>
                <a:schemeClr val="tx1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1907704" y="1788785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907704" y="3663045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43652" y="102660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PLÁN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VÝUKY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 descr="http://farm1.static.flickr.com/111/272181350_5e2cc4368b.jpg?v=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61554"/>
            <a:ext cx="1882946" cy="1638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pravdu.cz/sites/default/files/ark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7304" y="3284985"/>
            <a:ext cx="186189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434203" y="1052736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B.3) Ekonomické otázky v životě člověka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31179" y="1916416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Trh a jeho fungování, zaměstnání a podnikání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31179" y="1516306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Životní potřeby a jejich zajišťování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31180" y="2339411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Způsoby hledání zaměstnání, úřad práce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27784" y="2749495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Hrubá a čistá mzda, pojištění, daně</a:t>
            </a:r>
            <a:endParaRPr lang="cs-CZ" sz="2000" dirty="0"/>
          </a:p>
        </p:txBody>
      </p:sp>
      <p:sp>
        <p:nvSpPr>
          <p:cNvPr id="20" name="Šipka doprava 19"/>
          <p:cNvSpPr/>
          <p:nvPr/>
        </p:nvSpPr>
        <p:spPr>
          <a:xfrm>
            <a:off x="655319" y="1069295"/>
            <a:ext cx="632562" cy="331171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>
              <a:solidFill>
                <a:schemeClr val="tx1"/>
              </a:solidFill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1911100" y="1716361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911100" y="213244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911100" y="256448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1907704" y="2965519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627784" y="3167295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Banky, vklady, úvěry, půjčky z hlediska občana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627784" y="3577379"/>
            <a:ext cx="6249107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Zákoník práce a pracovně právní vztahy (</a:t>
            </a:r>
            <a:r>
              <a:rPr lang="cs-CZ" sz="2000" i="1" dirty="0" smtClean="0"/>
              <a:t>vznik a zánik </a:t>
            </a:r>
          </a:p>
          <a:p>
            <a:r>
              <a:rPr lang="cs-CZ" sz="2000" i="1" dirty="0"/>
              <a:t> </a:t>
            </a:r>
            <a:r>
              <a:rPr lang="cs-CZ" sz="2000" i="1" dirty="0" smtClean="0"/>
              <a:t>  pracovního poměru</a:t>
            </a:r>
            <a:r>
              <a:rPr lang="cs-CZ" sz="2000" dirty="0" smtClean="0"/>
              <a:t>), pracovní smlouva</a:t>
            </a:r>
            <a:endParaRPr lang="cs-CZ" sz="2000" dirty="0"/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1907704" y="339237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907704" y="3793403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43652" y="102660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PLÁN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VÝUKY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627784" y="4302654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Pracovní kázeň, dovolená</a:t>
            </a:r>
            <a:endParaRPr lang="cs-CZ" sz="2000" dirty="0"/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1907704" y="451867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627784" y="4720454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Sociální politika státu</a:t>
            </a:r>
            <a:endParaRPr lang="cs-CZ" sz="2000" dirty="0"/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1907704" y="4945531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http://vanoce-tradice.cz/wp-content/uploads/2011/06/jablk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1" y="5295286"/>
            <a:ext cx="931653" cy="708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ampsmarketing.org/wp-content/themes/smallbiz/images/social_media_network_marketing_strategies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163" y="5295282"/>
            <a:ext cx="1113376" cy="70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nicm.cz/files/user-142/Urad_prace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291" y="5295284"/>
            <a:ext cx="1193581" cy="708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://i.idnes.cz/08/112/gal/HLA26c438_pro100322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295283"/>
            <a:ext cx="1150874" cy="70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pujcky-kazdemu.cz/upload/tinyMCE/Rychl_pjk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295004"/>
            <a:ext cx="1210833" cy="70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ttp://i.idnes.cz/13/011/cl6/ZUK486ebc_zp1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5296236"/>
            <a:ext cx="964098" cy="714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http://www.epravo.cz/imagePreview.php?filename=_dataPublic/attachments/fb56bdbcd75d5c59e8de9c9f8bf524d8/s101%20clock.jpg&amp;maxwidth=200&amp;maxheight=200">
            <a:hlinkClick r:id="rId11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296518"/>
            <a:ext cx="952500" cy="714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http://i.idnes.cz/10/113/cl6/JB377921_90706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206" y="5295004"/>
            <a:ext cx="1107327" cy="70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1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6" grpId="0" animBg="1"/>
      <p:bldP spid="17" grpId="0" animBg="1"/>
      <p:bldP spid="18" grpId="0" animBg="1"/>
      <p:bldP spid="20" grpId="0" animBg="1"/>
      <p:bldP spid="25" grpId="0" animBg="1"/>
      <p:bldP spid="26" grpId="0" animBg="1"/>
      <p:bldP spid="30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nice 10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403648" y="1052736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B.4) Volné hodiny (</a:t>
            </a:r>
            <a:r>
              <a:rPr lang="cs-CZ" sz="2000" i="1" dirty="0" smtClean="0"/>
              <a:t>náplň a zařazení podle potřeby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3" y="1988840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Opakování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27783" y="1588730"/>
            <a:ext cx="6249107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Volné hodiny</a:t>
            </a:r>
            <a:endParaRPr lang="cs-CZ" sz="2000" dirty="0"/>
          </a:p>
        </p:txBody>
      </p:sp>
      <p:sp>
        <p:nvSpPr>
          <p:cNvPr id="21" name="Šipka doprava 20"/>
          <p:cNvSpPr/>
          <p:nvPr/>
        </p:nvSpPr>
        <p:spPr>
          <a:xfrm>
            <a:off x="655319" y="1069295"/>
            <a:ext cx="632562" cy="331171"/>
          </a:xfrm>
          <a:prstGeom prst="rightArrow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>
              <a:solidFill>
                <a:schemeClr val="tx1"/>
              </a:solidFill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1907704" y="1788785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907704" y="220486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43652" y="102660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PLÁN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VÝUKY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  <p:bldP spid="17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 má být už na příští hodinu připravený sešit?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mám mít připraveno na každou hodinu?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na které téma, o kterém se budeme učit, se nejvíce těším?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484784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vesmíru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http://cache.desktopnexus.com/thumbnails/1341388-bigthumbnail.jpg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2276872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dějin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http://www.glogster.com/media/4/17/59/53/17595316.jpg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780928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kříže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http://images5.fanpop.com/image/photos/30200000/I-see-the-cross-christianity-30262685-1365-1024.jpg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3573016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ekologie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http://blog.lib.umn.edu/mose0169/architecture/images/carbon-emissions-fuelling-atmosphere_5106.jpg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4365104"/>
            <a:ext cx="86409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životního prostředí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http://images.sodahead.com/polls/001160621/eath_hands_xlarge.jpeg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1520" y="5157192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komunikace</a:t>
            </a:r>
            <a:r>
              <a:rPr lang="cs-CZ" dirty="0" smtClean="0"/>
              <a:t>: GILLETT</a:t>
            </a:r>
            <a:r>
              <a:rPr lang="cs-CZ" dirty="0"/>
              <a:t>, Christopher.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http://www.ilamey.com/wp-content/uploads/2011/04/Fotolia_4971078_XS.jpg 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251520" y="1630541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morálky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http://farm1.static.flickr.com/111/272181350_5e2cc4368b.jpg?v=0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51520" y="2276872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Archy úmluvy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http://pravdu.cz/sites/default/files/ark.jpg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51520" y="2937718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jablka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http://www.vanoce-tradice.cz/wp-content/uploads/2011/06/jablko.jpg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51520" y="3873822"/>
            <a:ext cx="871296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marketingu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http://ampsmarketing.org/wp-content/themes/smallbiz/images/social_media_network_marketing_strategies.jpg 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51520" y="4798893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Logo úřadu práce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http://www.nicm.cz/files/user-142/Urad_prace.jpg </a:t>
            </a:r>
          </a:p>
        </p:txBody>
      </p:sp>
    </p:spTree>
    <p:extLst>
      <p:ext uri="{BB962C8B-B14F-4D97-AF65-F5344CB8AC3E}">
        <p14:creationId xmlns:p14="http://schemas.microsoft.com/office/powerpoint/2010/main" val="234376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70080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daní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http://i.idnes.cz/08/112/gal/HLA26c438_pro100322.jpg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242088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úvěrů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http://www.pujcky-kazdemu.cz/upload/tinyMCE/Rychl_pjka.jpg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3140968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zákoníku práce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http://i.idnes.cz/13/011/cl6/ZUK486ebc_zp1.jpg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251520" y="3861048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hodin</a:t>
            </a:r>
            <a:r>
              <a:rPr lang="cs-CZ" dirty="0" smtClean="0"/>
              <a:t>: AUTOR </a:t>
            </a:r>
            <a:r>
              <a:rPr lang="cs-CZ" dirty="0"/>
              <a:t>NEUVEDEN, Autor Neuveden.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http://www.epravo.cz/imagePreview.php?filename=_dataPublic/attachments/fb56bdbcd75d5c59e8de9c9f8bf524d8/s101%20clock.jpg&amp;maxwidth=200&amp;maxheight=200 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51520" y="5086925"/>
            <a:ext cx="86409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/>
              <a:t>Obrázek sociální politiky státu</a:t>
            </a:r>
            <a:r>
              <a:rPr lang="cs-CZ" dirty="0" smtClean="0"/>
              <a:t>: MOTLOVÁ</a:t>
            </a:r>
            <a:r>
              <a:rPr lang="cs-CZ" dirty="0"/>
              <a:t>, Žaneta. </a:t>
            </a:r>
            <a:r>
              <a:rPr lang="cs-CZ" i="1" dirty="0"/>
              <a:t>Google.cz</a:t>
            </a:r>
            <a:r>
              <a:rPr lang="cs-CZ" dirty="0"/>
              <a:t> [online]. [cit. 15.9.2013]. Dostupný na WWW: http://i.idnes.cz/10/113/cl6/JB377921_90706.jpg </a:t>
            </a:r>
          </a:p>
        </p:txBody>
      </p:sp>
    </p:spTree>
    <p:extLst>
      <p:ext uri="{BB962C8B-B14F-4D97-AF65-F5344CB8AC3E}">
        <p14:creationId xmlns:p14="http://schemas.microsoft.com/office/powerpoint/2010/main" val="539725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1293</TotalTime>
  <Words>902</Words>
  <Application>Microsoft Office PowerPoint</Application>
  <PresentationFormat>Předvádění na obrazovce (4:3)</PresentationFormat>
  <Paragraphs>138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86</cp:revision>
  <dcterms:created xsi:type="dcterms:W3CDTF">2010-11-01T23:40:31Z</dcterms:created>
  <dcterms:modified xsi:type="dcterms:W3CDTF">2013-09-15T14:17:15Z</dcterms:modified>
</cp:coreProperties>
</file>