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7" r:id="rId2"/>
    <p:sldId id="258" r:id="rId3"/>
    <p:sldId id="259" r:id="rId4"/>
    <p:sldId id="261" r:id="rId5"/>
    <p:sldId id="266" r:id="rId6"/>
    <p:sldId id="265" r:id="rId7"/>
    <p:sldId id="269" r:id="rId8"/>
    <p:sldId id="271" r:id="rId9"/>
    <p:sldId id="270" r:id="rId10"/>
    <p:sldId id="273" r:id="rId11"/>
    <p:sldId id="274" r:id="rId12"/>
    <p:sldId id="272" r:id="rId13"/>
    <p:sldId id="260"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1" d="100"/>
          <a:sy n="81" d="100"/>
        </p:scale>
        <p:origin x="-834" y="2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CE4E598-93BE-4B5A-A731-9D74AAA2E2D9}" type="datetimeFigureOut">
              <a:rPr lang="cs-CZ" smtClean="0"/>
              <a:pPr/>
              <a:t>29.8.2013</a:t>
            </a:fld>
            <a:endParaRPr lang="cs-CZ" dirty="0"/>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dirty="0"/>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01D2CAB-008D-47CF-8D68-BEBDCF86F36D}" type="slidenum">
              <a:rPr lang="cs-CZ" smtClean="0"/>
              <a:pPr/>
              <a:t>‹#›</a:t>
            </a:fld>
            <a:endParaRPr lang="cs-CZ" dirty="0"/>
          </a:p>
        </p:txBody>
      </p:sp>
    </p:spTree>
    <p:extLst>
      <p:ext uri="{BB962C8B-B14F-4D97-AF65-F5344CB8AC3E}">
        <p14:creationId xmlns:p14="http://schemas.microsoft.com/office/powerpoint/2010/main" val="861579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dirty="0"/>
          </a:p>
        </p:txBody>
      </p:sp>
    </p:spTree>
    <p:extLst>
      <p:ext uri="{BB962C8B-B14F-4D97-AF65-F5344CB8AC3E}">
        <p14:creationId xmlns:p14="http://schemas.microsoft.com/office/powerpoint/2010/main" val="3131906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Obdélník se zakulaceným příčným rohem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8" name="Nadpis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10" name="Zástupný symbol pro datum 9"/>
          <p:cNvSpPr>
            <a:spLocks noGrp="1"/>
          </p:cNvSpPr>
          <p:nvPr>
            <p:ph type="dt" sz="half" idx="10"/>
          </p:nvPr>
        </p:nvSpPr>
        <p:spPr>
          <a:xfrm>
            <a:off x="5562600" y="6509004"/>
            <a:ext cx="3002280" cy="274320"/>
          </a:xfrm>
        </p:spPr>
        <p:txBody>
          <a:bodyPr vert="horz" rtlCol="0"/>
          <a:lstStyle>
            <a:extLst/>
          </a:lstStyle>
          <a:p>
            <a:fld id="{18A2481B-5154-415F-B752-558547769AA3}" type="datetimeFigureOut">
              <a:rPr lang="cs-CZ" smtClean="0"/>
              <a:pPr/>
              <a:t>29.8.2013</a:t>
            </a:fld>
            <a:endParaRPr lang="cs-CZ" dirty="0"/>
          </a:p>
        </p:txBody>
      </p:sp>
      <p:sp>
        <p:nvSpPr>
          <p:cNvPr id="11" name="Zástupný symbol pro číslo snímku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dirty="0"/>
          </a:p>
        </p:txBody>
      </p:sp>
      <p:sp>
        <p:nvSpPr>
          <p:cNvPr id="12" name="Zástupný symbol pro zápatí 11"/>
          <p:cNvSpPr>
            <a:spLocks noGrp="1"/>
          </p:cNvSpPr>
          <p:nvPr>
            <p:ph type="ftr" sz="quarter" idx="12"/>
          </p:nvPr>
        </p:nvSpPr>
        <p:spPr>
          <a:xfrm>
            <a:off x="1600200" y="6509004"/>
            <a:ext cx="3907464" cy="274320"/>
          </a:xfrm>
        </p:spPr>
        <p:txBody>
          <a:bodyPr vert="horz" rtlCol="0"/>
          <a:lstStyle>
            <a:extLst/>
          </a:lstStyle>
          <a:p>
            <a:endParaRPr lang="cs-CZ"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29.8.2013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Obdélník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Nadpis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8" name="Zástupný symbol pro datum 7"/>
          <p:cNvSpPr>
            <a:spLocks noGrp="1"/>
          </p:cNvSpPr>
          <p:nvPr>
            <p:ph type="dt" sz="half" idx="10"/>
          </p:nvPr>
        </p:nvSpPr>
        <p:spPr>
          <a:xfrm>
            <a:off x="5562600" y="6513670"/>
            <a:ext cx="3002280" cy="274320"/>
          </a:xfrm>
        </p:spPr>
        <p:txBody>
          <a:bodyPr vert="horz" rtlCol="0"/>
          <a:lstStyle>
            <a:extLst/>
          </a:lstStyle>
          <a:p>
            <a:fld id="{18A2481B-5154-415F-B752-558547769AA3}" type="datetimeFigureOut">
              <a:rPr lang="cs-CZ" smtClean="0"/>
              <a:pPr/>
              <a:t>29.8.2013</a:t>
            </a:fld>
            <a:endParaRPr lang="cs-CZ" dirty="0"/>
          </a:p>
        </p:txBody>
      </p:sp>
      <p:sp>
        <p:nvSpPr>
          <p:cNvPr id="9" name="Zástupný symbol pro číslo snímku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dirty="0"/>
          </a:p>
        </p:txBody>
      </p:sp>
      <p:sp>
        <p:nvSpPr>
          <p:cNvPr id="10" name="Zástupný symbol pro zápatí 9"/>
          <p:cNvSpPr>
            <a:spLocks noGrp="1"/>
          </p:cNvSpPr>
          <p:nvPr>
            <p:ph type="ftr" sz="quarter" idx="12"/>
          </p:nvPr>
        </p:nvSpPr>
        <p:spPr>
          <a:xfrm>
            <a:off x="1600200" y="6513670"/>
            <a:ext cx="3907464" cy="274320"/>
          </a:xfrm>
        </p:spPr>
        <p:txBody>
          <a:bodyPr vert="horz" rtlCol="0"/>
          <a:lstStyle>
            <a:extLst/>
          </a:lstStyle>
          <a:p>
            <a:endParaRPr lang="cs-CZ"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18A2481B-5154-415F-B752-558547769AA3}" type="datetimeFigureOut">
              <a:rPr lang="cs-CZ" smtClean="0"/>
              <a:pPr/>
              <a:t>29.8.2013</a:t>
            </a:fld>
            <a:endParaRPr lang="cs-CZ" dirty="0"/>
          </a:p>
        </p:txBody>
      </p:sp>
      <p:sp>
        <p:nvSpPr>
          <p:cNvPr id="6" name="Zástupný symbol pro zápatí 5"/>
          <p:cNvSpPr>
            <a:spLocks noGrp="1"/>
          </p:cNvSpPr>
          <p:nvPr>
            <p:ph type="ftr" sz="quarter" idx="11"/>
          </p:nvPr>
        </p:nvSpPr>
        <p:spPr/>
        <p:txBody>
          <a:bodyPr/>
          <a:lstStyle>
            <a:extLst/>
          </a:lstStyle>
          <a:p>
            <a:endParaRPr lang="cs-CZ" dirty="0"/>
          </a:p>
        </p:txBody>
      </p:sp>
      <p:sp>
        <p:nvSpPr>
          <p:cNvPr id="7" name="Zástupný symbol pro číslo snímku 6"/>
          <p:cNvSpPr>
            <a:spLocks noGrp="1"/>
          </p:cNvSpPr>
          <p:nvPr>
            <p:ph type="sldNum" sz="quarter" idx="12"/>
          </p:nvPr>
        </p:nvSpPr>
        <p:spPr>
          <a:xfrm>
            <a:off x="8641080" y="6514568"/>
            <a:ext cx="464288" cy="274320"/>
          </a:xfrm>
        </p:spPr>
        <p:txBody>
          <a:bodyPr/>
          <a:lstStyle>
            <a:extLst/>
          </a:lstStyle>
          <a:p>
            <a:fld id="{20264769-77EF-4CD0-90DE-F7D7F2D423C4}" type="slidenum">
              <a:rPr lang="cs-CZ" smtClean="0"/>
              <a:pPr/>
              <a:t>‹#›</a:t>
            </a:fld>
            <a:endParaRPr lang="cs-CZ" dirty="0"/>
          </a:p>
        </p:txBody>
      </p:sp>
      <p:sp>
        <p:nvSpPr>
          <p:cNvPr id="10" name="Obdélník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10" name="Obdélník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dirty="0"/>
          </a:p>
        </p:txBody>
      </p:sp>
      <p:sp>
        <p:nvSpPr>
          <p:cNvPr id="11" name="Obdélník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dirty="0"/>
          </a:p>
        </p:txBody>
      </p:sp>
      <p:sp>
        <p:nvSpPr>
          <p:cNvPr id="2" name="Nadpis 1"/>
          <p:cNvSpPr>
            <a:spLocks noGrp="1"/>
          </p:cNvSpPr>
          <p:nvPr>
            <p:ph type="title"/>
          </p:nvPr>
        </p:nvSpPr>
        <p:spPr>
          <a:xfrm>
            <a:off x="457200" y="251948"/>
            <a:ext cx="8229600" cy="1143000"/>
          </a:xfrm>
        </p:spPr>
        <p:txBody>
          <a:bodyPr anchor="b"/>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18A2481B-5154-415F-B752-558547769AA3}" type="datetimeFigureOut">
              <a:rPr lang="cs-CZ" smtClean="0"/>
              <a:pPr/>
              <a:t>29.8.2013</a:t>
            </a:fld>
            <a:endParaRPr lang="cs-CZ" dirty="0"/>
          </a:p>
        </p:txBody>
      </p:sp>
      <p:sp>
        <p:nvSpPr>
          <p:cNvPr id="8" name="Zástupný symbol pro zápatí 7"/>
          <p:cNvSpPr>
            <a:spLocks noGrp="1"/>
          </p:cNvSpPr>
          <p:nvPr>
            <p:ph type="ftr" sz="quarter" idx="11"/>
          </p:nvPr>
        </p:nvSpPr>
        <p:spPr/>
        <p:txBody>
          <a:bodyPr/>
          <a:lstStyle>
            <a:extLst/>
          </a:lstStyle>
          <a:p>
            <a:endParaRPr lang="cs-CZ" dirty="0"/>
          </a:p>
        </p:txBody>
      </p:sp>
      <p:sp>
        <p:nvSpPr>
          <p:cNvPr id="9" name="Zástupný symbol pro číslo snímku 8"/>
          <p:cNvSpPr>
            <a:spLocks noGrp="1"/>
          </p:cNvSpPr>
          <p:nvPr>
            <p:ph type="sldNum" sz="quarter" idx="12"/>
          </p:nvPr>
        </p:nvSpPr>
        <p:spPr>
          <a:xfrm>
            <a:off x="8641080" y="6514568"/>
            <a:ext cx="464288" cy="274320"/>
          </a:xfrm>
        </p:spPr>
        <p:txBody>
          <a:bodyPr/>
          <a:lstStyle>
            <a:extLst/>
          </a:lstStyle>
          <a:p>
            <a:fld id="{20264769-77EF-4CD0-90DE-F7D7F2D423C4}" type="slidenum">
              <a:rPr lang="cs-CZ" smtClean="0"/>
              <a:pPr/>
              <a:t>‹#›</a:t>
            </a:fld>
            <a:endParaRPr lang="cs-CZ"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218"/>
            <a:ext cx="8229600" cy="1143000"/>
          </a:xfrm>
        </p:spPr>
        <p:txBody>
          <a:bodyP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18A2481B-5154-415F-B752-558547769AA3}" type="datetimeFigureOut">
              <a:rPr lang="cs-CZ" smtClean="0"/>
              <a:pPr/>
              <a:t>29.8.2013</a:t>
            </a:fld>
            <a:endParaRPr lang="cs-CZ" dirty="0"/>
          </a:p>
        </p:txBody>
      </p:sp>
      <p:sp>
        <p:nvSpPr>
          <p:cNvPr id="4" name="Zástupný symbol pro zápatí 3"/>
          <p:cNvSpPr>
            <a:spLocks noGrp="1"/>
          </p:cNvSpPr>
          <p:nvPr>
            <p:ph type="ftr" sz="quarter" idx="11"/>
          </p:nvPr>
        </p:nvSpPr>
        <p:spPr/>
        <p:txBody>
          <a:bodyPr/>
          <a:lstStyle>
            <a:extLst/>
          </a:lstStyle>
          <a:p>
            <a:endParaRPr lang="cs-CZ" dirty="0"/>
          </a:p>
        </p:txBody>
      </p:sp>
      <p:sp>
        <p:nvSpPr>
          <p:cNvPr id="5" name="Zástupný symbol pro číslo snímku 4"/>
          <p:cNvSpPr>
            <a:spLocks noGrp="1"/>
          </p:cNvSpPr>
          <p:nvPr>
            <p:ph type="sldNum" sz="quarter" idx="12"/>
          </p:nvPr>
        </p:nvSpPr>
        <p:spPr/>
        <p:txBody>
          <a:bodyPr/>
          <a:lstStyle>
            <a:extLst/>
          </a:lstStyle>
          <a:p>
            <a:fld id="{20264769-77EF-4CD0-90DE-F7D7F2D423C4}" type="slidenum">
              <a:rPr lang="cs-CZ" smtClean="0"/>
              <a:pPr/>
              <a:t>‹#›</a:t>
            </a:fld>
            <a:endParaRPr lang="cs-CZ" dirty="0"/>
          </a:p>
        </p:txBody>
      </p:sp>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18A2481B-5154-415F-B752-558547769AA3}" type="datetimeFigureOut">
              <a:rPr lang="cs-CZ" smtClean="0"/>
              <a:pPr/>
              <a:t>29.8.2013</a:t>
            </a:fld>
            <a:endParaRPr lang="cs-CZ" dirty="0"/>
          </a:p>
        </p:txBody>
      </p:sp>
      <p:sp>
        <p:nvSpPr>
          <p:cNvPr id="3" name="Zástupný symbol pro zápatí 2"/>
          <p:cNvSpPr>
            <a:spLocks noGrp="1"/>
          </p:cNvSpPr>
          <p:nvPr>
            <p:ph type="ftr" sz="quarter" idx="11"/>
          </p:nvPr>
        </p:nvSpPr>
        <p:spPr/>
        <p:txBody>
          <a:bodyPr/>
          <a:lstStyle>
            <a:extLst/>
          </a:lstStyle>
          <a:p>
            <a:endParaRPr lang="cs-CZ" dirty="0"/>
          </a:p>
        </p:txBody>
      </p:sp>
      <p:sp>
        <p:nvSpPr>
          <p:cNvPr id="4" name="Zástupný symbol pro číslo snímku 3"/>
          <p:cNvSpPr>
            <a:spLocks noGrp="1"/>
          </p:cNvSpPr>
          <p:nvPr>
            <p:ph type="sldNum" sz="quarter" idx="12"/>
          </p:nvPr>
        </p:nvSpPr>
        <p:spPr/>
        <p:txBody>
          <a:bodyPr/>
          <a:lstStyle>
            <a:extLst/>
          </a:lstStyle>
          <a:p>
            <a:fld id="{20264769-77EF-4CD0-90DE-F7D7F2D423C4}" type="slidenum">
              <a:rPr lang="cs-CZ" smtClean="0"/>
              <a:pPr/>
              <a:t>‹#›</a:t>
            </a:fld>
            <a:endParaRPr lang="cs-CZ"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Obdélník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Nadpis 1"/>
          <p:cNvSpPr>
            <a:spLocks noGrp="1"/>
          </p:cNvSpPr>
          <p:nvPr>
            <p:ph type="title"/>
          </p:nvPr>
        </p:nvSpPr>
        <p:spPr>
          <a:xfrm>
            <a:off x="4963136" y="304800"/>
            <a:ext cx="3931920" cy="762000"/>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9" name="Zástupný symbol pro datum 8"/>
          <p:cNvSpPr>
            <a:spLocks noGrp="1"/>
          </p:cNvSpPr>
          <p:nvPr>
            <p:ph type="dt" sz="half" idx="10"/>
          </p:nvPr>
        </p:nvSpPr>
        <p:spPr>
          <a:xfrm>
            <a:off x="5562600" y="6513670"/>
            <a:ext cx="3002280" cy="274320"/>
          </a:xfrm>
        </p:spPr>
        <p:txBody>
          <a:bodyPr vert="horz" rtlCol="0"/>
          <a:lstStyle>
            <a:extLst/>
          </a:lstStyle>
          <a:p>
            <a:fld id="{18A2481B-5154-415F-B752-558547769AA3}" type="datetimeFigureOut">
              <a:rPr lang="cs-CZ" smtClean="0"/>
              <a:pPr/>
              <a:t>29.8.2013</a:t>
            </a:fld>
            <a:endParaRPr lang="cs-CZ" dirty="0"/>
          </a:p>
        </p:txBody>
      </p:sp>
      <p:sp>
        <p:nvSpPr>
          <p:cNvPr id="10" name="Zástupný symbol pro číslo snímku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dirty="0"/>
          </a:p>
        </p:txBody>
      </p:sp>
      <p:sp>
        <p:nvSpPr>
          <p:cNvPr id="11" name="Zástupný symbol pro zápatí 10"/>
          <p:cNvSpPr>
            <a:spLocks noGrp="1"/>
          </p:cNvSpPr>
          <p:nvPr>
            <p:ph type="ftr" sz="quarter" idx="12"/>
          </p:nvPr>
        </p:nvSpPr>
        <p:spPr>
          <a:xfrm>
            <a:off x="1600200" y="6513670"/>
            <a:ext cx="3907464" cy="274320"/>
          </a:xfrm>
        </p:spPr>
        <p:txBody>
          <a:bodyPr vert="horz" rtlCol="0"/>
          <a:lstStyle>
            <a:extLst/>
          </a:lstStyle>
          <a:p>
            <a:endParaRPr lang="cs-CZ"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3040443" y="4724400"/>
            <a:ext cx="5486400" cy="664536"/>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
        <p:nvSpPr>
          <p:cNvPr id="13" name="Zástupný symbol pro obrázek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cs-CZ" dirty="0" smtClean="0">
                <a:solidFill>
                  <a:schemeClr val="lt1"/>
                </a:solidFill>
                <a:latin typeface="+mn-lt"/>
                <a:ea typeface="+mn-ea"/>
                <a:cs typeface="+mn-cs"/>
              </a:rPr>
              <a:t>Klepnutím na ikonu přidáte obrázek.</a:t>
            </a:r>
            <a:endParaRPr kumimoji="0" lang="en-US" dirty="0">
              <a:solidFill>
                <a:schemeClr val="lt1"/>
              </a:solidFill>
              <a:latin typeface="+mn-lt"/>
              <a:ea typeface="+mn-ea"/>
              <a:cs typeface="+mn-cs"/>
            </a:endParaRPr>
          </a:p>
        </p:txBody>
      </p:sp>
      <p:sp>
        <p:nvSpPr>
          <p:cNvPr id="8" name="Zástupný symbol pro datum 7"/>
          <p:cNvSpPr>
            <a:spLocks noGrp="1"/>
          </p:cNvSpPr>
          <p:nvPr>
            <p:ph type="dt" sz="half" idx="10"/>
          </p:nvPr>
        </p:nvSpPr>
        <p:spPr>
          <a:xfrm>
            <a:off x="5562600" y="6509004"/>
            <a:ext cx="3002280" cy="274320"/>
          </a:xfrm>
        </p:spPr>
        <p:txBody>
          <a:bodyPr vert="horz" rtlCol="0"/>
          <a:lstStyle>
            <a:extLst/>
          </a:lstStyle>
          <a:p>
            <a:fld id="{18A2481B-5154-415F-B752-558547769AA3}" type="datetimeFigureOut">
              <a:rPr lang="cs-CZ" smtClean="0"/>
              <a:pPr/>
              <a:t>29.8.2013</a:t>
            </a:fld>
            <a:endParaRPr lang="cs-CZ" dirty="0"/>
          </a:p>
        </p:txBody>
      </p:sp>
      <p:sp>
        <p:nvSpPr>
          <p:cNvPr id="9" name="Zástupný symbol pro číslo snímku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dirty="0"/>
          </a:p>
        </p:txBody>
      </p:sp>
      <p:sp>
        <p:nvSpPr>
          <p:cNvPr id="10" name="Zástupný symbol pro zápatí 9"/>
          <p:cNvSpPr>
            <a:spLocks noGrp="1"/>
          </p:cNvSpPr>
          <p:nvPr>
            <p:ph type="ftr" sz="quarter" idx="12"/>
          </p:nvPr>
        </p:nvSpPr>
        <p:spPr>
          <a:xfrm>
            <a:off x="1600200" y="6509004"/>
            <a:ext cx="3907464" cy="274320"/>
          </a:xfrm>
        </p:spPr>
        <p:txBody>
          <a:bodyPr vert="horz" rtlCol="0"/>
          <a:lstStyle>
            <a:extLst/>
          </a:lstStyle>
          <a:p>
            <a:endParaRPr lang="cs-CZ"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29.8.2013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lvl1pPr algn="l">
              <a:defRPr/>
            </a:lvl1pPr>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29.8.2013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Obdélník se zakulaceným příčným rohem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3" name="Zástupný symbol pro zápatí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cs-CZ" dirty="0"/>
          </a:p>
        </p:txBody>
      </p:sp>
      <p:sp>
        <p:nvSpPr>
          <p:cNvPr id="14" name="Zástupný symbol pro datum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18A2481B-5154-415F-B752-558547769AA3}" type="datetimeFigureOut">
              <a:rPr lang="cs-CZ" smtClean="0"/>
              <a:pPr/>
              <a:t>29.8.2013</a:t>
            </a:fld>
            <a:endParaRPr lang="cs-CZ" dirty="0"/>
          </a:p>
        </p:txBody>
      </p:sp>
      <p:sp>
        <p:nvSpPr>
          <p:cNvPr id="23" name="Zástupný symbol pro číslo snímku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20264769-77EF-4CD0-90DE-F7D7F2D423C4}" type="slidenum">
              <a:rPr lang="cs-CZ" smtClean="0"/>
              <a:pPr/>
              <a:t>‹#›</a:t>
            </a:fld>
            <a:endParaRPr lang="cs-CZ" dirty="0"/>
          </a:p>
        </p:txBody>
      </p:sp>
      <p:sp>
        <p:nvSpPr>
          <p:cNvPr id="22" name="Zástupný symbol pro nadpis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slide" Target="slide1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slide" Target="slide1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office.microsoft.com/cs-cz/imag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794994876"/>
              </p:ext>
            </p:extLst>
          </p:nvPr>
        </p:nvGraphicFramePr>
        <p:xfrm>
          <a:off x="614836" y="2816085"/>
          <a:ext cx="8136904" cy="269289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PhDr. Eva Fučilová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VY_12_INOVACE_01B_28_Páral_Milenci_a_vrazi</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Česká literatura 20. století</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12.</a:t>
                      </a:r>
                      <a:r>
                        <a:rPr lang="de-DE" sz="1800" b="1" kern="1200" dirty="0" smtClean="0">
                          <a:solidFill>
                            <a:srgbClr val="2C3036"/>
                          </a:solidFill>
                          <a:latin typeface="Calibri" pitchFamily="34" charset="0"/>
                          <a:ea typeface="+mn-ea"/>
                          <a:cs typeface="+mn-cs"/>
                        </a:rPr>
                        <a:t>08.</a:t>
                      </a:r>
                      <a:r>
                        <a:rPr lang="cs-CZ" sz="1800" b="1" kern="1200" dirty="0" smtClean="0">
                          <a:solidFill>
                            <a:srgbClr val="2C3036"/>
                          </a:solidFill>
                          <a:latin typeface="Calibri" pitchFamily="34" charset="0"/>
                          <a:ea typeface="+mn-ea"/>
                          <a:cs typeface="+mn-cs"/>
                        </a:rPr>
                        <a:t>2013 </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672845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Anotace</a:t>
            </a:r>
            <a:endParaRPr lang="cs-CZ" dirty="0"/>
          </a:p>
        </p:txBody>
      </p:sp>
      <p:sp>
        <p:nvSpPr>
          <p:cNvPr id="3" name="Zástupný symbol pro obsah 2"/>
          <p:cNvSpPr>
            <a:spLocks noGrp="1"/>
          </p:cNvSpPr>
          <p:nvPr>
            <p:ph idx="1"/>
          </p:nvPr>
        </p:nvSpPr>
        <p:spPr/>
        <p:txBody>
          <a:bodyPr>
            <a:normAutofit fontScale="62500" lnSpcReduction="20000"/>
          </a:bodyPr>
          <a:lstStyle/>
          <a:p>
            <a:pPr algn="just">
              <a:buNone/>
            </a:pPr>
            <a:r>
              <a:rPr lang="cs-CZ" dirty="0" smtClean="0"/>
              <a:t>Tento materiál byl vytvořen pro výuku v předmětu český jazyk a literatura v šestém ročníku šestiletého studia,  a to jako část jedné vyučovací hodiny v rozsahu cca 30 minut.</a:t>
            </a:r>
          </a:p>
          <a:p>
            <a:pPr algn="just">
              <a:buNone/>
            </a:pPr>
            <a:r>
              <a:rPr lang="cs-CZ" dirty="0" smtClean="0"/>
              <a:t>Materiál slouží k procvičování čtenářské gramotnosti, je zaměřen na  kontrolu porozumění textu a vyhledávání informací v úryvcích z díla Milenci a vrazi od Vladimíra Párala.</a:t>
            </a:r>
          </a:p>
          <a:p>
            <a:pPr algn="just">
              <a:buNone/>
            </a:pPr>
            <a:r>
              <a:rPr lang="cs-CZ" dirty="0" smtClean="0"/>
              <a:t>Cílem prezentace je naučit žáky pracovat s textem, vyhledávat v něm určité informace, porozumět mu a přemýšlet o jeho obsahu. Dále je prezentace využita také pro otázky týkající se jazykové výstavby textu odborného a uměleckého stylu a fakultativně také pro opakování literární teorie a historie. Pozn. Prezentace navazuje na obsah předcházející hodiny věnované osobnosti Vladimíra Párala v rámci tzv. severočeské školy. </a:t>
            </a:r>
          </a:p>
          <a:p>
            <a:pPr algn="just">
              <a:buNone/>
            </a:pPr>
            <a:r>
              <a:rPr lang="cs-CZ" dirty="0" smtClean="0"/>
              <a:t>Metodi</a:t>
            </a:r>
            <a:r>
              <a:rPr lang="cs-CZ" dirty="0" smtClean="0">
                <a:latin typeface="Times New Roman" pitchFamily="18" charset="0"/>
                <a:cs typeface="Times New Roman" pitchFamily="18" charset="0"/>
              </a:rPr>
              <a:t>cké pokyny: Žáci postupují podle pokynů uvedených v prezentaci. Řešení úloh zapisují na tabuli elektronickým perem</a:t>
            </a:r>
            <a:r>
              <a:rPr lang="de-DE" dirty="0" smtClean="0">
                <a:latin typeface="Times New Roman" pitchFamily="18" charset="0"/>
                <a:cs typeface="Times New Roman" pitchFamily="18" charset="0"/>
              </a:rPr>
              <a:t>, </a:t>
            </a:r>
            <a:r>
              <a:rPr lang="cs-CZ" dirty="0" smtClean="0">
                <a:latin typeface="Times New Roman" pitchFamily="18" charset="0"/>
                <a:cs typeface="Times New Roman" pitchFamily="18" charset="0"/>
              </a:rPr>
              <a:t>správné řešení či srovnání obsahuje prezentace v závěru. Texty i otázky k nim je možno vytisknout a dát žákům k dispozici do dvojice či do skupiny apod.</a:t>
            </a:r>
          </a:p>
          <a:p>
            <a:pPr lvl="0" algn="just">
              <a:buNone/>
            </a:pPr>
            <a:r>
              <a:rPr lang="cs-CZ" dirty="0" smtClean="0"/>
              <a:t>Materiál je určen k interaktivní výuce.</a:t>
            </a:r>
          </a:p>
          <a:p>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p:txBody>
          <a:bodyPr>
            <a:normAutofit/>
          </a:bodyPr>
          <a:lstStyle/>
          <a:p>
            <a:r>
              <a:rPr lang="cs-CZ" sz="4000" dirty="0" smtClean="0"/>
              <a:t>VLADIMÍR PÁRAL</a:t>
            </a:r>
            <a:br>
              <a:rPr lang="cs-CZ" sz="4000" dirty="0" smtClean="0"/>
            </a:br>
            <a:r>
              <a:rPr lang="cs-CZ" sz="4000" dirty="0" smtClean="0"/>
              <a:t>MILENCI A VRAZI</a:t>
            </a:r>
            <a:br>
              <a:rPr lang="cs-CZ" sz="4000" dirty="0" smtClean="0"/>
            </a:br>
            <a:r>
              <a:rPr lang="cs-CZ" sz="4000" dirty="0" smtClean="0"/>
              <a:t>Česká literatura 20. století</a:t>
            </a:r>
            <a:endParaRPr lang="cs-CZ" sz="4000" dirty="0"/>
          </a:p>
        </p:txBody>
      </p:sp>
      <p:sp>
        <p:nvSpPr>
          <p:cNvPr id="5" name="Podnadpis 4"/>
          <p:cNvSpPr>
            <a:spLocks noGrp="1"/>
          </p:cNvSpPr>
          <p:nvPr>
            <p:ph type="subTitle" idx="1"/>
          </p:nvPr>
        </p:nvSpPr>
        <p:spPr/>
        <p:txBody>
          <a:bodyPr>
            <a:normAutofit/>
          </a:bodyPr>
          <a:lstStyle/>
          <a:p>
            <a:r>
              <a:rPr lang="cs-CZ" dirty="0" smtClean="0"/>
              <a:t>Rozvoj čtenářské gramotnosti</a:t>
            </a:r>
            <a:endParaRPr lang="cs-CZ" dirty="0"/>
          </a:p>
        </p:txBody>
      </p:sp>
      <p:pic>
        <p:nvPicPr>
          <p:cNvPr id="6" name="Picture 2" descr="C:\Users\Doma\AppData\Local\Microsoft\Windows\Temporary Internet Files\Content.IE5\4U55UC9U\MP900448290[1].jpg"/>
          <p:cNvPicPr>
            <a:picLocks noChangeAspect="1" noChangeArrowheads="1"/>
          </p:cNvPicPr>
          <p:nvPr/>
        </p:nvPicPr>
        <p:blipFill>
          <a:blip r:embed="rId2" cstate="print"/>
          <a:srcRect/>
          <a:stretch>
            <a:fillRect/>
          </a:stretch>
        </p:blipFill>
        <p:spPr bwMode="auto">
          <a:xfrm>
            <a:off x="285720" y="2964337"/>
            <a:ext cx="2357454" cy="3546613"/>
          </a:xfrm>
          <a:prstGeom prst="rect">
            <a:avLst/>
          </a:prstGeom>
          <a:noFill/>
          <a:ln w="50800">
            <a:solidFill>
              <a:schemeClr val="tx2">
                <a:lumMod val="75000"/>
              </a:schemeClr>
            </a:solidFill>
          </a:ln>
        </p:spPr>
      </p:pic>
      <p:pic>
        <p:nvPicPr>
          <p:cNvPr id="8" name="Obrázek 7" descr="DSCN1634.JPG"/>
          <p:cNvPicPr>
            <a:picLocks noChangeAspect="1"/>
          </p:cNvPicPr>
          <p:nvPr/>
        </p:nvPicPr>
        <p:blipFill>
          <a:blip r:embed="rId3" cstate="print"/>
          <a:stretch>
            <a:fillRect/>
          </a:stretch>
        </p:blipFill>
        <p:spPr>
          <a:xfrm rot="18179695">
            <a:off x="2366810" y="4936604"/>
            <a:ext cx="1754161" cy="1315621"/>
          </a:xfrm>
          <a:prstGeom prst="rect">
            <a:avLst/>
          </a:prstGeom>
          <a:ln w="44450">
            <a:solidFill>
              <a:schemeClr val="accent4">
                <a:lumMod val="60000"/>
                <a:lumOff val="40000"/>
              </a:schemeClr>
            </a:solidFill>
          </a:ln>
        </p:spPr>
      </p:pic>
      <p:sp>
        <p:nvSpPr>
          <p:cNvPr id="9" name="TextovéPole 8"/>
          <p:cNvSpPr txBox="1"/>
          <p:nvPr/>
        </p:nvSpPr>
        <p:spPr>
          <a:xfrm>
            <a:off x="3214678" y="6357958"/>
            <a:ext cx="214314" cy="369332"/>
          </a:xfrm>
          <a:prstGeom prst="rect">
            <a:avLst/>
          </a:prstGeom>
          <a:noFill/>
        </p:spPr>
        <p:txBody>
          <a:bodyPr wrap="square" rtlCol="0">
            <a:spAutoFit/>
          </a:bodyPr>
          <a:lstStyle/>
          <a:p>
            <a:r>
              <a:rPr lang="cs-CZ" b="1" dirty="0" smtClean="0"/>
              <a:t>2</a:t>
            </a:r>
            <a:endParaRPr lang="cs-CZ" b="1" dirty="0"/>
          </a:p>
        </p:txBody>
      </p:sp>
      <p:sp>
        <p:nvSpPr>
          <p:cNvPr id="7" name="TextovéPole 6"/>
          <p:cNvSpPr txBox="1"/>
          <p:nvPr/>
        </p:nvSpPr>
        <p:spPr>
          <a:xfrm>
            <a:off x="2143108" y="6143644"/>
            <a:ext cx="285752" cy="369332"/>
          </a:xfrm>
          <a:prstGeom prst="rect">
            <a:avLst/>
          </a:prstGeom>
          <a:noFill/>
        </p:spPr>
        <p:txBody>
          <a:bodyPr wrap="square" rtlCol="0">
            <a:spAutoFit/>
          </a:bodyPr>
          <a:lstStyle/>
          <a:p>
            <a:r>
              <a:rPr lang="cs-CZ" dirty="0" smtClean="0">
                <a:solidFill>
                  <a:schemeClr val="bg1"/>
                </a:solidFill>
              </a:rPr>
              <a:t>1</a:t>
            </a:r>
            <a:endParaRPr lang="cs-CZ" dirty="0">
              <a:solidFill>
                <a:schemeClr val="bg1"/>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sz="3600" dirty="0" smtClean="0"/>
              <a:t>VLADIMÍR PÁRAL</a:t>
            </a:r>
            <a:br>
              <a:rPr lang="cs-CZ" sz="3600" dirty="0" smtClean="0"/>
            </a:br>
            <a:r>
              <a:rPr lang="cs-CZ" sz="3600" dirty="0" smtClean="0"/>
              <a:t>MILENCI A VRAZI</a:t>
            </a:r>
            <a:endParaRPr lang="cs-CZ" sz="3600" dirty="0"/>
          </a:p>
        </p:txBody>
      </p:sp>
      <p:sp>
        <p:nvSpPr>
          <p:cNvPr id="3" name="Zástupný symbol pro obsah 2"/>
          <p:cNvSpPr>
            <a:spLocks noGrp="1"/>
          </p:cNvSpPr>
          <p:nvPr>
            <p:ph idx="1"/>
          </p:nvPr>
        </p:nvSpPr>
        <p:spPr/>
        <p:txBody>
          <a:bodyPr>
            <a:noAutofit/>
          </a:bodyPr>
          <a:lstStyle/>
          <a:p>
            <a:pPr algn="just">
              <a:lnSpc>
                <a:spcPts val="2100"/>
              </a:lnSpc>
              <a:buFont typeface="Wingdings" pitchFamily="2" charset="2"/>
              <a:buChar char="§"/>
            </a:pPr>
            <a:r>
              <a:rPr lang="cs-CZ" sz="2000" dirty="0" smtClean="0"/>
              <a:t>Je to román z </a:t>
            </a:r>
            <a:r>
              <a:rPr lang="cs-CZ" sz="2000" u="sng" dirty="0" smtClean="0"/>
              <a:t>prvního období</a:t>
            </a:r>
            <a:r>
              <a:rPr lang="cs-CZ" sz="2000" dirty="0" smtClean="0"/>
              <a:t>, z tzv. </a:t>
            </a:r>
            <a:r>
              <a:rPr lang="cs-CZ" sz="2000" u="sng" dirty="0" smtClean="0"/>
              <a:t>černé pentalogie</a:t>
            </a:r>
            <a:r>
              <a:rPr lang="cs-CZ" sz="2000" dirty="0" smtClean="0"/>
              <a:t>, jejíž jednotlivá díla spojuje společný námět - </a:t>
            </a:r>
            <a:r>
              <a:rPr lang="cs-CZ" sz="2000" u="sng" dirty="0" smtClean="0"/>
              <a:t>morální úpadek společnosti</a:t>
            </a:r>
            <a:r>
              <a:rPr lang="cs-CZ" sz="2000" dirty="0" smtClean="0"/>
              <a:t>. Knihy jsou označovány jako </a:t>
            </a:r>
            <a:r>
              <a:rPr lang="cs-CZ" sz="2000" u="sng" dirty="0" smtClean="0"/>
              <a:t>inženýrské prózy</a:t>
            </a:r>
            <a:r>
              <a:rPr lang="cs-CZ" sz="2000" dirty="0" smtClean="0"/>
              <a:t>, jejich děj se odehrává ve fiktivní chemičce Kotex převážně mezi jejími zaměstnanci a jejich blízkými. Postavy jsou jako loutky, pro které je život – práce, volný čas, ale i erotika - pouhou nudnou a nezajímavou rutinou, ve které se vše </a:t>
            </a:r>
            <a:r>
              <a:rPr lang="cs-CZ" sz="2000" u="sng" dirty="0" smtClean="0"/>
              <a:t>stereotypně</a:t>
            </a:r>
            <a:r>
              <a:rPr lang="cs-CZ" sz="2000" dirty="0" smtClean="0"/>
              <a:t> opakuje.</a:t>
            </a:r>
          </a:p>
          <a:p>
            <a:pPr lvl="0" algn="just">
              <a:lnSpc>
                <a:spcPts val="2100"/>
              </a:lnSpc>
              <a:buFont typeface="Wingdings" pitchFamily="2" charset="2"/>
              <a:buChar char="§"/>
            </a:pPr>
            <a:r>
              <a:rPr lang="cs-CZ" sz="2000" dirty="0" smtClean="0"/>
              <a:t>Román má být jakýmsi obrazem dalšího vývoje lidské společnosti. Odehrává se mezi od 60. do začátku 80. let minulého století v Ústí nad Labem v domě č.p. 2000 (symbolicky), kde žijí jednak tzv. </a:t>
            </a:r>
            <a:r>
              <a:rPr lang="cs-CZ" sz="2000" b="1" u="sng" dirty="0" smtClean="0"/>
              <a:t>„červení</a:t>
            </a:r>
            <a:r>
              <a:rPr lang="cs-CZ" sz="2000" dirty="0" smtClean="0"/>
              <a:t>“, tj. draví a nemajetní, a tzv. </a:t>
            </a:r>
            <a:r>
              <a:rPr lang="cs-CZ" sz="2000" b="1" u="sng" dirty="0" smtClean="0"/>
              <a:t>„modří</a:t>
            </a:r>
            <a:r>
              <a:rPr lang="cs-CZ" sz="2000" dirty="0" smtClean="0"/>
              <a:t>“, jemní, ale pomalu degenerující. Oni jsou na špičce společnosti, na jejich místa se ale „červení“ snaží dostat a získat nejrůznější výhody a majetek. „Modří“ se na ně dívají svrchu a pohrdají jimi, ale ustupují jim. Na jejich místa přicházejí červení a mění se tak v modré.</a:t>
            </a:r>
          </a:p>
          <a:p>
            <a:pPr algn="just">
              <a:lnSpc>
                <a:spcPts val="2100"/>
              </a:lnSpc>
              <a:buFont typeface="Wingdings" pitchFamily="2" charset="2"/>
              <a:buChar char="§"/>
            </a:pPr>
            <a:r>
              <a:rPr lang="cs-CZ" sz="2000" dirty="0" smtClean="0"/>
              <a:t>Román má </a:t>
            </a:r>
            <a:r>
              <a:rPr lang="cs-CZ" sz="2000" u="sng" dirty="0" smtClean="0"/>
              <a:t>zajímavou strukturu</a:t>
            </a:r>
            <a:r>
              <a:rPr lang="cs-CZ" sz="2000" dirty="0" smtClean="0"/>
              <a:t>, neboť autor využil nejrůznějších literárních postupů, několika vypravěčů, kombinaci vnitřních monologů, odkazů na Stendhalův román Červený a černý, skoro slovníkových portrétů postav, citací zdánlivě odlehlých zpráv ze světa, což vede ke zhutnění textu.  </a:t>
            </a:r>
            <a:br>
              <a:rPr lang="cs-CZ" sz="2000" dirty="0" smtClean="0"/>
            </a:br>
            <a:endParaRPr lang="cs-CZ" sz="2000" dirty="0"/>
          </a:p>
        </p:txBody>
      </p:sp>
      <p:pic>
        <p:nvPicPr>
          <p:cNvPr id="3074" name="Picture 2" descr="C:\Users\Doma\AppData\Local\Microsoft\Windows\Temporary Internet Files\Content.IE5\4U55UC9U\MP900439030[1].jpg"/>
          <p:cNvPicPr>
            <a:picLocks noChangeAspect="1" noChangeArrowheads="1"/>
          </p:cNvPicPr>
          <p:nvPr/>
        </p:nvPicPr>
        <p:blipFill>
          <a:blip r:embed="rId2" cstate="print"/>
          <a:srcRect/>
          <a:stretch>
            <a:fillRect/>
          </a:stretch>
        </p:blipFill>
        <p:spPr bwMode="auto">
          <a:xfrm>
            <a:off x="1214414" y="285728"/>
            <a:ext cx="1071546" cy="1071546"/>
          </a:xfrm>
          <a:prstGeom prst="rect">
            <a:avLst/>
          </a:prstGeom>
          <a:noFill/>
        </p:spPr>
      </p:pic>
      <p:pic>
        <p:nvPicPr>
          <p:cNvPr id="3075" name="Picture 3" descr="C:\Users\Doma\AppData\Local\Microsoft\Windows\Temporary Internet Files\Content.IE5\CQW9CEVB\MP900439023[1].jpg"/>
          <p:cNvPicPr>
            <a:picLocks noChangeAspect="1" noChangeArrowheads="1"/>
          </p:cNvPicPr>
          <p:nvPr/>
        </p:nvPicPr>
        <p:blipFill>
          <a:blip r:embed="rId3" cstate="print"/>
          <a:srcRect/>
          <a:stretch>
            <a:fillRect/>
          </a:stretch>
        </p:blipFill>
        <p:spPr bwMode="auto">
          <a:xfrm>
            <a:off x="7000868" y="285728"/>
            <a:ext cx="1071570" cy="1071570"/>
          </a:xfrm>
          <a:prstGeom prst="rect">
            <a:avLst/>
          </a:prstGeom>
          <a:noFill/>
        </p:spPr>
      </p:pic>
      <p:sp>
        <p:nvSpPr>
          <p:cNvPr id="6" name="TextovéPole 5"/>
          <p:cNvSpPr txBox="1"/>
          <p:nvPr/>
        </p:nvSpPr>
        <p:spPr>
          <a:xfrm>
            <a:off x="2285984" y="1071546"/>
            <a:ext cx="285752" cy="369332"/>
          </a:xfrm>
          <a:prstGeom prst="rect">
            <a:avLst/>
          </a:prstGeom>
          <a:noFill/>
        </p:spPr>
        <p:txBody>
          <a:bodyPr wrap="square" rtlCol="0">
            <a:spAutoFit/>
          </a:bodyPr>
          <a:lstStyle/>
          <a:p>
            <a:r>
              <a:rPr lang="cs-CZ" dirty="0" smtClean="0"/>
              <a:t>3</a:t>
            </a:r>
            <a:endParaRPr lang="cs-CZ" dirty="0"/>
          </a:p>
        </p:txBody>
      </p:sp>
      <p:sp>
        <p:nvSpPr>
          <p:cNvPr id="7" name="TextovéPole 6"/>
          <p:cNvSpPr txBox="1"/>
          <p:nvPr/>
        </p:nvSpPr>
        <p:spPr>
          <a:xfrm>
            <a:off x="8072462" y="1000108"/>
            <a:ext cx="300082" cy="369332"/>
          </a:xfrm>
          <a:prstGeom prst="rect">
            <a:avLst/>
          </a:prstGeom>
          <a:noFill/>
        </p:spPr>
        <p:txBody>
          <a:bodyPr wrap="none" rtlCol="0">
            <a:spAutoFit/>
          </a:bodyPr>
          <a:lstStyle/>
          <a:p>
            <a:r>
              <a:rPr lang="cs-CZ" dirty="0" smtClean="0"/>
              <a:t>4</a:t>
            </a:r>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sz="3600" dirty="0" smtClean="0"/>
              <a:t>VLADIMÍR PÁRAL</a:t>
            </a:r>
            <a:br>
              <a:rPr lang="cs-CZ" sz="3600" dirty="0" smtClean="0"/>
            </a:br>
            <a:r>
              <a:rPr lang="cs-CZ" sz="3600" dirty="0" smtClean="0"/>
              <a:t>OTÁZKY K TEXTU I.</a:t>
            </a:r>
            <a:endParaRPr lang="cs-CZ" sz="3600" dirty="0"/>
          </a:p>
        </p:txBody>
      </p:sp>
      <p:sp>
        <p:nvSpPr>
          <p:cNvPr id="3" name="Zástupný symbol pro obsah 2"/>
          <p:cNvSpPr>
            <a:spLocks noGrp="1"/>
          </p:cNvSpPr>
          <p:nvPr>
            <p:ph idx="1"/>
          </p:nvPr>
        </p:nvSpPr>
        <p:spPr/>
        <p:txBody>
          <a:bodyPr>
            <a:noAutofit/>
          </a:bodyPr>
          <a:lstStyle/>
          <a:p>
            <a:pPr marL="514350" indent="-514350" algn="just">
              <a:lnSpc>
                <a:spcPts val="2100"/>
              </a:lnSpc>
              <a:buNone/>
            </a:pPr>
            <a:r>
              <a:rPr lang="cs-CZ" sz="2100" dirty="0" smtClean="0"/>
              <a:t>Na </a:t>
            </a:r>
            <a:r>
              <a:rPr lang="cs-CZ" sz="2100" dirty="0" smtClean="0"/>
              <a:t>otázky </a:t>
            </a:r>
            <a:r>
              <a:rPr lang="cs-CZ" sz="2100" dirty="0" smtClean="0"/>
              <a:t>odpovězte na základě přečtení úryvku z doslovu k vydání románu Milenci a vrazi z roku 1990, uvedeném na </a:t>
            </a:r>
            <a:r>
              <a:rPr lang="cs-CZ" sz="2100" dirty="0" smtClean="0"/>
              <a:t>dalším </a:t>
            </a:r>
            <a:r>
              <a:rPr lang="cs-CZ" sz="2100" dirty="0" smtClean="0"/>
              <a:t>snímku.</a:t>
            </a:r>
          </a:p>
          <a:p>
            <a:pPr marL="514350" indent="-514350" algn="just">
              <a:lnSpc>
                <a:spcPts val="2100"/>
              </a:lnSpc>
              <a:buFont typeface="+mj-lt"/>
              <a:buAutoNum type="arabicPeriod"/>
            </a:pPr>
            <a:r>
              <a:rPr lang="cs-CZ" sz="2100" dirty="0" smtClean="0">
                <a:solidFill>
                  <a:schemeClr val="bg2">
                    <a:lumMod val="25000"/>
                  </a:schemeClr>
                </a:solidFill>
              </a:rPr>
              <a:t>Charakterizujte a pojmenujte funkční styl ukázky. Rozumíte dobře významu všech slov a obsahu ukázky? Vysvětlete proč.</a:t>
            </a:r>
          </a:p>
          <a:p>
            <a:pPr marL="514350" indent="-514350" algn="just">
              <a:lnSpc>
                <a:spcPts val="2100"/>
              </a:lnSpc>
              <a:buFont typeface="+mj-lt"/>
              <a:buAutoNum type="arabicPeriod"/>
            </a:pPr>
            <a:r>
              <a:rPr lang="cs-CZ" sz="2100" dirty="0" smtClean="0">
                <a:solidFill>
                  <a:schemeClr val="bg2">
                    <a:lumMod val="25000"/>
                  </a:schemeClr>
                </a:solidFill>
              </a:rPr>
              <a:t>Odstraňte zápor v první větě textu. Srovnejte pak obě výpovědi ze stylistického hlediska.</a:t>
            </a:r>
          </a:p>
          <a:p>
            <a:pPr marL="514350" indent="-514350" algn="just">
              <a:lnSpc>
                <a:spcPts val="2100"/>
              </a:lnSpc>
              <a:buFont typeface="+mj-lt"/>
              <a:buAutoNum type="arabicPeriod"/>
            </a:pPr>
            <a:r>
              <a:rPr lang="cs-CZ" sz="2100" dirty="0" smtClean="0">
                <a:solidFill>
                  <a:schemeClr val="bg2">
                    <a:lumMod val="25000"/>
                  </a:schemeClr>
                </a:solidFill>
              </a:rPr>
              <a:t>Vysvětlete, co znamená, „jako hyperbola a jako parodie“.</a:t>
            </a:r>
          </a:p>
          <a:p>
            <a:pPr marL="514350" indent="-514350" algn="just">
              <a:lnSpc>
                <a:spcPts val="2100"/>
              </a:lnSpc>
              <a:buFont typeface="+mj-lt"/>
              <a:buAutoNum type="arabicPeriod"/>
            </a:pPr>
            <a:r>
              <a:rPr lang="cs-CZ" sz="2100" dirty="0" smtClean="0">
                <a:solidFill>
                  <a:schemeClr val="bg2">
                    <a:lumMod val="25000"/>
                  </a:schemeClr>
                </a:solidFill>
              </a:rPr>
              <a:t>Co je postmodernismus? Co je pro něj typické?</a:t>
            </a:r>
          </a:p>
          <a:p>
            <a:pPr marL="514350" indent="-514350" algn="just">
              <a:lnSpc>
                <a:spcPts val="2100"/>
              </a:lnSpc>
              <a:buFont typeface="+mj-lt"/>
              <a:buAutoNum type="arabicPeriod"/>
            </a:pPr>
            <a:r>
              <a:rPr lang="cs-CZ" sz="2100" dirty="0" smtClean="0">
                <a:solidFill>
                  <a:schemeClr val="bg2">
                    <a:lumMod val="25000"/>
                  </a:schemeClr>
                </a:solidFill>
              </a:rPr>
              <a:t>Které postavy ze Stendhalova díla jsou zmiňovány v doslovu?</a:t>
            </a:r>
          </a:p>
          <a:p>
            <a:pPr marL="514350" indent="-514350" algn="just">
              <a:lnSpc>
                <a:spcPts val="2100"/>
              </a:lnSpc>
              <a:buFont typeface="+mj-lt"/>
              <a:buAutoNum type="arabicPeriod"/>
            </a:pPr>
            <a:r>
              <a:rPr lang="cs-CZ" sz="2100" dirty="0" smtClean="0">
                <a:solidFill>
                  <a:schemeClr val="bg2">
                    <a:lumMod val="25000"/>
                  </a:schemeClr>
                </a:solidFill>
              </a:rPr>
              <a:t>Jak rozumíte spojení „koketní odkaz“? Jedná se o nepřímé pojmenování?</a:t>
            </a:r>
          </a:p>
          <a:p>
            <a:pPr marL="514350" indent="-514350" algn="just">
              <a:lnSpc>
                <a:spcPts val="2100"/>
              </a:lnSpc>
              <a:buFont typeface="+mj-lt"/>
              <a:buAutoNum type="arabicPeriod"/>
            </a:pPr>
            <a:r>
              <a:rPr lang="cs-CZ" sz="2100" dirty="0" smtClean="0">
                <a:solidFill>
                  <a:schemeClr val="bg2">
                    <a:lumMod val="25000"/>
                  </a:schemeClr>
                </a:solidFill>
              </a:rPr>
              <a:t>Jak chápete spojení „historicky objektivizovaná míra“? </a:t>
            </a:r>
          </a:p>
          <a:p>
            <a:pPr marL="514350" indent="-514350" algn="just">
              <a:lnSpc>
                <a:spcPts val="2100"/>
              </a:lnSpc>
              <a:buFont typeface="+mj-lt"/>
              <a:buAutoNum type="arabicPeriod"/>
            </a:pPr>
            <a:r>
              <a:rPr lang="cs-CZ" sz="2100" dirty="0" smtClean="0">
                <a:solidFill>
                  <a:schemeClr val="bg2">
                    <a:lumMod val="25000"/>
                  </a:schemeClr>
                </a:solidFill>
              </a:rPr>
              <a:t>Nahraďte slova „bestseller“ a „implikuje“ českými ekvivalenty. Jak se takovým slovům v lexikologii říká? </a:t>
            </a:r>
          </a:p>
          <a:p>
            <a:pPr marL="514350" indent="-514350" algn="just">
              <a:lnSpc>
                <a:spcPts val="2100"/>
              </a:lnSpc>
              <a:buFont typeface="+mj-lt"/>
              <a:buAutoNum type="arabicPeriod"/>
            </a:pPr>
            <a:r>
              <a:rPr lang="cs-CZ" sz="2100" dirty="0" smtClean="0">
                <a:solidFill>
                  <a:schemeClr val="bg2">
                    <a:lumMod val="25000"/>
                  </a:schemeClr>
                </a:solidFill>
              </a:rPr>
              <a:t>Proč Páral užíval citátů z novin a poukazů ze známých literárních děl?</a:t>
            </a:r>
          </a:p>
          <a:p>
            <a:pPr marL="514350" indent="-514350" algn="just">
              <a:lnSpc>
                <a:spcPts val="2100"/>
              </a:lnSpc>
              <a:buFont typeface="+mj-lt"/>
              <a:buAutoNum type="arabicPeriod"/>
            </a:pPr>
            <a:r>
              <a:rPr lang="cs-CZ" sz="2100" dirty="0" smtClean="0">
                <a:solidFill>
                  <a:schemeClr val="bg2">
                    <a:lumMod val="25000"/>
                  </a:schemeClr>
                </a:solidFill>
              </a:rPr>
              <a:t>Čím je mj. určen Páralův styl? </a:t>
            </a:r>
            <a:endParaRPr lang="cs-CZ" sz="2100" dirty="0" smtClean="0">
              <a:solidFill>
                <a:schemeClr val="bg2">
                  <a:lumMod val="25000"/>
                </a:schemeClr>
              </a:solidFill>
            </a:endParaRPr>
          </a:p>
          <a:p>
            <a:pPr marL="0" indent="0" algn="r">
              <a:lnSpc>
                <a:spcPts val="2100"/>
              </a:lnSpc>
              <a:buNone/>
            </a:pPr>
            <a:r>
              <a:rPr lang="cs-CZ" sz="1600" dirty="0" smtClean="0">
                <a:solidFill>
                  <a:schemeClr val="bg2">
                    <a:lumMod val="25000"/>
                  </a:schemeClr>
                </a:solidFill>
              </a:rPr>
              <a:t>Řešení viz </a:t>
            </a:r>
            <a:r>
              <a:rPr lang="cs-CZ" sz="1600" dirty="0" smtClean="0">
                <a:solidFill>
                  <a:schemeClr val="bg2">
                    <a:lumMod val="25000"/>
                  </a:schemeClr>
                </a:solidFill>
                <a:hlinkClick r:id="rId2" action="ppaction://hlinksldjump"/>
              </a:rPr>
              <a:t>VLADIMÍR PÁRAL, MILENCI A VRAZI   TEXT I. - Z DOSLOVU - P...</a:t>
            </a:r>
            <a:r>
              <a:rPr lang="cs-CZ" sz="1600" dirty="0" smtClean="0">
                <a:solidFill>
                  <a:schemeClr val="bg2">
                    <a:lumMod val="25000"/>
                  </a:schemeClr>
                </a:solidFill>
              </a:rPr>
              <a:t> </a:t>
            </a:r>
            <a:endParaRPr lang="cs-CZ" sz="1600" dirty="0">
              <a:solidFill>
                <a:schemeClr val="bg2">
                  <a:lumMod val="25000"/>
                </a:schemeClr>
              </a:solidFill>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2800" dirty="0" smtClean="0"/>
              <a:t>VLADIMÍR PÁRAL, MILENCI A VRAZI, </a:t>
            </a:r>
            <a:br>
              <a:rPr lang="cs-CZ" sz="2800" dirty="0" smtClean="0"/>
            </a:br>
            <a:r>
              <a:rPr lang="cs-CZ" sz="2800" dirty="0" smtClean="0"/>
              <a:t>TEXT I. - Z DOSLOVU - PÁRALŮV STYL</a:t>
            </a:r>
            <a:endParaRPr lang="cs-CZ" sz="2800" dirty="0"/>
          </a:p>
        </p:txBody>
      </p:sp>
      <p:sp>
        <p:nvSpPr>
          <p:cNvPr id="3" name="Zástupný symbol pro obsah 2"/>
          <p:cNvSpPr>
            <a:spLocks noGrp="1"/>
          </p:cNvSpPr>
          <p:nvPr>
            <p:ph idx="1"/>
          </p:nvPr>
        </p:nvSpPr>
        <p:spPr/>
        <p:txBody>
          <a:bodyPr>
            <a:noAutofit/>
          </a:bodyPr>
          <a:lstStyle/>
          <a:p>
            <a:pPr algn="just">
              <a:lnSpc>
                <a:spcPts val="2000"/>
              </a:lnSpc>
              <a:buNone/>
            </a:pPr>
            <a:r>
              <a:rPr lang="cs-CZ" sz="2000" dirty="0" smtClean="0"/>
              <a:t>„Pokud nebude text čten jako hyperbola a jako parodie …, pak musí nutně dojít k neporozumění jeho smyslu. Román přece přišel do situace postmodernismu…</a:t>
            </a:r>
          </a:p>
          <a:p>
            <a:pPr algn="just">
              <a:lnSpc>
                <a:spcPts val="2000"/>
              </a:lnSpc>
              <a:buNone/>
            </a:pPr>
            <a:r>
              <a:rPr lang="cs-CZ" sz="2000" dirty="0" smtClean="0"/>
              <a:t>Hra s asociacemi na Stendhalův příběh a na osudy Juliána Sorela, madame de Rênal, Matyldy de la Mole a četné poukazy k dalším známým dílům, bestsellerům a filmům se podílejí na významovém obohacení prózy. Jestliže například padne v textu zmínka, že román může být čten jako Červený a černý v Ústí nad Labem aneb Stendhal po severočesku, pak nejde o jenom koketní odkaz, ani o lacinou příležitost pohrávat si s epizodami klasické knihy, ale implikuje se historicky objektivizovaná míra k obrazu severočeské současnosti. V podobném duchu Páral užíval i citátů z novin a časopisů a poukazů k někdejší „učebnici“ Van de Velda o dokonalém manželství či k novému Kinseyovu Reportu o sexuálním chování. Páralův styl je dále formován způsobem stavby věty, výrazným pojmenováním, střídáním větného podmětu, posuny, průniky a návraty časových rovin atd.“</a:t>
            </a:r>
            <a:r>
              <a:rPr lang="cs-CZ" sz="2000" baseline="30000" dirty="0" smtClean="0"/>
              <a:t>1)</a:t>
            </a:r>
            <a:r>
              <a:rPr lang="cs-CZ" sz="2000" dirty="0" smtClean="0"/>
              <a:t>  						Miloš Pohorský</a:t>
            </a:r>
            <a:endParaRPr lang="cs-CZ" sz="20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2800" dirty="0" smtClean="0"/>
              <a:t>VLADIMÍR PÁRAL, MILENCI A VRAZI </a:t>
            </a:r>
            <a:r>
              <a:rPr lang="cs-CZ" sz="2400" dirty="0" smtClean="0"/>
              <a:t/>
            </a:r>
            <a:br>
              <a:rPr lang="cs-CZ" sz="2400" dirty="0" smtClean="0"/>
            </a:br>
            <a:r>
              <a:rPr lang="cs-CZ" sz="2400" dirty="0" smtClean="0"/>
              <a:t> </a:t>
            </a:r>
            <a:r>
              <a:rPr lang="cs-CZ" sz="2800" dirty="0" smtClean="0"/>
              <a:t>TEXT I. - Z DOSLOVU - PÁRALŮV STYL</a:t>
            </a:r>
            <a:endParaRPr lang="cs-CZ" sz="2800" dirty="0"/>
          </a:p>
        </p:txBody>
      </p:sp>
      <p:graphicFrame>
        <p:nvGraphicFramePr>
          <p:cNvPr id="4" name="Zástupný symbol pro obsah 3"/>
          <p:cNvGraphicFramePr>
            <a:graphicFrameLocks noGrp="1"/>
          </p:cNvGraphicFramePr>
          <p:nvPr>
            <p:ph idx="1"/>
          </p:nvPr>
        </p:nvGraphicFramePr>
        <p:xfrm>
          <a:off x="457200" y="1646239"/>
          <a:ext cx="7972452" cy="4783163"/>
        </p:xfrm>
        <a:graphic>
          <a:graphicData uri="http://schemas.openxmlformats.org/drawingml/2006/table">
            <a:tbl>
              <a:tblPr firstRow="1" bandRow="1">
                <a:tableStyleId>{5C22544A-7EE6-4342-B048-85BDC9FD1C3A}</a:tableStyleId>
              </a:tblPr>
              <a:tblGrid>
                <a:gridCol w="525936"/>
                <a:gridCol w="7446516"/>
              </a:tblGrid>
              <a:tr h="434833">
                <a:tc gridSpan="2">
                  <a:txBody>
                    <a:bodyPr/>
                    <a:lstStyle/>
                    <a:p>
                      <a:r>
                        <a:rPr lang="cs-CZ" dirty="0" smtClean="0"/>
                        <a:t>Zde zapište</a:t>
                      </a:r>
                      <a:r>
                        <a:rPr lang="cs-CZ" baseline="0" dirty="0" smtClean="0"/>
                        <a:t> odpovědi. Souhlasí všichni?</a:t>
                      </a:r>
                      <a:endParaRPr lang="cs-CZ" dirty="0"/>
                    </a:p>
                  </a:txBody>
                  <a:tcPr/>
                </a:tc>
                <a:tc hMerge="1">
                  <a:txBody>
                    <a:bodyPr/>
                    <a:lstStyle/>
                    <a:p>
                      <a:endParaRPr lang="cs-CZ" dirty="0"/>
                    </a:p>
                  </a:txBody>
                  <a:tcPr/>
                </a:tc>
              </a:tr>
              <a:tr h="434833">
                <a:tc>
                  <a:txBody>
                    <a:bodyPr/>
                    <a:lstStyle/>
                    <a:p>
                      <a:pPr algn="r"/>
                      <a:r>
                        <a:rPr lang="cs-CZ" dirty="0" smtClean="0"/>
                        <a:t>1</a:t>
                      </a:r>
                      <a:endParaRPr lang="cs-CZ" dirty="0"/>
                    </a:p>
                  </a:txBody>
                  <a:tcPr/>
                </a:tc>
                <a:tc>
                  <a:txBody>
                    <a:bodyPr/>
                    <a:lstStyle/>
                    <a:p>
                      <a:endParaRPr lang="cs-CZ" dirty="0"/>
                    </a:p>
                  </a:txBody>
                  <a:tcPr/>
                </a:tc>
              </a:tr>
              <a:tr h="434833">
                <a:tc>
                  <a:txBody>
                    <a:bodyPr/>
                    <a:lstStyle/>
                    <a:p>
                      <a:pPr algn="r"/>
                      <a:r>
                        <a:rPr lang="cs-CZ" dirty="0" smtClean="0"/>
                        <a:t>2</a:t>
                      </a:r>
                      <a:endParaRPr lang="cs-CZ" dirty="0"/>
                    </a:p>
                  </a:txBody>
                  <a:tcPr/>
                </a:tc>
                <a:tc>
                  <a:txBody>
                    <a:bodyPr/>
                    <a:lstStyle/>
                    <a:p>
                      <a:endParaRPr lang="cs-CZ" dirty="0"/>
                    </a:p>
                  </a:txBody>
                  <a:tcPr/>
                </a:tc>
              </a:tr>
              <a:tr h="434833">
                <a:tc>
                  <a:txBody>
                    <a:bodyPr/>
                    <a:lstStyle/>
                    <a:p>
                      <a:pPr algn="r"/>
                      <a:r>
                        <a:rPr lang="cs-CZ" dirty="0" smtClean="0"/>
                        <a:t>3</a:t>
                      </a:r>
                      <a:endParaRPr lang="cs-CZ" dirty="0"/>
                    </a:p>
                  </a:txBody>
                  <a:tcPr/>
                </a:tc>
                <a:tc>
                  <a:txBody>
                    <a:bodyPr/>
                    <a:lstStyle/>
                    <a:p>
                      <a:endParaRPr lang="cs-CZ" dirty="0"/>
                    </a:p>
                  </a:txBody>
                  <a:tcPr/>
                </a:tc>
              </a:tr>
              <a:tr h="434833">
                <a:tc>
                  <a:txBody>
                    <a:bodyPr/>
                    <a:lstStyle/>
                    <a:p>
                      <a:pPr algn="r"/>
                      <a:r>
                        <a:rPr lang="cs-CZ" dirty="0" smtClean="0"/>
                        <a:t>4</a:t>
                      </a:r>
                      <a:endParaRPr lang="cs-CZ" dirty="0"/>
                    </a:p>
                  </a:txBody>
                  <a:tcPr/>
                </a:tc>
                <a:tc>
                  <a:txBody>
                    <a:bodyPr/>
                    <a:lstStyle/>
                    <a:p>
                      <a:endParaRPr lang="cs-CZ" dirty="0"/>
                    </a:p>
                  </a:txBody>
                  <a:tcPr/>
                </a:tc>
              </a:tr>
              <a:tr h="434833">
                <a:tc>
                  <a:txBody>
                    <a:bodyPr/>
                    <a:lstStyle/>
                    <a:p>
                      <a:pPr algn="r"/>
                      <a:r>
                        <a:rPr lang="cs-CZ" dirty="0" smtClean="0"/>
                        <a:t>5</a:t>
                      </a:r>
                      <a:endParaRPr lang="cs-CZ" dirty="0"/>
                    </a:p>
                  </a:txBody>
                  <a:tcPr/>
                </a:tc>
                <a:tc>
                  <a:txBody>
                    <a:bodyPr/>
                    <a:lstStyle/>
                    <a:p>
                      <a:endParaRPr lang="cs-CZ" dirty="0"/>
                    </a:p>
                  </a:txBody>
                  <a:tcPr/>
                </a:tc>
              </a:tr>
              <a:tr h="434833">
                <a:tc>
                  <a:txBody>
                    <a:bodyPr/>
                    <a:lstStyle/>
                    <a:p>
                      <a:pPr algn="r"/>
                      <a:r>
                        <a:rPr lang="cs-CZ" dirty="0" smtClean="0"/>
                        <a:t>6</a:t>
                      </a:r>
                      <a:endParaRPr lang="cs-CZ" dirty="0"/>
                    </a:p>
                  </a:txBody>
                  <a:tcPr/>
                </a:tc>
                <a:tc>
                  <a:txBody>
                    <a:bodyPr/>
                    <a:lstStyle/>
                    <a:p>
                      <a:endParaRPr lang="cs-CZ" dirty="0"/>
                    </a:p>
                  </a:txBody>
                  <a:tcPr/>
                </a:tc>
              </a:tr>
              <a:tr h="434833">
                <a:tc>
                  <a:txBody>
                    <a:bodyPr/>
                    <a:lstStyle/>
                    <a:p>
                      <a:pPr algn="r"/>
                      <a:r>
                        <a:rPr lang="cs-CZ" dirty="0" smtClean="0"/>
                        <a:t>7</a:t>
                      </a:r>
                      <a:endParaRPr lang="cs-CZ" dirty="0"/>
                    </a:p>
                  </a:txBody>
                  <a:tcPr/>
                </a:tc>
                <a:tc>
                  <a:txBody>
                    <a:bodyPr/>
                    <a:lstStyle/>
                    <a:p>
                      <a:endParaRPr lang="cs-CZ" dirty="0"/>
                    </a:p>
                  </a:txBody>
                  <a:tcPr/>
                </a:tc>
              </a:tr>
              <a:tr h="434833">
                <a:tc>
                  <a:txBody>
                    <a:bodyPr/>
                    <a:lstStyle/>
                    <a:p>
                      <a:pPr algn="r"/>
                      <a:r>
                        <a:rPr lang="cs-CZ" dirty="0" smtClean="0"/>
                        <a:t>8</a:t>
                      </a:r>
                      <a:endParaRPr lang="cs-CZ" dirty="0"/>
                    </a:p>
                  </a:txBody>
                  <a:tcPr/>
                </a:tc>
                <a:tc>
                  <a:txBody>
                    <a:bodyPr/>
                    <a:lstStyle/>
                    <a:p>
                      <a:endParaRPr lang="cs-CZ" dirty="0"/>
                    </a:p>
                  </a:txBody>
                  <a:tcPr/>
                </a:tc>
              </a:tr>
              <a:tr h="434833">
                <a:tc>
                  <a:txBody>
                    <a:bodyPr/>
                    <a:lstStyle/>
                    <a:p>
                      <a:pPr algn="r"/>
                      <a:r>
                        <a:rPr lang="cs-CZ" dirty="0" smtClean="0"/>
                        <a:t>9</a:t>
                      </a:r>
                      <a:endParaRPr lang="cs-CZ" dirty="0"/>
                    </a:p>
                  </a:txBody>
                  <a:tcPr/>
                </a:tc>
                <a:tc>
                  <a:txBody>
                    <a:bodyPr/>
                    <a:lstStyle/>
                    <a:p>
                      <a:endParaRPr lang="cs-CZ" dirty="0"/>
                    </a:p>
                  </a:txBody>
                  <a:tcPr/>
                </a:tc>
              </a:tr>
              <a:tr h="434833">
                <a:tc>
                  <a:txBody>
                    <a:bodyPr/>
                    <a:lstStyle/>
                    <a:p>
                      <a:pPr algn="r"/>
                      <a:r>
                        <a:rPr lang="cs-CZ" dirty="0" smtClean="0"/>
                        <a:t>10</a:t>
                      </a:r>
                      <a:endParaRPr lang="cs-CZ" dirty="0"/>
                    </a:p>
                  </a:txBody>
                  <a:tcPr/>
                </a:tc>
                <a:tc>
                  <a:txBody>
                    <a:bodyPr/>
                    <a:lstStyle/>
                    <a:p>
                      <a:endParaRPr lang="cs-CZ" dirty="0"/>
                    </a:p>
                  </a:txBody>
                  <a:tcPr/>
                </a:tc>
              </a:tr>
            </a:tbl>
          </a:graphicData>
        </a:graphic>
      </p:graphicFrame>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sz="3600" dirty="0" smtClean="0"/>
              <a:t>VLADIMÍR PÁRAL</a:t>
            </a:r>
            <a:br>
              <a:rPr lang="cs-CZ" sz="3600" dirty="0" smtClean="0"/>
            </a:br>
            <a:r>
              <a:rPr lang="cs-CZ" sz="3600" dirty="0" smtClean="0"/>
              <a:t>OTÁZKY K TEXTU II.</a:t>
            </a:r>
            <a:endParaRPr lang="cs-CZ" sz="3600" dirty="0"/>
          </a:p>
        </p:txBody>
      </p:sp>
      <p:sp>
        <p:nvSpPr>
          <p:cNvPr id="3" name="Zástupný symbol pro obsah 2"/>
          <p:cNvSpPr>
            <a:spLocks noGrp="1"/>
          </p:cNvSpPr>
          <p:nvPr>
            <p:ph idx="1"/>
          </p:nvPr>
        </p:nvSpPr>
        <p:spPr/>
        <p:txBody>
          <a:bodyPr>
            <a:noAutofit/>
          </a:bodyPr>
          <a:lstStyle/>
          <a:p>
            <a:pPr marL="514350" indent="-514350" algn="just">
              <a:lnSpc>
                <a:spcPts val="2100"/>
              </a:lnSpc>
              <a:buNone/>
            </a:pPr>
            <a:r>
              <a:rPr lang="cs-CZ" sz="2100" dirty="0" smtClean="0"/>
              <a:t>Na níže uvedené otázky odpovězte na základě přečtení úryvku z románu, který je uveden na následujícím snímku.</a:t>
            </a:r>
          </a:p>
          <a:p>
            <a:pPr marL="514350" indent="-514350" algn="just">
              <a:lnSpc>
                <a:spcPts val="2100"/>
              </a:lnSpc>
              <a:buClr>
                <a:schemeClr val="bg2">
                  <a:lumMod val="25000"/>
                </a:schemeClr>
              </a:buClr>
              <a:buFont typeface="+mj-lt"/>
              <a:buAutoNum type="arabicPeriod"/>
            </a:pPr>
            <a:r>
              <a:rPr lang="cs-CZ" sz="2100" dirty="0" smtClean="0"/>
              <a:t>Co je obsahem ukázky? Reprodukujte stručně.</a:t>
            </a:r>
          </a:p>
          <a:p>
            <a:pPr marL="514350" indent="-514350" algn="just">
              <a:lnSpc>
                <a:spcPts val="2100"/>
              </a:lnSpc>
              <a:buClr>
                <a:schemeClr val="bg2">
                  <a:lumMod val="25000"/>
                </a:schemeClr>
              </a:buClr>
              <a:buFont typeface="+mj-lt"/>
              <a:buAutoNum type="arabicPeriod"/>
            </a:pPr>
            <a:r>
              <a:rPr lang="cs-CZ" sz="2100" dirty="0" smtClean="0"/>
              <a:t>Kdo je vypravěčem? Jedna z postav, nebo objektivní vypravěč stojící nad dějem?</a:t>
            </a:r>
          </a:p>
          <a:p>
            <a:pPr marL="514350" indent="-514350" algn="just">
              <a:lnSpc>
                <a:spcPts val="2100"/>
              </a:lnSpc>
              <a:buClr>
                <a:schemeClr val="bg2">
                  <a:lumMod val="25000"/>
                </a:schemeClr>
              </a:buClr>
              <a:buFont typeface="+mj-lt"/>
              <a:buAutoNum type="arabicPeriod"/>
            </a:pPr>
            <a:r>
              <a:rPr lang="cs-CZ" sz="2100" dirty="0" smtClean="0"/>
              <a:t>Stojí vypravěč na straně „červených“, nebo „modrých“? Proč si to myslíte? </a:t>
            </a:r>
          </a:p>
          <a:p>
            <a:pPr marL="514350" indent="-514350" algn="just">
              <a:lnSpc>
                <a:spcPts val="2100"/>
              </a:lnSpc>
              <a:buClr>
                <a:schemeClr val="bg2">
                  <a:lumMod val="25000"/>
                </a:schemeClr>
              </a:buClr>
              <a:buFont typeface="+mj-lt"/>
              <a:buAutoNum type="arabicPeriod"/>
            </a:pPr>
            <a:r>
              <a:rPr lang="cs-CZ" sz="2100" dirty="0" smtClean="0"/>
              <a:t>Které postavy v ukázce vystupují? Do které „kategorie“ patří?</a:t>
            </a:r>
          </a:p>
          <a:p>
            <a:pPr marL="514350" indent="-514350" algn="just">
              <a:lnSpc>
                <a:spcPts val="2100"/>
              </a:lnSpc>
              <a:buClr>
                <a:schemeClr val="bg2">
                  <a:lumMod val="25000"/>
                </a:schemeClr>
              </a:buClr>
              <a:buFont typeface="+mj-lt"/>
              <a:buAutoNum type="arabicPeriod"/>
            </a:pPr>
            <a:r>
              <a:rPr lang="cs-CZ" sz="2100" dirty="0" smtClean="0"/>
              <a:t>Co se čtenář dovídá o ženských postavách? Uveďte jejich jméno a další údaje uvedené v ukázce.</a:t>
            </a:r>
          </a:p>
          <a:p>
            <a:pPr marL="514350" indent="-514350" algn="just">
              <a:lnSpc>
                <a:spcPts val="2100"/>
              </a:lnSpc>
              <a:buClr>
                <a:schemeClr val="bg2">
                  <a:lumMod val="25000"/>
                </a:schemeClr>
              </a:buClr>
              <a:buFont typeface="+mj-lt"/>
              <a:buAutoNum type="arabicPeriod"/>
            </a:pPr>
            <a:r>
              <a:rPr lang="cs-CZ" sz="2100" dirty="0" smtClean="0"/>
              <a:t>Jaké prostředky autor použil pro charakteristiku těchto postav?</a:t>
            </a:r>
          </a:p>
          <a:p>
            <a:pPr marL="514350" indent="-514350" algn="just">
              <a:lnSpc>
                <a:spcPts val="2100"/>
              </a:lnSpc>
              <a:buClr>
                <a:schemeClr val="bg2">
                  <a:lumMod val="25000"/>
                </a:schemeClr>
              </a:buClr>
              <a:buFont typeface="+mj-lt"/>
              <a:buAutoNum type="arabicPeriod"/>
            </a:pPr>
            <a:r>
              <a:rPr lang="cs-CZ" sz="2100" dirty="0" smtClean="0"/>
              <a:t>Čeho se týkají číselné údaje v ukázce? Jak to souvisí s charakterem postav románu? </a:t>
            </a:r>
          </a:p>
          <a:p>
            <a:pPr marL="514350" indent="-514350" algn="just">
              <a:lnSpc>
                <a:spcPts val="2100"/>
              </a:lnSpc>
              <a:buClr>
                <a:schemeClr val="bg2">
                  <a:lumMod val="25000"/>
                </a:schemeClr>
              </a:buClr>
              <a:buFont typeface="+mj-lt"/>
              <a:buAutoNum type="arabicPeriod"/>
            </a:pPr>
            <a:r>
              <a:rPr lang="cs-CZ" sz="2100" dirty="0" smtClean="0"/>
              <a:t>Co je obsahem vnitřního monologu? Jak je graficky zvýrazněn?</a:t>
            </a:r>
          </a:p>
          <a:p>
            <a:pPr marL="514350" indent="-514350" algn="just">
              <a:lnSpc>
                <a:spcPts val="2100"/>
              </a:lnSpc>
              <a:buClr>
                <a:schemeClr val="bg2">
                  <a:lumMod val="25000"/>
                </a:schemeClr>
              </a:buClr>
              <a:buFont typeface="+mj-lt"/>
              <a:buAutoNum type="arabicPeriod"/>
            </a:pPr>
            <a:r>
              <a:rPr lang="cs-CZ" sz="2100" dirty="0" smtClean="0"/>
              <a:t>Jak byste charakterizovali stavbu a typ vět v ukázce?</a:t>
            </a:r>
          </a:p>
          <a:p>
            <a:pPr marL="514350" indent="-514350" algn="just">
              <a:lnSpc>
                <a:spcPts val="2100"/>
              </a:lnSpc>
              <a:buClr>
                <a:schemeClr val="bg2">
                  <a:lumMod val="25000"/>
                </a:schemeClr>
              </a:buClr>
              <a:buFont typeface="+mj-lt"/>
              <a:buAutoNum type="arabicPeriod"/>
            </a:pPr>
            <a:r>
              <a:rPr lang="cs-CZ" sz="2100" dirty="0" smtClean="0"/>
              <a:t>Co je „svoloč</a:t>
            </a:r>
            <a:r>
              <a:rPr lang="cs-CZ" sz="2100" dirty="0" smtClean="0"/>
              <a:t>“?</a:t>
            </a:r>
          </a:p>
          <a:p>
            <a:pPr marL="0" indent="0" algn="r">
              <a:lnSpc>
                <a:spcPts val="2100"/>
              </a:lnSpc>
              <a:buClr>
                <a:schemeClr val="bg2">
                  <a:lumMod val="25000"/>
                </a:schemeClr>
              </a:buClr>
              <a:buNone/>
            </a:pPr>
            <a:r>
              <a:rPr lang="cs-CZ" sz="1600" dirty="0" smtClean="0"/>
              <a:t>Řešení viz </a:t>
            </a:r>
            <a:r>
              <a:rPr lang="es-ES" sz="1600" dirty="0" smtClean="0">
                <a:hlinkClick r:id="rId2" action="ppaction://hlinksldjump"/>
              </a:rPr>
              <a:t>VLADIMÍR PÁRAL, MILENCI A VRAZI   TEXT II. – ÚRYVEK Z ROMÁNU</a:t>
            </a:r>
            <a:endParaRPr lang="cs-CZ" sz="1600" dirty="0"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sz="3600" dirty="0" smtClean="0"/>
              <a:t>VLADIMÍR PÁRAL, MILENCI A VRAZI</a:t>
            </a:r>
            <a:br>
              <a:rPr lang="cs-CZ" sz="3600" dirty="0" smtClean="0"/>
            </a:br>
            <a:r>
              <a:rPr lang="cs-CZ" sz="3600" dirty="0" smtClean="0"/>
              <a:t>TEXT II. – ÚRYVEK Z ROMÁNU </a:t>
            </a:r>
            <a:endParaRPr lang="cs-CZ" sz="3600" dirty="0"/>
          </a:p>
        </p:txBody>
      </p:sp>
      <p:sp>
        <p:nvSpPr>
          <p:cNvPr id="3" name="Zástupný symbol pro obsah 2"/>
          <p:cNvSpPr>
            <a:spLocks noGrp="1"/>
          </p:cNvSpPr>
          <p:nvPr>
            <p:ph idx="1"/>
          </p:nvPr>
        </p:nvSpPr>
        <p:spPr/>
        <p:txBody>
          <a:bodyPr>
            <a:normAutofit fontScale="62500" lnSpcReduction="20000"/>
          </a:bodyPr>
          <a:lstStyle/>
          <a:p>
            <a:pPr algn="just">
              <a:buNone/>
            </a:pPr>
            <a:r>
              <a:rPr lang="cs-CZ" dirty="0" smtClean="0"/>
              <a:t>Ze skleněných dveří Primu, „exkluzívní pánské doplňky“, vychází Yveta (dcera ředitele Masokombinátu a člena krajské vlády, ta, co mi dluží padesátku na taxíka z Větruše, kteroužto drobnůstku – můj příjem je za deset pracovních hodin – poštou zřejmě neposlala a nikdy nepošle, za ušetřený takto peníz koupí sobě dívčina flakón eau de cologne) zavěšená do příznačného obrýleného, pracně elegantního blbečka, který volnou rukou táhne obrovský bílý balík, nejméně čtyři bílé košile z holandského nylonu se silným proužkem á Kč 150,- (celkem Kč 600,-; tuhle sumičku vydělávám já déle než čtrnáct dní), … A jak daleko připustila k sobě tohoto mladého monsieura, zda dospěly již její kultivované citové vzruchy z fáze nackingu do stadia pettingu? A hlavní třídou jak kníže projíždí v třpytné modré felicii (Kč 42 500, můj plat za čtyři roky) náměstek, takže můj takyšéf (mým šéfem je ostatně v Kotexu kdekdo) Frank Secký (za Kč 3 800 měsíčně a laskavě mi říká „pane kolego“) a veze si svou reprezentační ženu ing. Helenu (za Kč 2 400,- šéfka technického rozvoje, jenž se léty jejího působení zavinul jak zkamenělý diluviální šnek) stříleje přitom očima po holkách lemujících obě strany jeho vozovky, </a:t>
            </a:r>
            <a:r>
              <a:rPr lang="cs-CZ" i="1" dirty="0" smtClean="0"/>
              <a:t>nahnat tuhle svoloč do autobusu Odvézt je doprostřed lesa Do výcvikového vojenského lágru </a:t>
            </a:r>
            <a:r>
              <a:rPr lang="cs-CZ" dirty="0" smtClean="0"/>
              <a:t>…</a:t>
            </a:r>
            <a:r>
              <a:rPr lang="cs-CZ" baseline="30000" dirty="0" smtClean="0"/>
              <a:t>2)</a:t>
            </a:r>
            <a:endParaRPr lang="cs-CZ"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2800" dirty="0" smtClean="0"/>
              <a:t>VLADIMÍR PÁRAL, MILENCI A VRAZI </a:t>
            </a:r>
            <a:r>
              <a:rPr lang="cs-CZ" sz="2400" dirty="0" smtClean="0"/>
              <a:t/>
            </a:r>
            <a:br>
              <a:rPr lang="cs-CZ" sz="2400" dirty="0" smtClean="0"/>
            </a:br>
            <a:r>
              <a:rPr lang="cs-CZ" sz="2400" dirty="0" smtClean="0"/>
              <a:t> </a:t>
            </a:r>
            <a:r>
              <a:rPr lang="cs-CZ" sz="2800" dirty="0" smtClean="0"/>
              <a:t>TEXT II. – ÚRYVEK Z ROMÁNU</a:t>
            </a:r>
            <a:endParaRPr lang="cs-CZ" sz="2800" dirty="0"/>
          </a:p>
        </p:txBody>
      </p:sp>
      <p:graphicFrame>
        <p:nvGraphicFramePr>
          <p:cNvPr id="4" name="Zástupný symbol pro obsah 3"/>
          <p:cNvGraphicFramePr>
            <a:graphicFrameLocks noGrp="1"/>
          </p:cNvGraphicFramePr>
          <p:nvPr>
            <p:ph idx="1"/>
          </p:nvPr>
        </p:nvGraphicFramePr>
        <p:xfrm>
          <a:off x="457200" y="1646239"/>
          <a:ext cx="7972452" cy="4783163"/>
        </p:xfrm>
        <a:graphic>
          <a:graphicData uri="http://schemas.openxmlformats.org/drawingml/2006/table">
            <a:tbl>
              <a:tblPr firstRow="1" bandRow="1">
                <a:tableStyleId>{5C22544A-7EE6-4342-B048-85BDC9FD1C3A}</a:tableStyleId>
              </a:tblPr>
              <a:tblGrid>
                <a:gridCol w="525936"/>
                <a:gridCol w="7446516"/>
              </a:tblGrid>
              <a:tr h="434833">
                <a:tc gridSpan="2">
                  <a:txBody>
                    <a:bodyPr/>
                    <a:lstStyle/>
                    <a:p>
                      <a:pPr algn="ctr"/>
                      <a:r>
                        <a:rPr lang="cs-CZ" dirty="0" smtClean="0"/>
                        <a:t>Zde zapište</a:t>
                      </a:r>
                      <a:r>
                        <a:rPr lang="cs-CZ" baseline="0" dirty="0" smtClean="0"/>
                        <a:t> odpovědi. Souhlasí všichni se zněním odpovědí?</a:t>
                      </a:r>
                      <a:endParaRPr lang="cs-CZ" dirty="0"/>
                    </a:p>
                  </a:txBody>
                  <a:tcPr/>
                </a:tc>
                <a:tc hMerge="1">
                  <a:txBody>
                    <a:bodyPr/>
                    <a:lstStyle/>
                    <a:p>
                      <a:endParaRPr lang="cs-CZ" dirty="0"/>
                    </a:p>
                  </a:txBody>
                  <a:tcPr/>
                </a:tc>
              </a:tr>
              <a:tr h="434833">
                <a:tc>
                  <a:txBody>
                    <a:bodyPr/>
                    <a:lstStyle/>
                    <a:p>
                      <a:pPr algn="r"/>
                      <a:r>
                        <a:rPr lang="cs-CZ" dirty="0" smtClean="0"/>
                        <a:t>1</a:t>
                      </a:r>
                      <a:endParaRPr lang="cs-CZ" dirty="0"/>
                    </a:p>
                  </a:txBody>
                  <a:tcPr/>
                </a:tc>
                <a:tc>
                  <a:txBody>
                    <a:bodyPr/>
                    <a:lstStyle/>
                    <a:p>
                      <a:endParaRPr lang="cs-CZ" dirty="0"/>
                    </a:p>
                  </a:txBody>
                  <a:tcPr/>
                </a:tc>
              </a:tr>
              <a:tr h="434833">
                <a:tc>
                  <a:txBody>
                    <a:bodyPr/>
                    <a:lstStyle/>
                    <a:p>
                      <a:pPr algn="r"/>
                      <a:r>
                        <a:rPr lang="cs-CZ" dirty="0" smtClean="0"/>
                        <a:t>2</a:t>
                      </a:r>
                      <a:endParaRPr lang="cs-CZ" dirty="0"/>
                    </a:p>
                  </a:txBody>
                  <a:tcPr/>
                </a:tc>
                <a:tc>
                  <a:txBody>
                    <a:bodyPr/>
                    <a:lstStyle/>
                    <a:p>
                      <a:endParaRPr lang="cs-CZ" dirty="0"/>
                    </a:p>
                  </a:txBody>
                  <a:tcPr/>
                </a:tc>
              </a:tr>
              <a:tr h="434833">
                <a:tc>
                  <a:txBody>
                    <a:bodyPr/>
                    <a:lstStyle/>
                    <a:p>
                      <a:pPr algn="r"/>
                      <a:r>
                        <a:rPr lang="cs-CZ" dirty="0" smtClean="0"/>
                        <a:t>3</a:t>
                      </a:r>
                      <a:endParaRPr lang="cs-CZ" dirty="0"/>
                    </a:p>
                  </a:txBody>
                  <a:tcPr/>
                </a:tc>
                <a:tc>
                  <a:txBody>
                    <a:bodyPr/>
                    <a:lstStyle/>
                    <a:p>
                      <a:endParaRPr lang="cs-CZ" dirty="0"/>
                    </a:p>
                  </a:txBody>
                  <a:tcPr/>
                </a:tc>
              </a:tr>
              <a:tr h="434833">
                <a:tc>
                  <a:txBody>
                    <a:bodyPr/>
                    <a:lstStyle/>
                    <a:p>
                      <a:pPr algn="r"/>
                      <a:r>
                        <a:rPr lang="cs-CZ" dirty="0" smtClean="0"/>
                        <a:t>4</a:t>
                      </a:r>
                      <a:endParaRPr lang="cs-CZ" dirty="0"/>
                    </a:p>
                  </a:txBody>
                  <a:tcPr/>
                </a:tc>
                <a:tc>
                  <a:txBody>
                    <a:bodyPr/>
                    <a:lstStyle/>
                    <a:p>
                      <a:endParaRPr lang="cs-CZ" dirty="0"/>
                    </a:p>
                  </a:txBody>
                  <a:tcPr/>
                </a:tc>
              </a:tr>
              <a:tr h="434833">
                <a:tc>
                  <a:txBody>
                    <a:bodyPr/>
                    <a:lstStyle/>
                    <a:p>
                      <a:pPr algn="r"/>
                      <a:r>
                        <a:rPr lang="cs-CZ" dirty="0" smtClean="0"/>
                        <a:t>5</a:t>
                      </a:r>
                      <a:endParaRPr lang="cs-CZ" dirty="0"/>
                    </a:p>
                  </a:txBody>
                  <a:tcPr/>
                </a:tc>
                <a:tc>
                  <a:txBody>
                    <a:bodyPr/>
                    <a:lstStyle/>
                    <a:p>
                      <a:endParaRPr lang="cs-CZ" dirty="0"/>
                    </a:p>
                  </a:txBody>
                  <a:tcPr/>
                </a:tc>
              </a:tr>
              <a:tr h="434833">
                <a:tc>
                  <a:txBody>
                    <a:bodyPr/>
                    <a:lstStyle/>
                    <a:p>
                      <a:pPr algn="r"/>
                      <a:r>
                        <a:rPr lang="cs-CZ" dirty="0" smtClean="0"/>
                        <a:t>6</a:t>
                      </a:r>
                      <a:endParaRPr lang="cs-CZ" dirty="0"/>
                    </a:p>
                  </a:txBody>
                  <a:tcPr/>
                </a:tc>
                <a:tc>
                  <a:txBody>
                    <a:bodyPr/>
                    <a:lstStyle/>
                    <a:p>
                      <a:endParaRPr lang="cs-CZ" dirty="0"/>
                    </a:p>
                  </a:txBody>
                  <a:tcPr/>
                </a:tc>
              </a:tr>
              <a:tr h="434833">
                <a:tc>
                  <a:txBody>
                    <a:bodyPr/>
                    <a:lstStyle/>
                    <a:p>
                      <a:pPr algn="r"/>
                      <a:r>
                        <a:rPr lang="cs-CZ" dirty="0" smtClean="0"/>
                        <a:t>7</a:t>
                      </a:r>
                      <a:endParaRPr lang="cs-CZ" dirty="0"/>
                    </a:p>
                  </a:txBody>
                  <a:tcPr/>
                </a:tc>
                <a:tc>
                  <a:txBody>
                    <a:bodyPr/>
                    <a:lstStyle/>
                    <a:p>
                      <a:endParaRPr lang="cs-CZ" dirty="0"/>
                    </a:p>
                  </a:txBody>
                  <a:tcPr/>
                </a:tc>
              </a:tr>
              <a:tr h="434833">
                <a:tc>
                  <a:txBody>
                    <a:bodyPr/>
                    <a:lstStyle/>
                    <a:p>
                      <a:pPr algn="r"/>
                      <a:r>
                        <a:rPr lang="cs-CZ" dirty="0" smtClean="0"/>
                        <a:t>8</a:t>
                      </a:r>
                      <a:endParaRPr lang="cs-CZ" dirty="0"/>
                    </a:p>
                  </a:txBody>
                  <a:tcPr/>
                </a:tc>
                <a:tc>
                  <a:txBody>
                    <a:bodyPr/>
                    <a:lstStyle/>
                    <a:p>
                      <a:endParaRPr lang="cs-CZ" dirty="0"/>
                    </a:p>
                  </a:txBody>
                  <a:tcPr/>
                </a:tc>
              </a:tr>
              <a:tr h="434833">
                <a:tc>
                  <a:txBody>
                    <a:bodyPr/>
                    <a:lstStyle/>
                    <a:p>
                      <a:pPr algn="r"/>
                      <a:r>
                        <a:rPr lang="cs-CZ" dirty="0" smtClean="0"/>
                        <a:t>9</a:t>
                      </a:r>
                      <a:endParaRPr lang="cs-CZ" dirty="0"/>
                    </a:p>
                  </a:txBody>
                  <a:tcPr/>
                </a:tc>
                <a:tc>
                  <a:txBody>
                    <a:bodyPr/>
                    <a:lstStyle/>
                    <a:p>
                      <a:endParaRPr lang="cs-CZ" dirty="0"/>
                    </a:p>
                  </a:txBody>
                  <a:tcPr/>
                </a:tc>
              </a:tr>
              <a:tr h="434833">
                <a:tc>
                  <a:txBody>
                    <a:bodyPr/>
                    <a:lstStyle/>
                    <a:p>
                      <a:pPr algn="r"/>
                      <a:r>
                        <a:rPr lang="cs-CZ" dirty="0" smtClean="0"/>
                        <a:t>10</a:t>
                      </a:r>
                      <a:endParaRPr lang="cs-CZ" dirty="0"/>
                    </a:p>
                  </a:txBody>
                  <a:tcPr/>
                </a:tc>
                <a:tc>
                  <a:txBody>
                    <a:bodyPr/>
                    <a:lstStyle/>
                    <a:p>
                      <a:endParaRPr lang="cs-CZ" dirty="0"/>
                    </a:p>
                  </a:txBody>
                  <a:tcPr/>
                </a:tc>
              </a:tr>
            </a:tbl>
          </a:graphicData>
        </a:graphic>
      </p:graphicFrame>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2800" dirty="0" smtClean="0"/>
              <a:t>VLADIMÍR PÁRAL, MILENCI A VRAZI </a:t>
            </a:r>
            <a:r>
              <a:rPr lang="cs-CZ" sz="2400" dirty="0" smtClean="0"/>
              <a:t/>
            </a:r>
            <a:br>
              <a:rPr lang="cs-CZ" sz="2400" dirty="0" smtClean="0"/>
            </a:br>
            <a:r>
              <a:rPr lang="cs-CZ" sz="2400" dirty="0" smtClean="0"/>
              <a:t> </a:t>
            </a:r>
            <a:r>
              <a:rPr lang="cs-CZ" sz="2800" dirty="0" smtClean="0"/>
              <a:t>TEXT I. - Z DOSLOVU - PÁRALŮV STYL</a:t>
            </a:r>
            <a:endParaRPr lang="cs-CZ" sz="2800" dirty="0"/>
          </a:p>
        </p:txBody>
      </p:sp>
      <p:sp>
        <p:nvSpPr>
          <p:cNvPr id="3" name="Zástupný symbol pro obsah 2"/>
          <p:cNvSpPr>
            <a:spLocks noGrp="1"/>
          </p:cNvSpPr>
          <p:nvPr>
            <p:ph idx="1"/>
          </p:nvPr>
        </p:nvSpPr>
        <p:spPr/>
        <p:txBody>
          <a:bodyPr>
            <a:normAutofit fontScale="62500" lnSpcReduction="20000"/>
          </a:bodyPr>
          <a:lstStyle/>
          <a:p>
            <a:pPr marL="514350" indent="-514350" algn="just">
              <a:buNone/>
            </a:pPr>
            <a:r>
              <a:rPr lang="cs-CZ" dirty="0" smtClean="0"/>
              <a:t>Zde jsou možné odpovědi – srovnejte:</a:t>
            </a:r>
          </a:p>
          <a:p>
            <a:pPr marL="514350" indent="-514350" algn="just">
              <a:buClr>
                <a:schemeClr val="bg2">
                  <a:lumMod val="25000"/>
                </a:schemeClr>
              </a:buClr>
              <a:buFont typeface="+mj-lt"/>
              <a:buAutoNum type="arabicPeriod"/>
            </a:pPr>
            <a:r>
              <a:rPr lang="cs-CZ" dirty="0" smtClean="0"/>
              <a:t>Funkční styl odborný / populárně naučný, resp. popularizační – užívá terminologii, slova cizího původu / převzatá</a:t>
            </a:r>
          </a:p>
          <a:p>
            <a:pPr marL="514350" indent="-514350" algn="just">
              <a:buClr>
                <a:schemeClr val="bg2">
                  <a:lumMod val="25000"/>
                </a:schemeClr>
              </a:buClr>
              <a:buFont typeface="+mj-lt"/>
              <a:buAutoNum type="arabicPeriod"/>
            </a:pPr>
            <a:r>
              <a:rPr lang="cs-CZ" dirty="0" smtClean="0"/>
              <a:t>Pokud bude text čten jako hyperbola a jako parodie …, pak musí nutně dojít k porozumění jeho smyslu. – méně výrazné vyjádření</a:t>
            </a:r>
          </a:p>
          <a:p>
            <a:pPr marL="514350" indent="-514350" algn="just">
              <a:buClr>
                <a:schemeClr val="bg2">
                  <a:lumMod val="25000"/>
                </a:schemeClr>
              </a:buClr>
              <a:buFont typeface="+mj-lt"/>
              <a:buAutoNum type="arabicPeriod"/>
            </a:pPr>
            <a:r>
              <a:rPr lang="cs-CZ" dirty="0" smtClean="0"/>
              <a:t>„jako hyperbola a jako parodie“ – jako nadsázka/zveličení a jako výsměšná napodobenina/posměšná obměna</a:t>
            </a:r>
          </a:p>
          <a:p>
            <a:pPr marL="514350" indent="-514350" algn="just">
              <a:buClr>
                <a:schemeClr val="bg2">
                  <a:lumMod val="25000"/>
                </a:schemeClr>
              </a:buClr>
              <a:buFont typeface="+mj-lt"/>
              <a:buAutoNum type="arabicPeriod"/>
            </a:pPr>
            <a:r>
              <a:rPr lang="cs-CZ" dirty="0" smtClean="0"/>
              <a:t>Viz kapitola Světová literatura 2. pol. 20. stol.</a:t>
            </a:r>
          </a:p>
          <a:p>
            <a:pPr marL="514350" indent="-514350" algn="just">
              <a:buClr>
                <a:schemeClr val="bg2">
                  <a:lumMod val="25000"/>
                </a:schemeClr>
              </a:buClr>
              <a:buFont typeface="+mj-lt"/>
              <a:buAutoNum type="arabicPeriod"/>
            </a:pPr>
            <a:r>
              <a:rPr lang="cs-CZ" dirty="0" smtClean="0"/>
              <a:t>Julián Sorel, madame de Rênal, Matylda de la Mole </a:t>
            </a:r>
          </a:p>
          <a:p>
            <a:pPr marL="514350" indent="-514350" algn="just">
              <a:buClr>
                <a:schemeClr val="bg2">
                  <a:lumMod val="25000"/>
                </a:schemeClr>
              </a:buClr>
              <a:buFont typeface="+mj-lt"/>
              <a:buAutoNum type="arabicPeriod"/>
            </a:pPr>
            <a:r>
              <a:rPr lang="cs-CZ" dirty="0" smtClean="0"/>
              <a:t>Spojení „koketní odkaz“ – vyzývavé, lákavé, svůdné - nepřímé pojmenování na základě metafory</a:t>
            </a:r>
          </a:p>
          <a:p>
            <a:pPr marL="514350" indent="-514350" algn="just">
              <a:buClr>
                <a:schemeClr val="bg2">
                  <a:lumMod val="25000"/>
                </a:schemeClr>
              </a:buClr>
              <a:buFont typeface="+mj-lt"/>
              <a:buAutoNum type="arabicPeriod"/>
            </a:pPr>
            <a:r>
              <a:rPr lang="cs-CZ" dirty="0" smtClean="0"/>
              <a:t>Spojení „historicky objektivizovaná míra“ – v historii došlo k její objektivizaci, tj.  Stala se obecně platnou</a:t>
            </a:r>
          </a:p>
          <a:p>
            <a:pPr marL="514350" indent="-514350" algn="just">
              <a:buClr>
                <a:schemeClr val="bg2">
                  <a:lumMod val="25000"/>
                </a:schemeClr>
              </a:buClr>
              <a:buFont typeface="+mj-lt"/>
              <a:buAutoNum type="arabicPeriod"/>
            </a:pPr>
            <a:r>
              <a:rPr lang="cs-CZ" dirty="0" smtClean="0"/>
              <a:t>„bestseller“ – kniha úspěšná na trhu, „implikuje“ – vřazuje, zahrnuje. Podle sledovaného hlediska a) synonyma, b) slova přejatá, cizího původu</a:t>
            </a:r>
          </a:p>
          <a:p>
            <a:pPr marL="514350" indent="-514350" algn="just">
              <a:buClr>
                <a:schemeClr val="bg2">
                  <a:lumMod val="25000"/>
                </a:schemeClr>
              </a:buClr>
              <a:buFont typeface="+mj-lt"/>
              <a:buAutoNum type="arabicPeriod"/>
            </a:pPr>
            <a:r>
              <a:rPr lang="cs-CZ" dirty="0" smtClean="0"/>
              <a:t>Aby svou prózu významově obohatil.</a:t>
            </a:r>
          </a:p>
          <a:p>
            <a:pPr marL="514350" indent="-514350" algn="just">
              <a:buClr>
                <a:schemeClr val="bg2">
                  <a:lumMod val="25000"/>
                </a:schemeClr>
              </a:buClr>
              <a:buFont typeface="+mj-lt"/>
              <a:buAutoNum type="arabicPeriod"/>
            </a:pPr>
            <a:r>
              <a:rPr lang="cs-CZ" dirty="0" smtClean="0"/>
              <a:t>Mj. způsobem stavby věty, výrazným pojmenováním, střídáním větného podmětu </a:t>
            </a:r>
            <a:endParaRPr lang="cs-CZ"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sz="3600" dirty="0" smtClean="0"/>
              <a:t>VLADIMÍR PÁRAL, MILENCI A VRAZI </a:t>
            </a:r>
            <a:r>
              <a:rPr lang="cs-CZ" sz="3200" dirty="0" smtClean="0"/>
              <a:t/>
            </a:r>
            <a:br>
              <a:rPr lang="cs-CZ" sz="3200" dirty="0" smtClean="0"/>
            </a:br>
            <a:r>
              <a:rPr lang="cs-CZ" sz="3200" dirty="0" smtClean="0"/>
              <a:t> </a:t>
            </a:r>
            <a:r>
              <a:rPr lang="cs-CZ" sz="3600" dirty="0" smtClean="0"/>
              <a:t>TEXT II. – ÚRYVEK Z ROMÁNU</a:t>
            </a:r>
            <a:endParaRPr lang="cs-CZ" sz="3600" dirty="0"/>
          </a:p>
        </p:txBody>
      </p:sp>
      <p:sp>
        <p:nvSpPr>
          <p:cNvPr id="3" name="Zástupný symbol pro obsah 2"/>
          <p:cNvSpPr>
            <a:spLocks noGrp="1"/>
          </p:cNvSpPr>
          <p:nvPr>
            <p:ph idx="1"/>
          </p:nvPr>
        </p:nvSpPr>
        <p:spPr/>
        <p:txBody>
          <a:bodyPr>
            <a:noAutofit/>
          </a:bodyPr>
          <a:lstStyle/>
          <a:p>
            <a:pPr marL="514350" indent="-514350" algn="just">
              <a:lnSpc>
                <a:spcPts val="2100"/>
              </a:lnSpc>
              <a:buNone/>
            </a:pPr>
            <a:r>
              <a:rPr lang="cs-CZ" sz="2100" dirty="0" smtClean="0"/>
              <a:t>Zde jsou uvedeny pro srovnání odpovědi na některé otázky:</a:t>
            </a:r>
          </a:p>
          <a:p>
            <a:pPr marL="514350" indent="-514350" algn="just">
              <a:lnSpc>
                <a:spcPts val="2100"/>
              </a:lnSpc>
              <a:buClr>
                <a:schemeClr val="bg2">
                  <a:lumMod val="25000"/>
                </a:schemeClr>
              </a:buClr>
              <a:buFont typeface="+mj-lt"/>
              <a:buAutoNum type="arabicPeriod"/>
            </a:pPr>
            <a:r>
              <a:rPr lang="cs-CZ" sz="2100" dirty="0" smtClean="0"/>
              <a:t>-</a:t>
            </a:r>
          </a:p>
          <a:p>
            <a:pPr marL="514350" indent="-514350" algn="just">
              <a:lnSpc>
                <a:spcPts val="2100"/>
              </a:lnSpc>
              <a:buClr>
                <a:schemeClr val="bg2">
                  <a:lumMod val="25000"/>
                </a:schemeClr>
              </a:buClr>
              <a:buFont typeface="+mj-lt"/>
              <a:buAutoNum type="arabicPeriod"/>
            </a:pPr>
            <a:r>
              <a:rPr lang="cs-CZ" sz="2100" dirty="0" smtClean="0"/>
              <a:t>Vypravěč - jedna z postav</a:t>
            </a:r>
          </a:p>
          <a:p>
            <a:pPr marL="514350" indent="-514350" algn="just">
              <a:lnSpc>
                <a:spcPts val="2100"/>
              </a:lnSpc>
              <a:buClr>
                <a:schemeClr val="bg2">
                  <a:lumMod val="25000"/>
                </a:schemeClr>
              </a:buClr>
              <a:buFont typeface="+mj-lt"/>
              <a:buAutoNum type="arabicPeriod"/>
            </a:pPr>
            <a:r>
              <a:rPr lang="cs-CZ" sz="2100" dirty="0" smtClean="0"/>
              <a:t>Stojí na straně „červených“, ironický způsob vyjadřování, slovní zásoba… </a:t>
            </a:r>
          </a:p>
          <a:p>
            <a:pPr marL="514350" indent="-514350" algn="just">
              <a:lnSpc>
                <a:spcPts val="2100"/>
              </a:lnSpc>
              <a:buClr>
                <a:schemeClr val="bg2">
                  <a:lumMod val="25000"/>
                </a:schemeClr>
              </a:buClr>
              <a:buFont typeface="+mj-lt"/>
              <a:buAutoNum type="arabicPeriod"/>
            </a:pPr>
            <a:r>
              <a:rPr lang="cs-CZ" sz="2100" dirty="0" smtClean="0"/>
              <a:t>„Modří“ – Yveta, její obrýlený přítel, Frank Secký a jeho žena</a:t>
            </a:r>
          </a:p>
          <a:p>
            <a:pPr marL="514350" indent="-514350" algn="just">
              <a:lnSpc>
                <a:spcPts val="2100"/>
              </a:lnSpc>
              <a:buClr>
                <a:schemeClr val="bg2">
                  <a:lumMod val="25000"/>
                </a:schemeClr>
              </a:buClr>
              <a:buFont typeface="+mj-lt"/>
              <a:buAutoNum type="arabicPeriod"/>
            </a:pPr>
            <a:r>
              <a:rPr lang="cs-CZ" sz="2100" dirty="0" smtClean="0"/>
              <a:t>Yveta – dcera ředitele masokombinátu, ráda nakupuje drahé věci, má ráda společnost mužů / Helena Secká – inženýrka, vedoucí pozice, reprezentativní vzhled</a:t>
            </a:r>
          </a:p>
          <a:p>
            <a:pPr marL="514350" indent="-514350" algn="just">
              <a:lnSpc>
                <a:spcPts val="2100"/>
              </a:lnSpc>
              <a:buClr>
                <a:schemeClr val="bg2">
                  <a:lumMod val="25000"/>
                </a:schemeClr>
              </a:buClr>
              <a:buFont typeface="+mj-lt"/>
              <a:buAutoNum type="arabicPeriod"/>
            </a:pPr>
            <a:r>
              <a:rPr lang="cs-CZ" sz="2100" dirty="0" smtClean="0"/>
              <a:t>Stručné,málo sloves a adjektiv – vše v závorce</a:t>
            </a:r>
          </a:p>
          <a:p>
            <a:pPr marL="514350" indent="-514350" algn="just">
              <a:lnSpc>
                <a:spcPts val="2100"/>
              </a:lnSpc>
              <a:buClr>
                <a:schemeClr val="bg2">
                  <a:lumMod val="25000"/>
                </a:schemeClr>
              </a:buClr>
              <a:buFont typeface="+mj-lt"/>
              <a:buAutoNum type="arabicPeriod"/>
            </a:pPr>
            <a:r>
              <a:rPr lang="cs-CZ" sz="2100" dirty="0" smtClean="0"/>
              <a:t>Týkají se peněz – vše je na ně přepočítáváno – konzum, nikoli city</a:t>
            </a:r>
          </a:p>
          <a:p>
            <a:pPr marL="514350" indent="-514350" algn="just">
              <a:lnSpc>
                <a:spcPts val="2100"/>
              </a:lnSpc>
              <a:buClr>
                <a:schemeClr val="bg2">
                  <a:lumMod val="25000"/>
                </a:schemeClr>
              </a:buClr>
              <a:buFont typeface="+mj-lt"/>
              <a:buAutoNum type="arabicPeriod"/>
            </a:pPr>
            <a:r>
              <a:rPr lang="cs-CZ" sz="2100" dirty="0" smtClean="0"/>
              <a:t>Kurzívou zvýrazněný monolog vyjadřuje nenávist vypravěče vůči „modrým“, násilí atd. (pozn. metoda proudu vědomí)</a:t>
            </a:r>
          </a:p>
          <a:p>
            <a:pPr marL="514350" indent="-514350" algn="just">
              <a:lnSpc>
                <a:spcPts val="2100"/>
              </a:lnSpc>
              <a:buClr>
                <a:schemeClr val="bg2">
                  <a:lumMod val="25000"/>
                </a:schemeClr>
              </a:buClr>
              <a:buFont typeface="+mj-lt"/>
              <a:buAutoNum type="arabicPeriod"/>
            </a:pPr>
            <a:r>
              <a:rPr lang="cs-CZ" sz="2100" dirty="0" smtClean="0"/>
              <a:t>Dlouhá souvětí – málo spojek – vynechané predikáty – vsuvky</a:t>
            </a:r>
          </a:p>
          <a:p>
            <a:pPr marL="514350" indent="-514350" algn="just">
              <a:lnSpc>
                <a:spcPts val="2100"/>
              </a:lnSpc>
              <a:buClr>
                <a:schemeClr val="bg2">
                  <a:lumMod val="25000"/>
                </a:schemeClr>
              </a:buClr>
              <a:buFont typeface="+mj-lt"/>
              <a:buAutoNum type="arabicPeriod"/>
            </a:pPr>
            <a:r>
              <a:rPr lang="cs-CZ" sz="2100" dirty="0" smtClean="0"/>
              <a:t>Slovo pochází z ruštiny – nevhodní, odporní lidé</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Zdroje a citace</a:t>
            </a:r>
            <a:endParaRPr lang="cs-CZ" dirty="0"/>
          </a:p>
        </p:txBody>
      </p:sp>
      <p:sp>
        <p:nvSpPr>
          <p:cNvPr id="3" name="Zástupný symbol pro obsah 2"/>
          <p:cNvSpPr>
            <a:spLocks noGrp="1"/>
          </p:cNvSpPr>
          <p:nvPr>
            <p:ph idx="1"/>
          </p:nvPr>
        </p:nvSpPr>
        <p:spPr/>
        <p:txBody>
          <a:bodyPr>
            <a:normAutofit fontScale="92500" lnSpcReduction="10000"/>
          </a:bodyPr>
          <a:lstStyle/>
          <a:p>
            <a:pPr algn="just">
              <a:buClr>
                <a:schemeClr val="tx1"/>
              </a:buClr>
              <a:buFont typeface="Arial" pitchFamily="34" charset="0"/>
              <a:buChar char="•"/>
            </a:pPr>
            <a:r>
              <a:rPr lang="cs-CZ" sz="2400" dirty="0" smtClean="0"/>
              <a:t>PÁRAL, Vladimír. Milenci a vrazi</a:t>
            </a:r>
            <a:r>
              <a:rPr lang="de-DE" sz="2400" dirty="0" smtClean="0"/>
              <a:t>, </a:t>
            </a:r>
            <a:r>
              <a:rPr lang="cs-CZ" sz="2400" dirty="0" smtClean="0"/>
              <a:t>Praha: Melantrich, 1990, ISBN 80-7023-023-1</a:t>
            </a:r>
          </a:p>
          <a:p>
            <a:pPr algn="just">
              <a:buClr>
                <a:schemeClr val="tx1"/>
              </a:buClr>
              <a:buFont typeface="Arial" pitchFamily="34" charset="0"/>
              <a:buChar char="•"/>
            </a:pPr>
            <a:r>
              <a:rPr lang="cs-CZ" sz="2400" dirty="0" smtClean="0"/>
              <a:t>Obr. 1 – klipart - galerie Klipart [cit.12.08.2013]. Dostupné pod licencí Microsoft Office 2010: </a:t>
            </a:r>
            <a:r>
              <a:rPr lang="cs-CZ" sz="2400" dirty="0" smtClean="0">
                <a:solidFill>
                  <a:schemeClr val="bg1"/>
                </a:solidFill>
              </a:rPr>
              <a:t>&lt;</a:t>
            </a:r>
            <a:r>
              <a:rPr lang="cs-CZ" sz="2400" u="sng" dirty="0" smtClean="0">
                <a:solidFill>
                  <a:schemeClr val="bg1"/>
                </a:solidFill>
                <a:hlinkClick r:id="rId2"/>
              </a:rPr>
              <a:t>http://office.microsoft.com/cs-cz/images/</a:t>
            </a:r>
            <a:r>
              <a:rPr lang="cs-CZ" sz="2400" dirty="0" smtClean="0">
                <a:solidFill>
                  <a:schemeClr val="bg1"/>
                </a:solidFill>
              </a:rPr>
              <a:t>&gt;. </a:t>
            </a:r>
            <a:endParaRPr lang="cs-CZ" sz="2400" dirty="0" smtClean="0"/>
          </a:p>
          <a:p>
            <a:pPr algn="just">
              <a:buClr>
                <a:schemeClr val="tx1"/>
              </a:buClr>
              <a:buFont typeface="Arial" pitchFamily="34" charset="0"/>
              <a:buChar char="•"/>
            </a:pPr>
            <a:r>
              <a:rPr lang="cs-CZ" sz="2400" dirty="0" smtClean="0"/>
              <a:t>Obr. 2 – archiv autora</a:t>
            </a:r>
          </a:p>
          <a:p>
            <a:pPr algn="just">
              <a:buClr>
                <a:schemeClr val="tx1"/>
              </a:buClr>
              <a:buFont typeface="Arial" pitchFamily="34" charset="0"/>
              <a:buChar char="•"/>
            </a:pPr>
            <a:r>
              <a:rPr lang="cs-CZ" sz="2400" dirty="0" smtClean="0"/>
              <a:t>Obr. 3, 4 - kliparty - galerie Klipart [cit.12.08.2013]. Dostupné pod licencí Microsoft Office 2010: </a:t>
            </a:r>
            <a:r>
              <a:rPr lang="cs-CZ" sz="2400" dirty="0" smtClean="0">
                <a:solidFill>
                  <a:schemeClr val="bg1"/>
                </a:solidFill>
              </a:rPr>
              <a:t>&lt;</a:t>
            </a:r>
            <a:r>
              <a:rPr lang="cs-CZ" sz="2400" u="sng" dirty="0" smtClean="0">
                <a:solidFill>
                  <a:schemeClr val="bg1"/>
                </a:solidFill>
                <a:hlinkClick r:id="rId2"/>
              </a:rPr>
              <a:t>http://office.microsoft.com/cs-cz/images/</a:t>
            </a:r>
            <a:r>
              <a:rPr lang="cs-CZ" sz="2400" dirty="0" smtClean="0">
                <a:solidFill>
                  <a:schemeClr val="bg1"/>
                </a:solidFill>
              </a:rPr>
              <a:t>&gt;. </a:t>
            </a:r>
          </a:p>
          <a:p>
            <a:pPr>
              <a:buClr>
                <a:schemeClr val="tx1"/>
              </a:buClr>
              <a:buFont typeface="Arial" pitchFamily="34" charset="0"/>
              <a:buChar char="•"/>
            </a:pPr>
            <a:r>
              <a:rPr lang="cs-CZ" sz="2400" dirty="0" smtClean="0"/>
              <a:t>Cit. 1 - PÁRAL, Vladimír. Milenci a vrazi</a:t>
            </a:r>
            <a:r>
              <a:rPr lang="de-DE" sz="2400" dirty="0" smtClean="0"/>
              <a:t>, </a:t>
            </a:r>
            <a:r>
              <a:rPr lang="cs-CZ" sz="2400" dirty="0" smtClean="0"/>
              <a:t>Praha: Melantrich, 1990, ISBN 80-7023-023-1, str. 414</a:t>
            </a:r>
          </a:p>
          <a:p>
            <a:pPr>
              <a:buClr>
                <a:schemeClr val="tx1"/>
              </a:buClr>
              <a:buFont typeface="Arial" pitchFamily="34" charset="0"/>
              <a:buChar char="•"/>
            </a:pPr>
            <a:r>
              <a:rPr lang="cs-CZ" sz="2400" dirty="0" smtClean="0"/>
              <a:t>Cit. 2 - PÁRAL, Vladimír. Milenci a vrazi</a:t>
            </a:r>
            <a:r>
              <a:rPr lang="de-DE" sz="2400" dirty="0" smtClean="0"/>
              <a:t>, </a:t>
            </a:r>
            <a:r>
              <a:rPr lang="cs-CZ" sz="2400" dirty="0" smtClean="0"/>
              <a:t>Praha: Melantrich, 1990, ISBN 80-7023-023-1, str. 166</a:t>
            </a:r>
          </a:p>
          <a:p>
            <a:pPr>
              <a:buClr>
                <a:schemeClr val="tx1"/>
              </a:buClr>
              <a:buFont typeface="Arial" pitchFamily="34" charset="0"/>
              <a:buChar char="•"/>
            </a:pPr>
            <a:r>
              <a:rPr lang="cs-CZ" sz="2400" dirty="0" smtClean="0"/>
              <a:t>Archiv autora </a:t>
            </a:r>
          </a:p>
          <a:p>
            <a:endParaRPr lang="cs-CZ" sz="2400" dirty="0"/>
          </a:p>
        </p:txBody>
      </p:sp>
      <p:sp>
        <p:nvSpPr>
          <p:cNvPr id="4" name="Obdélník 3"/>
          <p:cNvSpPr/>
          <p:nvPr/>
        </p:nvSpPr>
        <p:spPr>
          <a:xfrm>
            <a:off x="1357290" y="2828836"/>
            <a:ext cx="5500710" cy="369332"/>
          </a:xfrm>
          <a:prstGeom prst="rect">
            <a:avLst/>
          </a:prstGeom>
        </p:spPr>
        <p:txBody>
          <a:bodyPr wrap="square">
            <a:spAutoFit/>
          </a:bodyPr>
          <a:lstStyle/>
          <a:p>
            <a:endParaRPr lang="cs-CZ"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Lití písma">
  <a:themeElements>
    <a:clrScheme name="Aerodynamika">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Vlastní 2">
      <a:majorFont>
        <a:latin typeface="Times New Roman"/>
        <a:ea typeface=""/>
        <a:cs typeface=""/>
      </a:majorFont>
      <a:minorFont>
        <a:latin typeface="Times New Roman"/>
        <a:ea typeface=""/>
        <a:cs typeface=""/>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212</TotalTime>
  <Words>1715</Words>
  <Application>Microsoft Office PowerPoint</Application>
  <PresentationFormat>Předvádění na obrazovce (4:3)</PresentationFormat>
  <Paragraphs>116</Paragraphs>
  <Slides>13</Slides>
  <Notes>1</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Lití písma</vt:lpstr>
      <vt:lpstr>Prezentace aplikace PowerPoint</vt:lpstr>
      <vt:lpstr>Anotace</vt:lpstr>
      <vt:lpstr>VLADIMÍR PÁRAL MILENCI A VRAZI Česká literatura 20. století</vt:lpstr>
      <vt:lpstr>VLADIMÍR PÁRAL MILENCI A VRAZI</vt:lpstr>
      <vt:lpstr>VLADIMÍR PÁRAL OTÁZKY K TEXTU I.</vt:lpstr>
      <vt:lpstr>VLADIMÍR PÁRAL, MILENCI A VRAZI,  TEXT I. - Z DOSLOVU - PÁRALŮV STYL</vt:lpstr>
      <vt:lpstr>VLADIMÍR PÁRAL, MILENCI A VRAZI   TEXT I. - Z DOSLOVU - PÁRALŮV STYL</vt:lpstr>
      <vt:lpstr>VLADIMÍR PÁRAL OTÁZKY K TEXTU II.</vt:lpstr>
      <vt:lpstr>VLADIMÍR PÁRAL, MILENCI A VRAZI TEXT II. – ÚRYVEK Z ROMÁNU </vt:lpstr>
      <vt:lpstr>VLADIMÍR PÁRAL, MILENCI A VRAZI   TEXT II. – ÚRYVEK Z ROMÁNU</vt:lpstr>
      <vt:lpstr>VLADIMÍR PÁRAL, MILENCI A VRAZI   TEXT I. - Z DOSLOVU - PÁRALŮV STYL</vt:lpstr>
      <vt:lpstr>VLADIMÍR PÁRAL, MILENCI A VRAZI   TEXT II. – ÚRYVEK Z ROMÁNU</vt:lpstr>
      <vt:lpstr>Zdroje a citace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Doma</dc:creator>
  <cp:lastModifiedBy>Eva Fučilová</cp:lastModifiedBy>
  <cp:revision>27</cp:revision>
  <dcterms:created xsi:type="dcterms:W3CDTF">2013-08-12T10:23:46Z</dcterms:created>
  <dcterms:modified xsi:type="dcterms:W3CDTF">2013-08-29T12:07:57Z</dcterms:modified>
</cp:coreProperties>
</file>