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60" r:id="rId5"/>
    <p:sldId id="262" r:id="rId6"/>
    <p:sldId id="264" r:id="rId7"/>
    <p:sldId id="263" r:id="rId8"/>
    <p:sldId id="261" r:id="rId9"/>
    <p:sldId id="269" r:id="rId10"/>
    <p:sldId id="267" r:id="rId11"/>
    <p:sldId id="265" r:id="rId12"/>
    <p:sldId id="266" r:id="rId13"/>
    <p:sldId id="268" r:id="rId14"/>
    <p:sldId id="259"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1" d="100"/>
          <a:sy n="81" d="100"/>
        </p:scale>
        <p:origin x="-83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117B71-CD3E-49C2-99FC-89EB3F2C029A}" type="datetimeFigureOut">
              <a:rPr lang="cs-CZ" smtClean="0"/>
              <a:pPr/>
              <a:t>29.8.2013</a:t>
            </a:fld>
            <a:endParaRPr lang="cs-CZ" dirty="0"/>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AD1167-0411-44E8-8E1C-D0B461F10CBB}" type="slidenum">
              <a:rPr lang="cs-CZ" smtClean="0"/>
              <a:pPr/>
              <a:t>‹#›</a:t>
            </a:fld>
            <a:endParaRPr lang="cs-CZ" dirty="0"/>
          </a:p>
        </p:txBody>
      </p:sp>
    </p:spTree>
    <p:extLst>
      <p:ext uri="{BB962C8B-B14F-4D97-AF65-F5344CB8AC3E}">
        <p14:creationId xmlns:p14="http://schemas.microsoft.com/office/powerpoint/2010/main" val="4204548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pPr/>
              <a:t>1</a:t>
            </a:fld>
            <a:endParaRPr lang="cs-CZ" dirty="0"/>
          </a:p>
        </p:txBody>
      </p:sp>
    </p:spTree>
    <p:extLst>
      <p:ext uri="{BB962C8B-B14F-4D97-AF65-F5344CB8AC3E}">
        <p14:creationId xmlns:p14="http://schemas.microsoft.com/office/powerpoint/2010/main" val="3131906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Obdélník se zakulaceným příčným rohem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Nadpis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10" name="Zástupný symbol pro datum 9"/>
          <p:cNvSpPr>
            <a:spLocks noGrp="1"/>
          </p:cNvSpPr>
          <p:nvPr>
            <p:ph type="dt" sz="half" idx="10"/>
          </p:nvPr>
        </p:nvSpPr>
        <p:spPr>
          <a:xfrm>
            <a:off x="5562600" y="6509004"/>
            <a:ext cx="3002280" cy="274320"/>
          </a:xfrm>
        </p:spPr>
        <p:txBody>
          <a:bodyPr vert="horz" rtlCol="0"/>
          <a:lstStyle>
            <a:extLst/>
          </a:lstStyle>
          <a:p>
            <a:fld id="{18A2481B-5154-415F-B752-558547769AA3}" type="datetimeFigureOut">
              <a:rPr lang="cs-CZ" smtClean="0"/>
              <a:pPr/>
              <a:t>29.8.2013</a:t>
            </a:fld>
            <a:endParaRPr lang="cs-CZ" dirty="0"/>
          </a:p>
        </p:txBody>
      </p:sp>
      <p:sp>
        <p:nvSpPr>
          <p:cNvPr id="11" name="Zástupný symbol pro číslo snímku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2" name="Zástupný symbol pro zápatí 11"/>
          <p:cNvSpPr>
            <a:spLocks noGrp="1"/>
          </p:cNvSpPr>
          <p:nvPr>
            <p:ph type="ftr" sz="quarter" idx="12"/>
          </p:nvPr>
        </p:nvSpPr>
        <p:spPr>
          <a:xfrm>
            <a:off x="1600200" y="6509004"/>
            <a:ext cx="3907464" cy="274320"/>
          </a:xfrm>
        </p:spPr>
        <p:txBody>
          <a:bodyPr vert="horz" rtlCol="0"/>
          <a:lstStyle>
            <a:extLst/>
          </a:lstStyle>
          <a:p>
            <a:endParaRPr lang="cs-CZ"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7" name="Obdélník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5" name="Zástupný symbol pro zápatí 4"/>
          <p:cNvSpPr>
            <a:spLocks noGrp="1"/>
          </p:cNvSpPr>
          <p:nvPr>
            <p:ph type="ftr" sz="quarter" idx="11"/>
          </p:nvPr>
        </p:nvSpPr>
        <p:spPr/>
        <p:txBody>
          <a:bodyPr/>
          <a:lstStyle>
            <a:extLst/>
          </a:lstStyle>
          <a:p>
            <a:endParaRPr lang="cs-CZ" dirty="0"/>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Nadpis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8" name="Zástupný symbol pro datum 7"/>
          <p:cNvSpPr>
            <a:spLocks noGrp="1"/>
          </p:cNvSpPr>
          <p:nvPr>
            <p:ph type="dt" sz="half" idx="10"/>
          </p:nvPr>
        </p:nvSpPr>
        <p:spPr>
          <a:xfrm>
            <a:off x="5562600" y="6513670"/>
            <a:ext cx="3002280" cy="274320"/>
          </a:xfrm>
        </p:spPr>
        <p:txBody>
          <a:bodyPr vert="horz" rtlCol="0"/>
          <a:lstStyle>
            <a:extLst/>
          </a:lstStyle>
          <a:p>
            <a:fld id="{18A2481B-5154-415F-B752-558547769AA3}" type="datetimeFigureOut">
              <a:rPr lang="cs-CZ" smtClean="0"/>
              <a:pPr/>
              <a:t>29.8.2013</a:t>
            </a:fld>
            <a:endParaRPr lang="cs-CZ" dirty="0"/>
          </a:p>
        </p:txBody>
      </p:sp>
      <p:sp>
        <p:nvSpPr>
          <p:cNvPr id="9" name="Zástupný symbol pro číslo snímku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0" name="Zástupný symbol pro zápatí 9"/>
          <p:cNvSpPr>
            <a:spLocks noGrp="1"/>
          </p:cNvSpPr>
          <p:nvPr>
            <p:ph type="ftr" sz="quarter" idx="12"/>
          </p:nvPr>
        </p:nvSpPr>
        <p:spPr>
          <a:xfrm>
            <a:off x="1600200" y="6513670"/>
            <a:ext cx="3907464" cy="274320"/>
          </a:xfrm>
        </p:spPr>
        <p:txBody>
          <a:bodyPr vert="horz" rtlCol="0"/>
          <a:lstStyle>
            <a:extLst/>
          </a:lstStyle>
          <a:p>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6" name="Zástupný symbol pro zápatí 5"/>
          <p:cNvSpPr>
            <a:spLocks noGrp="1"/>
          </p:cNvSpPr>
          <p:nvPr>
            <p:ph type="ftr" sz="quarter" idx="11"/>
          </p:nvPr>
        </p:nvSpPr>
        <p:spPr/>
        <p:txBody>
          <a:bodyPr/>
          <a:lstStyle>
            <a:extLst/>
          </a:lstStyle>
          <a:p>
            <a:endParaRPr lang="cs-CZ" dirty="0"/>
          </a:p>
        </p:txBody>
      </p:sp>
      <p:sp>
        <p:nvSpPr>
          <p:cNvPr id="7" name="Zástupný symbol pro číslo snímku 6"/>
          <p:cNvSpPr>
            <a:spLocks noGrp="1"/>
          </p:cNvSpPr>
          <p:nvPr>
            <p:ph type="sldNum" sz="quarter" idx="12"/>
          </p:nvPr>
        </p:nvSpPr>
        <p:spPr>
          <a:xfrm>
            <a:off x="8641080" y="6514568"/>
            <a:ext cx="464288" cy="274320"/>
          </a:xfrm>
        </p:spPr>
        <p:txBody>
          <a:bodyPr/>
          <a:lstStyle>
            <a:extLst/>
          </a:lstStyle>
          <a:p>
            <a:fld id="{20264769-77EF-4CD0-90DE-F7D7F2D423C4}" type="slidenum">
              <a:rPr lang="cs-CZ" smtClean="0"/>
              <a:pPr/>
              <a:t>‹#›</a:t>
            </a:fld>
            <a:endParaRPr lang="cs-CZ" dirty="0"/>
          </a:p>
        </p:txBody>
      </p:sp>
      <p:sp>
        <p:nvSpPr>
          <p:cNvPr id="10" name="Obdélník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0" name="Obdélník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11" name="Obdélník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2" name="Nadpis 1"/>
          <p:cNvSpPr>
            <a:spLocks noGrp="1"/>
          </p:cNvSpPr>
          <p:nvPr>
            <p:ph type="title"/>
          </p:nvPr>
        </p:nvSpPr>
        <p:spPr>
          <a:xfrm>
            <a:off x="457200" y="251948"/>
            <a:ext cx="8229600" cy="1143000"/>
          </a:xfrm>
        </p:spPr>
        <p:txBody>
          <a:bodyPr anchor="b"/>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8" name="Zástupný symbol pro zápatí 7"/>
          <p:cNvSpPr>
            <a:spLocks noGrp="1"/>
          </p:cNvSpPr>
          <p:nvPr>
            <p:ph type="ftr" sz="quarter" idx="11"/>
          </p:nvPr>
        </p:nvSpPr>
        <p:spPr/>
        <p:txBody>
          <a:bodyPr/>
          <a:lstStyle>
            <a:extLst/>
          </a:lstStyle>
          <a:p>
            <a:endParaRPr lang="cs-CZ" dirty="0"/>
          </a:p>
        </p:txBody>
      </p:sp>
      <p:sp>
        <p:nvSpPr>
          <p:cNvPr id="9" name="Zástupný symbol pro číslo snímku 8"/>
          <p:cNvSpPr>
            <a:spLocks noGrp="1"/>
          </p:cNvSpPr>
          <p:nvPr>
            <p:ph type="sldNum" sz="quarter" idx="12"/>
          </p:nvPr>
        </p:nvSpPr>
        <p:spPr>
          <a:xfrm>
            <a:off x="8641080" y="6514568"/>
            <a:ext cx="464288" cy="274320"/>
          </a:xfrm>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53218"/>
            <a:ext cx="8229600" cy="1143000"/>
          </a:xfrm>
        </p:spPr>
        <p:txBody>
          <a:bodyP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4" name="Zástupný symbol pro zápatí 3"/>
          <p:cNvSpPr>
            <a:spLocks noGrp="1"/>
          </p:cNvSpPr>
          <p:nvPr>
            <p:ph type="ftr" sz="quarter" idx="11"/>
          </p:nvPr>
        </p:nvSpPr>
        <p:spPr/>
        <p:txBody>
          <a:bodyPr/>
          <a:lstStyle>
            <a:extLst/>
          </a:lstStyle>
          <a:p>
            <a:endParaRPr lang="cs-CZ" dirty="0"/>
          </a:p>
        </p:txBody>
      </p:sp>
      <p:sp>
        <p:nvSpPr>
          <p:cNvPr id="5" name="Zástupný symbol pro číslo snímku 4"/>
          <p:cNvSpPr>
            <a:spLocks noGrp="1"/>
          </p:cNvSpPr>
          <p:nvPr>
            <p:ph type="sldNum" sz="quarter" idx="12"/>
          </p:nvPr>
        </p:nvSpPr>
        <p:spPr/>
        <p:txBody>
          <a:bodyPr/>
          <a:lstStyle>
            <a:extLst/>
          </a:lstStyle>
          <a:p>
            <a:fld id="{20264769-77EF-4CD0-90DE-F7D7F2D423C4}" type="slidenum">
              <a:rPr lang="cs-CZ" smtClean="0"/>
              <a:pPr/>
              <a:t>‹#›</a:t>
            </a:fld>
            <a:endParaRPr lang="cs-CZ" dirty="0"/>
          </a:p>
        </p:txBody>
      </p:sp>
      <p:sp>
        <p:nvSpPr>
          <p:cNvPr id="7" name="Obdélník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3" name="Zástupný symbol pro zápatí 2"/>
          <p:cNvSpPr>
            <a:spLocks noGrp="1"/>
          </p:cNvSpPr>
          <p:nvPr>
            <p:ph type="ftr" sz="quarter" idx="11"/>
          </p:nvPr>
        </p:nvSpPr>
        <p:spPr/>
        <p:txBody>
          <a:bodyPr/>
          <a:lstStyle>
            <a:extLst/>
          </a:lstStyle>
          <a:p>
            <a:endParaRPr lang="cs-CZ" dirty="0"/>
          </a:p>
        </p:txBody>
      </p:sp>
      <p:sp>
        <p:nvSpPr>
          <p:cNvPr id="4" name="Zástupný symbol pro číslo snímku 3"/>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Obdélník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Nadpis 1"/>
          <p:cNvSpPr>
            <a:spLocks noGrp="1"/>
          </p:cNvSpPr>
          <p:nvPr>
            <p:ph type="title"/>
          </p:nvPr>
        </p:nvSpPr>
        <p:spPr>
          <a:xfrm>
            <a:off x="4963136" y="304800"/>
            <a:ext cx="3931920" cy="762000"/>
          </a:xfrm>
        </p:spPr>
        <p:txBody>
          <a:bodyPr anchor="b"/>
          <a:lstStyle>
            <a:lvl1pPr marL="0" algn="r">
              <a:buNone/>
              <a:defRPr sz="2000" b="1"/>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9" name="Zástupný symbol pro datum 8"/>
          <p:cNvSpPr>
            <a:spLocks noGrp="1"/>
          </p:cNvSpPr>
          <p:nvPr>
            <p:ph type="dt" sz="half" idx="10"/>
          </p:nvPr>
        </p:nvSpPr>
        <p:spPr>
          <a:xfrm>
            <a:off x="5562600" y="6513670"/>
            <a:ext cx="3002280" cy="274320"/>
          </a:xfrm>
        </p:spPr>
        <p:txBody>
          <a:bodyPr vert="horz" rtlCol="0"/>
          <a:lstStyle>
            <a:extLst/>
          </a:lstStyle>
          <a:p>
            <a:fld id="{18A2481B-5154-415F-B752-558547769AA3}" type="datetimeFigureOut">
              <a:rPr lang="cs-CZ" smtClean="0"/>
              <a:pPr/>
              <a:t>29.8.2013</a:t>
            </a:fld>
            <a:endParaRPr lang="cs-CZ" dirty="0"/>
          </a:p>
        </p:txBody>
      </p:sp>
      <p:sp>
        <p:nvSpPr>
          <p:cNvPr id="10" name="Zástupný symbol pro číslo snímku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1" name="Zástupný symbol pro zápatí 10"/>
          <p:cNvSpPr>
            <a:spLocks noGrp="1"/>
          </p:cNvSpPr>
          <p:nvPr>
            <p:ph type="ftr" sz="quarter" idx="12"/>
          </p:nvPr>
        </p:nvSpPr>
        <p:spPr>
          <a:xfrm>
            <a:off x="1600200" y="6513670"/>
            <a:ext cx="3907464" cy="274320"/>
          </a:xfrm>
        </p:spPr>
        <p:txBody>
          <a:bodyPr vert="horz" rtlCol="0"/>
          <a:lstStyle>
            <a:extLst/>
          </a:lstStyle>
          <a:p>
            <a:endParaRPr lang="cs-CZ"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3040443" y="4724400"/>
            <a:ext cx="5486400" cy="664536"/>
          </a:xfrm>
        </p:spPr>
        <p:txBody>
          <a:bodyPr anchor="b"/>
          <a:lstStyle>
            <a:lvl1pPr marL="0" algn="r">
              <a:buNone/>
              <a:defRPr sz="2000" b="1"/>
            </a:lvl1pPr>
            <a:extLst/>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
        <p:nvSpPr>
          <p:cNvPr id="13" name="Zástupný symbol pro obrázek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cs-CZ" dirty="0" smtClean="0">
                <a:solidFill>
                  <a:schemeClr val="lt1"/>
                </a:solidFill>
                <a:latin typeface="+mn-lt"/>
                <a:ea typeface="+mn-ea"/>
                <a:cs typeface="+mn-cs"/>
              </a:rPr>
              <a:t>Klepnutím na ikonu přidáte obrázek.</a:t>
            </a:r>
            <a:endParaRPr kumimoji="0" lang="en-US" dirty="0">
              <a:solidFill>
                <a:schemeClr val="lt1"/>
              </a:solidFill>
              <a:latin typeface="+mn-lt"/>
              <a:ea typeface="+mn-ea"/>
              <a:cs typeface="+mn-cs"/>
            </a:endParaRPr>
          </a:p>
        </p:txBody>
      </p:sp>
      <p:sp>
        <p:nvSpPr>
          <p:cNvPr id="8" name="Zástupný symbol pro datum 7"/>
          <p:cNvSpPr>
            <a:spLocks noGrp="1"/>
          </p:cNvSpPr>
          <p:nvPr>
            <p:ph type="dt" sz="half" idx="10"/>
          </p:nvPr>
        </p:nvSpPr>
        <p:spPr>
          <a:xfrm>
            <a:off x="5562600" y="6509004"/>
            <a:ext cx="3002280" cy="274320"/>
          </a:xfrm>
        </p:spPr>
        <p:txBody>
          <a:bodyPr vert="horz" rtlCol="0"/>
          <a:lstStyle>
            <a:extLst/>
          </a:lstStyle>
          <a:p>
            <a:fld id="{18A2481B-5154-415F-B752-558547769AA3}" type="datetimeFigureOut">
              <a:rPr lang="cs-CZ" smtClean="0"/>
              <a:pPr/>
              <a:t>29.8.2013</a:t>
            </a:fld>
            <a:endParaRPr lang="cs-CZ" dirty="0"/>
          </a:p>
        </p:txBody>
      </p:sp>
      <p:sp>
        <p:nvSpPr>
          <p:cNvPr id="9" name="Zástupný symbol pro číslo snímku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0" name="Zástupný symbol pro zápatí 9"/>
          <p:cNvSpPr>
            <a:spLocks noGrp="1"/>
          </p:cNvSpPr>
          <p:nvPr>
            <p:ph type="ftr" sz="quarter" idx="12"/>
          </p:nvPr>
        </p:nvSpPr>
        <p:spPr>
          <a:xfrm>
            <a:off x="1600200" y="6509004"/>
            <a:ext cx="3907464" cy="274320"/>
          </a:xfrm>
        </p:spPr>
        <p:txBody>
          <a:bodyPr vert="horz" rtlCol="0"/>
          <a:lstStyle>
            <a:extLst/>
          </a:lstStyle>
          <a:p>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5" name="Zástupný symbol pro zápatí 4"/>
          <p:cNvSpPr>
            <a:spLocks noGrp="1"/>
          </p:cNvSpPr>
          <p:nvPr>
            <p:ph type="ftr" sz="quarter" idx="11"/>
          </p:nvPr>
        </p:nvSpPr>
        <p:spPr/>
        <p:txBody>
          <a:bodyPr/>
          <a:lstStyle>
            <a:extLst/>
          </a:lstStyle>
          <a:p>
            <a:endParaRPr lang="cs-CZ" dirty="0"/>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lvl1pPr algn="l">
              <a:defRPr/>
            </a:lvl1pPr>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5" name="Zástupný symbol pro zápatí 4"/>
          <p:cNvSpPr>
            <a:spLocks noGrp="1"/>
          </p:cNvSpPr>
          <p:nvPr>
            <p:ph type="ftr" sz="quarter" idx="11"/>
          </p:nvPr>
        </p:nvSpPr>
        <p:spPr/>
        <p:txBody>
          <a:bodyPr/>
          <a:lstStyle>
            <a:extLst/>
          </a:lstStyle>
          <a:p>
            <a:endParaRPr lang="cs-CZ" dirty="0"/>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Obdélník se zakulaceným příčným rohem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Zástupný symbol pro zápatí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cs-CZ" dirty="0"/>
          </a:p>
        </p:txBody>
      </p:sp>
      <p:sp>
        <p:nvSpPr>
          <p:cNvPr id="14" name="Zástupný symbol pro datum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18A2481B-5154-415F-B752-558547769AA3}" type="datetimeFigureOut">
              <a:rPr lang="cs-CZ" smtClean="0"/>
              <a:pPr/>
              <a:t>29.8.2013</a:t>
            </a:fld>
            <a:endParaRPr lang="cs-CZ" dirty="0"/>
          </a:p>
        </p:txBody>
      </p:sp>
      <p:sp>
        <p:nvSpPr>
          <p:cNvPr id="23" name="Zástupný symbol pro číslo snímku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20264769-77EF-4CD0-90DE-F7D7F2D423C4}" type="slidenum">
              <a:rPr lang="cs-CZ" smtClean="0"/>
              <a:pPr/>
              <a:t>‹#›</a:t>
            </a:fld>
            <a:endParaRPr lang="cs-CZ" dirty="0"/>
          </a:p>
        </p:txBody>
      </p:sp>
      <p:sp>
        <p:nvSpPr>
          <p:cNvPr id="22" name="Zástupný symbol pro nadpis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slovnikceskeliteratury.cz/showContent.jsp?docId=1421"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slovnikceskeliteratury.cz/showContent.jsp?docId=1421" TargetMode="External"/><Relationship Id="rId2" Type="http://schemas.openxmlformats.org/officeDocument/2006/relationships/hyperlink" Target="http://office.microsoft.com/cs-cz/imag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2794994876"/>
              </p:ext>
            </p:extLst>
          </p:nvPr>
        </p:nvGraphicFramePr>
        <p:xfrm>
          <a:off x="614836" y="2816085"/>
          <a:ext cx="8136904" cy="269289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PhDr. Eva Fučilová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VY_12_INOVACE_01B_23_Fuks_Pan_Theodor_Mundstock</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Česká literatura 20. století</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13.</a:t>
                      </a:r>
                      <a:r>
                        <a:rPr lang="de-DE" sz="1800" b="1" kern="1200" dirty="0" smtClean="0">
                          <a:solidFill>
                            <a:srgbClr val="2C3036"/>
                          </a:solidFill>
                          <a:latin typeface="Calibri" pitchFamily="34" charset="0"/>
                          <a:ea typeface="+mn-ea"/>
                          <a:cs typeface="+mn-cs"/>
                        </a:rPr>
                        <a:t>08.</a:t>
                      </a:r>
                      <a:r>
                        <a:rPr lang="cs-CZ" sz="1800" b="1" kern="1200" dirty="0" smtClean="0">
                          <a:solidFill>
                            <a:srgbClr val="2C3036"/>
                          </a:solidFill>
                          <a:latin typeface="Calibri" pitchFamily="34" charset="0"/>
                          <a:ea typeface="+mn-ea"/>
                          <a:cs typeface="+mn-cs"/>
                        </a:rPr>
                        <a:t>2013 </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72845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Anotace</a:t>
            </a:r>
            <a:endParaRPr lang="cs-CZ" dirty="0"/>
          </a:p>
        </p:txBody>
      </p:sp>
      <p:sp>
        <p:nvSpPr>
          <p:cNvPr id="3" name="Zástupný symbol pro obsah 2"/>
          <p:cNvSpPr>
            <a:spLocks noGrp="1"/>
          </p:cNvSpPr>
          <p:nvPr>
            <p:ph idx="1"/>
          </p:nvPr>
        </p:nvSpPr>
        <p:spPr/>
        <p:txBody>
          <a:bodyPr>
            <a:normAutofit fontScale="62500" lnSpcReduction="20000"/>
          </a:bodyPr>
          <a:lstStyle/>
          <a:p>
            <a:pPr algn="just">
              <a:buNone/>
            </a:pPr>
            <a:r>
              <a:rPr lang="cs-CZ" dirty="0" smtClean="0"/>
              <a:t>Tento materiál byl vytvořen pro výuku v předmětu český jazyk a literatura v šestém ročníku šestiletého studia,  a to jako část jedné vyučovací hodiny v rozsahu cca 30 minut.</a:t>
            </a:r>
          </a:p>
          <a:p>
            <a:pPr algn="just">
              <a:buNone/>
            </a:pPr>
            <a:r>
              <a:rPr lang="cs-CZ" dirty="0" smtClean="0"/>
              <a:t>Materiál slouží k procvičování čtenářské gramotnosti, je zaměřen na  kontrolu porozumění textu a vyhledávání informací v úryvcích z díla Pan Theodor Mundstock od Ladislav Fukse.</a:t>
            </a:r>
          </a:p>
          <a:p>
            <a:pPr algn="just">
              <a:buNone/>
            </a:pPr>
            <a:r>
              <a:rPr lang="cs-CZ" dirty="0" smtClean="0"/>
              <a:t>Cílem prezentace je naučit žáky pracovat s textem, vyhledávat v něm určité informace, porozumět mu a přemýšlet o jeho obsahu. Dále je prezentace využita také pro otázky týkající se jazykové výstavby textu odborného a uměleckého stylu a fakultativně také pro opakování literární teorie a historie. Pozn. Prezentace navazuje na obsah předcházející hodiny věnované osobnosti Ladislava Fukse. </a:t>
            </a:r>
          </a:p>
          <a:p>
            <a:pPr algn="just">
              <a:buNone/>
            </a:pPr>
            <a:r>
              <a:rPr lang="cs-CZ" dirty="0" smtClean="0"/>
              <a:t>Metodi</a:t>
            </a:r>
            <a:r>
              <a:rPr lang="cs-CZ" dirty="0" smtClean="0">
                <a:latin typeface="Times New Roman" pitchFamily="18" charset="0"/>
                <a:cs typeface="Times New Roman" pitchFamily="18" charset="0"/>
              </a:rPr>
              <a:t>cké pokyny: Žáci postupují podle pokynů uvedených v prezentaci. Řešení úloh zapisují na tabuli elektronickým perem</a:t>
            </a:r>
            <a:r>
              <a:rPr lang="de-DE" dirty="0" smtClean="0">
                <a:latin typeface="Times New Roman" pitchFamily="18" charset="0"/>
                <a:cs typeface="Times New Roman" pitchFamily="18" charset="0"/>
              </a:rPr>
              <a:t>, </a:t>
            </a:r>
            <a:r>
              <a:rPr lang="cs-CZ" dirty="0" smtClean="0">
                <a:latin typeface="Times New Roman" pitchFamily="18" charset="0"/>
                <a:cs typeface="Times New Roman" pitchFamily="18" charset="0"/>
              </a:rPr>
              <a:t>správné řešení či srovnání obsahuje prezentace v závěru. Texty i otázky k nim je možno vytisknout a dát žákům k dispozici do dvojice či do skupiny apod.</a:t>
            </a:r>
          </a:p>
          <a:p>
            <a:pPr lvl="0" algn="just">
              <a:buNone/>
            </a:pPr>
            <a:r>
              <a:rPr lang="cs-CZ" dirty="0" smtClean="0"/>
              <a:t>Materiál je určen k interaktivní výuce.</a:t>
            </a:r>
          </a:p>
          <a:p>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p:txBody>
          <a:bodyPr>
            <a:normAutofit/>
          </a:bodyPr>
          <a:lstStyle/>
          <a:p>
            <a:r>
              <a:rPr lang="cs-CZ" sz="4000" dirty="0" smtClean="0"/>
              <a:t>LADISLAV FUKS</a:t>
            </a:r>
            <a:br>
              <a:rPr lang="cs-CZ" sz="4000" dirty="0" smtClean="0"/>
            </a:br>
            <a:r>
              <a:rPr lang="cs-CZ" sz="4000" dirty="0" smtClean="0"/>
              <a:t>PAN THEODOR MUNDSTOCK</a:t>
            </a:r>
            <a:br>
              <a:rPr lang="cs-CZ" sz="4000" dirty="0" smtClean="0"/>
            </a:br>
            <a:r>
              <a:rPr lang="cs-CZ" sz="4000" dirty="0" smtClean="0"/>
              <a:t>Česká literatura 20. století</a:t>
            </a:r>
            <a:endParaRPr lang="cs-CZ" sz="4000" dirty="0"/>
          </a:p>
        </p:txBody>
      </p:sp>
      <p:sp>
        <p:nvSpPr>
          <p:cNvPr id="5" name="Podnadpis 4"/>
          <p:cNvSpPr>
            <a:spLocks noGrp="1"/>
          </p:cNvSpPr>
          <p:nvPr>
            <p:ph type="subTitle" idx="1"/>
          </p:nvPr>
        </p:nvSpPr>
        <p:spPr/>
        <p:txBody>
          <a:bodyPr>
            <a:normAutofit/>
          </a:bodyPr>
          <a:lstStyle/>
          <a:p>
            <a:r>
              <a:rPr lang="cs-CZ" dirty="0" smtClean="0"/>
              <a:t>Rozvoj čtenářské gramotnosti</a:t>
            </a:r>
            <a:endParaRPr lang="cs-CZ" dirty="0"/>
          </a:p>
        </p:txBody>
      </p:sp>
      <p:pic>
        <p:nvPicPr>
          <p:cNvPr id="6" name="Picture 2" descr="C:\Users\Doma\AppData\Local\Microsoft\Windows\Temporary Internet Files\Content.IE5\4U55UC9U\MP900448290[1].jpg"/>
          <p:cNvPicPr>
            <a:picLocks noChangeAspect="1" noChangeArrowheads="1"/>
          </p:cNvPicPr>
          <p:nvPr/>
        </p:nvPicPr>
        <p:blipFill>
          <a:blip r:embed="rId2" cstate="print"/>
          <a:srcRect/>
          <a:stretch>
            <a:fillRect/>
          </a:stretch>
        </p:blipFill>
        <p:spPr bwMode="auto">
          <a:xfrm>
            <a:off x="285720" y="2964337"/>
            <a:ext cx="2357454" cy="3546613"/>
          </a:xfrm>
          <a:prstGeom prst="rect">
            <a:avLst/>
          </a:prstGeom>
          <a:noFill/>
          <a:ln w="50800">
            <a:solidFill>
              <a:schemeClr val="tx2">
                <a:lumMod val="75000"/>
              </a:schemeClr>
            </a:solidFill>
          </a:ln>
        </p:spPr>
      </p:pic>
      <p:pic>
        <p:nvPicPr>
          <p:cNvPr id="1026" name="Picture 2" descr="C:\Users\Doma\AppData\Local\Microsoft\Windows\Temporary Internet Files\Content.IE5\WQ5Q8PFW\MP900427686[1].jpg"/>
          <p:cNvPicPr>
            <a:picLocks noChangeAspect="1" noChangeArrowheads="1"/>
          </p:cNvPicPr>
          <p:nvPr/>
        </p:nvPicPr>
        <p:blipFill>
          <a:blip r:embed="rId3" cstate="print"/>
          <a:srcRect/>
          <a:stretch>
            <a:fillRect/>
          </a:stretch>
        </p:blipFill>
        <p:spPr bwMode="auto">
          <a:xfrm>
            <a:off x="2714612" y="4143380"/>
            <a:ext cx="3571868" cy="2363572"/>
          </a:xfrm>
          <a:prstGeom prst="rect">
            <a:avLst/>
          </a:prstGeom>
          <a:noFill/>
          <a:ln w="47625">
            <a:solidFill>
              <a:srgbClr val="FFFF00"/>
            </a:solidFill>
          </a:ln>
        </p:spPr>
      </p:pic>
      <p:sp>
        <p:nvSpPr>
          <p:cNvPr id="10" name="TextovéPole 9"/>
          <p:cNvSpPr txBox="1"/>
          <p:nvPr/>
        </p:nvSpPr>
        <p:spPr>
          <a:xfrm>
            <a:off x="2285984" y="6143644"/>
            <a:ext cx="357190" cy="369332"/>
          </a:xfrm>
          <a:prstGeom prst="rect">
            <a:avLst/>
          </a:prstGeom>
          <a:noFill/>
        </p:spPr>
        <p:txBody>
          <a:bodyPr wrap="square" rtlCol="0">
            <a:spAutoFit/>
          </a:bodyPr>
          <a:lstStyle/>
          <a:p>
            <a:r>
              <a:rPr lang="cs-CZ" dirty="0" smtClean="0">
                <a:solidFill>
                  <a:schemeClr val="bg1"/>
                </a:solidFill>
              </a:rPr>
              <a:t>1</a:t>
            </a:r>
            <a:endParaRPr lang="cs-CZ" dirty="0">
              <a:solidFill>
                <a:schemeClr val="bg1"/>
              </a:solidFill>
            </a:endParaRPr>
          </a:p>
        </p:txBody>
      </p:sp>
      <p:sp>
        <p:nvSpPr>
          <p:cNvPr id="11" name="TextovéPole 10"/>
          <p:cNvSpPr txBox="1"/>
          <p:nvPr/>
        </p:nvSpPr>
        <p:spPr>
          <a:xfrm>
            <a:off x="5857884" y="6143644"/>
            <a:ext cx="428628" cy="369332"/>
          </a:xfrm>
          <a:prstGeom prst="rect">
            <a:avLst/>
          </a:prstGeom>
          <a:noFill/>
        </p:spPr>
        <p:txBody>
          <a:bodyPr wrap="square" rtlCol="0">
            <a:spAutoFit/>
          </a:bodyPr>
          <a:lstStyle/>
          <a:p>
            <a:r>
              <a:rPr lang="cs-CZ" dirty="0" smtClean="0"/>
              <a:t>2</a:t>
            </a: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a:t>
            </a:r>
            <a:endParaRPr lang="cs-CZ" dirty="0"/>
          </a:p>
        </p:txBody>
      </p:sp>
      <p:sp>
        <p:nvSpPr>
          <p:cNvPr id="3" name="Zástupný symbol pro obsah 2"/>
          <p:cNvSpPr>
            <a:spLocks noGrp="1"/>
          </p:cNvSpPr>
          <p:nvPr>
            <p:ph idx="1"/>
          </p:nvPr>
        </p:nvSpPr>
        <p:spPr/>
        <p:txBody>
          <a:bodyPr>
            <a:noAutofit/>
          </a:bodyPr>
          <a:lstStyle/>
          <a:p>
            <a:pPr algn="just">
              <a:buFontTx/>
              <a:buChar char="-"/>
            </a:pPr>
            <a:r>
              <a:rPr lang="cs-CZ" sz="2400" dirty="0" smtClean="0"/>
              <a:t>próza označovaná některými odborníky jako rozsáhlejší novela, jinými jako román, dalšími poněkud obrazně jako tragická groteska </a:t>
            </a:r>
          </a:p>
          <a:p>
            <a:pPr algn="just">
              <a:buFontTx/>
              <a:buChar char="-"/>
            </a:pPr>
            <a:r>
              <a:rPr lang="cs-CZ" sz="2400" dirty="0" smtClean="0"/>
              <a:t>poprvé vydána roku 1963 - prvotina – velký úspěch</a:t>
            </a:r>
          </a:p>
          <a:p>
            <a:pPr algn="just">
              <a:buFontTx/>
              <a:buChar char="-"/>
            </a:pPr>
            <a:r>
              <a:rPr lang="cs-CZ" sz="2400" dirty="0" smtClean="0"/>
              <a:t>překlady v 17 zemích</a:t>
            </a:r>
          </a:p>
          <a:p>
            <a:pPr algn="just">
              <a:buFontTx/>
              <a:buChar char="-"/>
            </a:pPr>
            <a:r>
              <a:rPr lang="cs-CZ" sz="2400" dirty="0" smtClean="0"/>
              <a:t>zpracování židovské tematiky s důrazem na psychologické a filozofické aspekty (boj se zlem, ne/možnost se na něj připravit, osamělost člověka, existenciální otázky  a smysl života, jeho absurdita atd.)</a:t>
            </a:r>
          </a:p>
          <a:p>
            <a:pPr algn="just">
              <a:buFontTx/>
              <a:buChar char="-"/>
            </a:pPr>
            <a:r>
              <a:rPr lang="cs-CZ" sz="2400" dirty="0" smtClean="0"/>
              <a:t>detaily ze života židovské komunity, včetně</a:t>
            </a:r>
          </a:p>
          <a:p>
            <a:pPr algn="just">
              <a:buNone/>
            </a:pPr>
            <a:r>
              <a:rPr lang="cs-CZ" sz="2400" dirty="0" smtClean="0"/>
              <a:t>	jazyka, svátků, citací</a:t>
            </a:r>
          </a:p>
        </p:txBody>
      </p:sp>
      <p:pic>
        <p:nvPicPr>
          <p:cNvPr id="1026" name="Picture 2" descr="C:\Program Files\Microsoft Office\MEDIA\CAGCAT10\j0285926.wmf"/>
          <p:cNvPicPr>
            <a:picLocks noChangeAspect="1" noChangeArrowheads="1"/>
          </p:cNvPicPr>
          <p:nvPr/>
        </p:nvPicPr>
        <p:blipFill>
          <a:blip r:embed="rId2"/>
          <a:srcRect/>
          <a:stretch>
            <a:fillRect/>
          </a:stretch>
        </p:blipFill>
        <p:spPr bwMode="auto">
          <a:xfrm>
            <a:off x="7072330" y="4643446"/>
            <a:ext cx="1556885" cy="155688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descr="MB900304887.JPG"/>
          <p:cNvPicPr>
            <a:picLocks noChangeAspect="1"/>
          </p:cNvPicPr>
          <p:nvPr/>
        </p:nvPicPr>
        <p:blipFill>
          <a:blip r:embed="rId2"/>
          <a:stretch>
            <a:fillRect/>
          </a:stretch>
        </p:blipFill>
        <p:spPr>
          <a:xfrm>
            <a:off x="7329494" y="1471586"/>
            <a:ext cx="1314472" cy="1314472"/>
          </a:xfrm>
          <a:prstGeom prst="rect">
            <a:avLst/>
          </a:prstGeom>
        </p:spPr>
      </p:pic>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a:t>
            </a:r>
            <a:endParaRPr lang="cs-CZ" dirty="0"/>
          </a:p>
        </p:txBody>
      </p:sp>
      <p:sp>
        <p:nvSpPr>
          <p:cNvPr id="3" name="Zástupný symbol pro obsah 2"/>
          <p:cNvSpPr>
            <a:spLocks noGrp="1"/>
          </p:cNvSpPr>
          <p:nvPr>
            <p:ph idx="1"/>
          </p:nvPr>
        </p:nvSpPr>
        <p:spPr/>
        <p:txBody>
          <a:bodyPr>
            <a:noAutofit/>
          </a:bodyPr>
          <a:lstStyle/>
          <a:p>
            <a:pPr algn="just">
              <a:buFontTx/>
              <a:buChar char="-"/>
            </a:pPr>
            <a:r>
              <a:rPr lang="cs-CZ" sz="2400" dirty="0" smtClean="0"/>
              <a:t>Hlavní postava - Theodor Mundstock </a:t>
            </a:r>
          </a:p>
          <a:p>
            <a:pPr lvl="1" algn="just">
              <a:buFontTx/>
              <a:buChar char="-"/>
            </a:pPr>
            <a:r>
              <a:rPr lang="cs-CZ" sz="2400" dirty="0" smtClean="0"/>
              <a:t>Žid, osamělý a nenápadný bývalý úředník, </a:t>
            </a:r>
          </a:p>
          <a:p>
            <a:pPr lvl="1" algn="just">
              <a:buFontTx/>
              <a:buChar char="-"/>
            </a:pPr>
            <a:r>
              <a:rPr lang="cs-CZ" sz="2400" dirty="0" smtClean="0"/>
              <a:t>očekává za okupace s velkým strachem a depresí </a:t>
            </a:r>
          </a:p>
          <a:p>
            <a:pPr lvl="1" algn="just">
              <a:buNone/>
            </a:pPr>
            <a:r>
              <a:rPr lang="cs-CZ" sz="2400" dirty="0" smtClean="0"/>
              <a:t>	předvolání do transportu, až ztrácí kontakt s realitou.</a:t>
            </a:r>
          </a:p>
          <a:p>
            <a:pPr lvl="1" algn="just">
              <a:buFontTx/>
              <a:buChar char="-"/>
            </a:pPr>
            <a:r>
              <a:rPr lang="cs-CZ" sz="2400" dirty="0" smtClean="0"/>
              <a:t>Vymýšlí, jak lze koncentrační tábor přežít, a „trénuje“, tj. napodobuje už ve svém bytě podmínky pobytu v táboře. Paradoxně mu to ale není na konci díla nic platné.</a:t>
            </a:r>
          </a:p>
          <a:p>
            <a:pPr algn="just">
              <a:buFontTx/>
              <a:buChar char="-"/>
            </a:pPr>
            <a:r>
              <a:rPr lang="cs-CZ" sz="2400" dirty="0" smtClean="0"/>
              <a:t>Vyprávění je sice v er-formě, ale očima hlavního hrdiny. Bez přechodu se prolíná reálné s fiktivním, mj. v postavě Mona.</a:t>
            </a:r>
          </a:p>
          <a:p>
            <a:pPr algn="just">
              <a:buFontTx/>
              <a:buChar char="-"/>
            </a:pPr>
            <a:r>
              <a:rPr lang="cs-CZ" sz="2400" dirty="0" smtClean="0"/>
              <a:t>V rovině výstavby textu nacházíme opakování slov a motivů - např. prach, dlažba, hvězda. </a:t>
            </a:r>
          </a:p>
          <a:p>
            <a:pPr>
              <a:buFontTx/>
              <a:buChar char="-"/>
            </a:pPr>
            <a:r>
              <a:rPr lang="cs-CZ" sz="2000" dirty="0" smtClean="0"/>
              <a:t>Více na </a:t>
            </a:r>
            <a:r>
              <a:rPr lang="cs-CZ" sz="2000" dirty="0" smtClean="0">
                <a:hlinkClick r:id="rId3"/>
              </a:rPr>
              <a:t>http://www.slovnikceskeliteratury.cz/showContent.jsp?docId=1421</a:t>
            </a:r>
            <a:r>
              <a:rPr lang="cs-CZ" sz="2000" dirty="0" smtClean="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 I.</a:t>
            </a:r>
            <a:endParaRPr lang="cs-CZ" dirty="0"/>
          </a:p>
        </p:txBody>
      </p:sp>
      <p:sp>
        <p:nvSpPr>
          <p:cNvPr id="3" name="Zástupný symbol pro obsah 2"/>
          <p:cNvSpPr>
            <a:spLocks noGrp="1"/>
          </p:cNvSpPr>
          <p:nvPr>
            <p:ph idx="1"/>
          </p:nvPr>
        </p:nvSpPr>
        <p:spPr/>
        <p:txBody>
          <a:bodyPr>
            <a:noAutofit/>
          </a:bodyPr>
          <a:lstStyle/>
          <a:p>
            <a:pPr algn="just">
              <a:buNone/>
            </a:pPr>
            <a:r>
              <a:rPr lang="cs-CZ" sz="2000" dirty="0" smtClean="0"/>
              <a:t>Přečtěte so pozorně úryvek z díla a odpovězte na následující otázky:</a:t>
            </a:r>
          </a:p>
          <a:p>
            <a:pPr algn="just">
              <a:buNone/>
            </a:pPr>
            <a:r>
              <a:rPr lang="cs-CZ" sz="2000" dirty="0" smtClean="0"/>
              <a:t>1. a) Jakou otázku si postava v úryvku klade, jak na ni odpovídá? – podtrhněte v textu</a:t>
            </a:r>
          </a:p>
          <a:p>
            <a:pPr algn="just">
              <a:buNone/>
            </a:pPr>
            <a:r>
              <a:rPr lang="cs-CZ" sz="2000" dirty="0" smtClean="0"/>
              <a:t>	b) Jak byste na ni dnes, tj. s odstupem a se znalostí historie, odpověděli vy? </a:t>
            </a:r>
          </a:p>
          <a:p>
            <a:pPr algn="just">
              <a:buNone/>
            </a:pPr>
            <a:r>
              <a:rPr lang="cs-CZ" sz="2000" dirty="0" smtClean="0"/>
              <a:t>2. Je otázka, popř. odpověď, po stránce formální přímou řečí? _____________________________________________________________</a:t>
            </a:r>
          </a:p>
          <a:p>
            <a:pPr algn="just">
              <a:buNone/>
            </a:pPr>
            <a:r>
              <a:rPr lang="cs-CZ" sz="2000" dirty="0" smtClean="0"/>
              <a:t>3.  Kdo/co je podle vašeho názoru Mon? Co se o něm dovídáme v úryvku? _____________________________________________________________ _____________________________________________________________</a:t>
            </a:r>
          </a:p>
          <a:p>
            <a:pPr algn="just">
              <a:buNone/>
            </a:pPr>
            <a:r>
              <a:rPr lang="cs-CZ" sz="2000" dirty="0" smtClean="0"/>
              <a:t>4. Podtrhněte v textu nejdelší několikanásobný větný člen a vysvětlete, proč byl užit. Nahraďte ho jednoslovným větným členem, který případně rozvinete přívlastkem. Jak se liší poslední slovo v tomto několikanásobném větném členu od ostatních? ______________________________________</a:t>
            </a:r>
          </a:p>
          <a:p>
            <a:pPr algn="just">
              <a:buNone/>
            </a:pPr>
            <a:r>
              <a:rPr lang="cs-CZ" sz="2000" dirty="0" smtClean="0"/>
              <a:t>	</a:t>
            </a:r>
            <a:r>
              <a:rPr lang="cs-CZ" sz="2000" dirty="0" smtClean="0"/>
              <a:t>_____________________________________________________________</a:t>
            </a:r>
          </a:p>
          <a:p>
            <a:pPr algn="r">
              <a:buNone/>
            </a:pPr>
            <a:r>
              <a:rPr lang="cs-CZ" sz="1600" dirty="0" smtClean="0"/>
              <a:t>Řešení viz </a:t>
            </a:r>
            <a:r>
              <a:rPr lang="en-US" sz="1600" dirty="0" smtClean="0">
                <a:hlinkClick r:id="rId2" action="ppaction://hlinksldjump"/>
              </a:rPr>
              <a:t>Ladislav Fuks Pan Theodor Mundstock</a:t>
            </a:r>
            <a:r>
              <a:rPr lang="cs-CZ" sz="1600" dirty="0" smtClean="0"/>
              <a:t> </a:t>
            </a:r>
            <a:r>
              <a:rPr lang="cs-CZ" sz="1600" dirty="0" smtClean="0"/>
              <a:t>  </a:t>
            </a:r>
            <a:endParaRPr lang="cs-CZ" sz="16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 I.</a:t>
            </a:r>
            <a:endParaRPr lang="cs-CZ" dirty="0"/>
          </a:p>
        </p:txBody>
      </p:sp>
      <p:sp>
        <p:nvSpPr>
          <p:cNvPr id="3" name="Zástupný symbol pro obsah 2"/>
          <p:cNvSpPr>
            <a:spLocks noGrp="1"/>
          </p:cNvSpPr>
          <p:nvPr>
            <p:ph idx="1"/>
          </p:nvPr>
        </p:nvSpPr>
        <p:spPr/>
        <p:txBody>
          <a:bodyPr>
            <a:noAutofit/>
          </a:bodyPr>
          <a:lstStyle/>
          <a:p>
            <a:pPr algn="just">
              <a:lnSpc>
                <a:spcPct val="120000"/>
              </a:lnSpc>
              <a:buNone/>
            </a:pPr>
            <a:r>
              <a:rPr lang="cs-CZ" sz="2000" dirty="0" smtClean="0"/>
              <a:t>5. Najděte a označte v textu příklad paralelní stavby vět a pokuste se vysvětlit, proč je užita.</a:t>
            </a:r>
          </a:p>
          <a:p>
            <a:pPr algn="just">
              <a:lnSpc>
                <a:spcPct val="120000"/>
              </a:lnSpc>
              <a:buNone/>
            </a:pPr>
            <a:r>
              <a:rPr lang="cs-CZ" sz="2000" dirty="0" smtClean="0"/>
              <a:t>6. Určete podmět ve větě </a:t>
            </a:r>
            <a:r>
              <a:rPr lang="cs-CZ" sz="2000" i="1" dirty="0" smtClean="0"/>
              <a:t>Byl by nejraději výskal </a:t>
            </a:r>
            <a:r>
              <a:rPr lang="cs-CZ" sz="2000" dirty="0" smtClean="0"/>
              <a:t>ve třetím odstavci. Je řešení tohoto úkolu jednoznačné? _______________________________________</a:t>
            </a:r>
            <a:endParaRPr lang="cs-CZ" sz="1800" dirty="0" smtClean="0"/>
          </a:p>
          <a:p>
            <a:pPr algn="just">
              <a:lnSpc>
                <a:spcPct val="120000"/>
              </a:lnSpc>
              <a:buNone/>
            </a:pPr>
            <a:r>
              <a:rPr lang="cs-CZ" sz="2000" dirty="0" smtClean="0"/>
              <a:t>7. Najděte v druhé polovině textu pasáže, u kterých nelze jednoznačně určit, jestli se jedná o pásmo řeči postavy, nebo o pásmo vypravěče</a:t>
            </a:r>
            <a:r>
              <a:rPr lang="cs-CZ" sz="1800" dirty="0" smtClean="0"/>
              <a:t>. ____________</a:t>
            </a:r>
          </a:p>
          <a:p>
            <a:pPr algn="just">
              <a:lnSpc>
                <a:spcPct val="120000"/>
              </a:lnSpc>
              <a:buNone/>
            </a:pPr>
            <a:r>
              <a:rPr lang="cs-CZ" sz="1800" dirty="0" smtClean="0"/>
              <a:t>	___________________________________________________________________</a:t>
            </a:r>
          </a:p>
          <a:p>
            <a:pPr algn="just">
              <a:lnSpc>
                <a:spcPct val="120000"/>
              </a:lnSpc>
              <a:buNone/>
            </a:pPr>
            <a:r>
              <a:rPr lang="cs-CZ" sz="1800" dirty="0" smtClean="0"/>
              <a:t>8. </a:t>
            </a:r>
            <a:r>
              <a:rPr lang="cs-CZ" sz="2000" dirty="0" smtClean="0"/>
              <a:t>Které jazykové prostředky jsou v tomto úryvku časté, takže podle vás mohou být označeny jako prostředky typické pro spisovatele Ladislava Fukse? ______________________________________________________</a:t>
            </a:r>
          </a:p>
          <a:p>
            <a:pPr algn="just">
              <a:lnSpc>
                <a:spcPct val="120000"/>
              </a:lnSpc>
              <a:buNone/>
            </a:pPr>
            <a:r>
              <a:rPr lang="cs-CZ" sz="2000" dirty="0" smtClean="0"/>
              <a:t>	____________________________________________________________</a:t>
            </a:r>
          </a:p>
          <a:p>
            <a:pPr algn="just">
              <a:lnSpc>
                <a:spcPct val="120000"/>
              </a:lnSpc>
              <a:buNone/>
            </a:pPr>
            <a:r>
              <a:rPr lang="cs-CZ" sz="2000" dirty="0" smtClean="0"/>
              <a:t>9. Který z motivů uvedených na sn. 5 se v úryvku objevil? </a:t>
            </a:r>
            <a:r>
              <a:rPr lang="cs-CZ" sz="2000" dirty="0" smtClean="0"/>
              <a:t>_______________</a:t>
            </a:r>
          </a:p>
          <a:p>
            <a:pPr algn="r">
              <a:lnSpc>
                <a:spcPct val="120000"/>
              </a:lnSpc>
              <a:buNone/>
            </a:pPr>
            <a:r>
              <a:rPr lang="cs-CZ" sz="1600" dirty="0" smtClean="0"/>
              <a:t>Řešení viz </a:t>
            </a:r>
            <a:r>
              <a:rPr lang="en-US" sz="1600" dirty="0" smtClean="0">
                <a:hlinkClick r:id="rId2" action="ppaction://hlinksldjump"/>
              </a:rPr>
              <a:t>Ladislav Fuks Pan Theodor Mundstock</a:t>
            </a:r>
            <a:r>
              <a:rPr lang="cs-CZ" sz="1600" dirty="0" smtClean="0"/>
              <a:t> </a:t>
            </a:r>
            <a:endParaRPr lang="cs-CZ" sz="1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 I.</a:t>
            </a:r>
            <a:endParaRPr lang="cs-CZ" dirty="0"/>
          </a:p>
        </p:txBody>
      </p:sp>
      <p:sp>
        <p:nvSpPr>
          <p:cNvPr id="3" name="Zástupný symbol pro obsah 2"/>
          <p:cNvSpPr>
            <a:spLocks noGrp="1"/>
          </p:cNvSpPr>
          <p:nvPr>
            <p:ph idx="1"/>
          </p:nvPr>
        </p:nvSpPr>
        <p:spPr/>
        <p:txBody>
          <a:bodyPr>
            <a:noAutofit/>
          </a:bodyPr>
          <a:lstStyle/>
          <a:p>
            <a:pPr algn="just">
              <a:lnSpc>
                <a:spcPts val="1900"/>
              </a:lnSpc>
              <a:buNone/>
            </a:pPr>
            <a:r>
              <a:rPr lang="cs-CZ" sz="1800" dirty="0" smtClean="0"/>
              <a:t>Ta první metodická otázka, která ho na cestě domů, plné naděje a spásy, napadla, ne napadla, nýbrž kterou si metodicky položil, zněla: Kdo vlastně ten koncentrační tábor vydrží?</a:t>
            </a:r>
          </a:p>
          <a:p>
            <a:pPr algn="just">
              <a:lnSpc>
                <a:spcPts val="1900"/>
              </a:lnSpc>
              <a:buNone/>
            </a:pPr>
            <a:r>
              <a:rPr lang="cs-CZ" sz="1800" dirty="0" smtClean="0"/>
              <a:t>A první metodická odpověď, která mu zatanula na mysli, ne zatanula, ale kterou si metodicky dal, zněla: Ten, kdo jde na to prakticky, postupem, metodou. Ten, kdo je na vše dokonale, plánovitě, jaksepatří připraven. </a:t>
            </a:r>
          </a:p>
          <a:p>
            <a:pPr algn="just">
              <a:lnSpc>
                <a:spcPts val="1900"/>
              </a:lnSpc>
              <a:buNone/>
            </a:pPr>
            <a:r>
              <a:rPr lang="cs-CZ" sz="1800" dirty="0" smtClean="0"/>
              <a:t>Mon se mu pletl pod nohama a byl strašlivě rozrušen. Byl by nejraději výskal. Domy, ulice, auta, tramvaje, chodníky, krámy, lidé, nic pro něho neexistovalo. Běželo to kolem jako na běžícím pásu směrem proti směru jeho pohybu. Lidé viděli běžet staršího pána v obnošeném zaprášeném kabátě se žlutou šesticípou hvězdou. Ti, kteří měli dobré, citlivé srdce, ho litovali. Ale tak citlivé smysly, aby věděli, oč tu běží, neměl nikdo. …</a:t>
            </a:r>
          </a:p>
          <a:p>
            <a:pPr algn="just">
              <a:lnSpc>
                <a:spcPts val="1900"/>
              </a:lnSpc>
              <a:buNone/>
            </a:pPr>
            <a:r>
              <a:rPr lang="cs-CZ" sz="1800" dirty="0" smtClean="0"/>
              <a:t>Když běžel po schodech do svého čtvrtého patra, napadla ho schránka na dopisy. Aby tam dnes nebyl úřední lístek! Jen aby tam dnes nebyl! Dnes ještě ne! Běžel přes dva schody.</a:t>
            </a:r>
          </a:p>
          <a:p>
            <a:pPr algn="just">
              <a:lnSpc>
                <a:spcPts val="1900"/>
              </a:lnSpc>
              <a:buNone/>
            </a:pPr>
            <a:r>
              <a:rPr lang="cs-CZ" sz="1800" dirty="0" smtClean="0"/>
              <a:t>Doběhl do čtvrtého patra, otevřel dveře a v ten okamžik se jeho stín Mon vrhl na schránku. V předsíňce bylo šero, ale Mon zalovil poslepu. Nenahmatal nic. Rozsvítil žárovku na zdi, ve schránce byl jen prázdný, zešeřelý vzduch. Pan Mundstock v té chvíli vyhrál i boj s časem.</a:t>
            </a:r>
            <a:endParaRPr lang="cs-CZ" sz="1800" dirty="0"/>
          </a:p>
        </p:txBody>
      </p:sp>
      <p:pic>
        <p:nvPicPr>
          <p:cNvPr id="4" name="Obrázek 3" descr="MB900436218.JPG"/>
          <p:cNvPicPr>
            <a:picLocks noChangeAspect="1"/>
          </p:cNvPicPr>
          <p:nvPr/>
        </p:nvPicPr>
        <p:blipFill>
          <a:blip r:embed="rId2"/>
          <a:stretch>
            <a:fillRect/>
          </a:stretch>
        </p:blipFill>
        <p:spPr>
          <a:xfrm>
            <a:off x="571472" y="428604"/>
            <a:ext cx="928694" cy="928694"/>
          </a:xfrm>
          <a:prstGeom prst="rect">
            <a:avLst/>
          </a:prstGeom>
          <a:solidFill>
            <a:schemeClr val="bg2">
              <a:lumMod val="60000"/>
              <a:lumOff val="40000"/>
            </a:schemeClr>
          </a:solid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 II.</a:t>
            </a:r>
            <a:endParaRPr lang="cs-CZ" dirty="0"/>
          </a:p>
        </p:txBody>
      </p:sp>
      <p:sp>
        <p:nvSpPr>
          <p:cNvPr id="3" name="Zástupný symbol pro obsah 2"/>
          <p:cNvSpPr>
            <a:spLocks noGrp="1"/>
          </p:cNvSpPr>
          <p:nvPr>
            <p:ph idx="1"/>
          </p:nvPr>
        </p:nvSpPr>
        <p:spPr/>
        <p:txBody>
          <a:bodyPr>
            <a:normAutofit fontScale="62500" lnSpcReduction="20000"/>
          </a:bodyPr>
          <a:lstStyle/>
          <a:p>
            <a:pPr>
              <a:lnSpc>
                <a:spcPct val="120000"/>
              </a:lnSpc>
              <a:buNone/>
            </a:pPr>
            <a:r>
              <a:rPr lang="cs-CZ" dirty="0" smtClean="0"/>
              <a:t>Přečtěte si nyní druhý úryvek, ve skupinách odpovězte na následující otázky a odpovědi zapište:</a:t>
            </a:r>
          </a:p>
          <a:p>
            <a:pPr marL="514350" indent="-514350">
              <a:lnSpc>
                <a:spcPct val="120000"/>
              </a:lnSpc>
              <a:buNone/>
            </a:pPr>
            <a:r>
              <a:rPr lang="cs-CZ" dirty="0" smtClean="0"/>
              <a:t>1. Úryvek líčí, jak se hlavní hrdina připravuje na pobyt v koncentračním táboře. Na které situace se tu připravuje konkrétně? _____________________________________________________</a:t>
            </a:r>
          </a:p>
          <a:p>
            <a:pPr marL="514350" indent="-514350">
              <a:lnSpc>
                <a:spcPct val="120000"/>
              </a:lnSpc>
              <a:buNone/>
            </a:pPr>
            <a:r>
              <a:rPr lang="cs-CZ" dirty="0" smtClean="0"/>
              <a:t>2. Co označuje vypravěč slovem políček? ___________ Nahraďte ho synonymem. __________ Jaký další význam tento tvar může mít? _________________ </a:t>
            </a:r>
          </a:p>
          <a:p>
            <a:pPr marL="514350" indent="-514350">
              <a:lnSpc>
                <a:spcPct val="120000"/>
              </a:lnSpc>
              <a:buNone/>
            </a:pPr>
            <a:r>
              <a:rPr lang="cs-CZ" dirty="0" smtClean="0"/>
              <a:t>3. Co dělá hlavní postavě stále starosti? ________________________</a:t>
            </a:r>
          </a:p>
          <a:p>
            <a:pPr marL="514350" indent="-514350">
              <a:lnSpc>
                <a:spcPct val="120000"/>
              </a:lnSpc>
              <a:buNone/>
            </a:pPr>
            <a:r>
              <a:rPr lang="cs-CZ" dirty="0" smtClean="0"/>
              <a:t>4. Které z výše uvedených informací (snímek 4 a 5) lze doložit příklady z tohoto úryvku? Citujte z textu, případně podtrhněte. __________</a:t>
            </a:r>
          </a:p>
          <a:p>
            <a:pPr marL="514350" indent="-514350">
              <a:lnSpc>
                <a:spcPct val="120000"/>
              </a:lnSpc>
              <a:buNone/>
            </a:pPr>
            <a:r>
              <a:rPr lang="cs-CZ" dirty="0" smtClean="0"/>
              <a:t>	</a:t>
            </a:r>
            <a:r>
              <a:rPr lang="cs-CZ" dirty="0" smtClean="0"/>
              <a:t>____________________________________________________ ____________________________________________________</a:t>
            </a:r>
          </a:p>
          <a:p>
            <a:pPr marL="0" indent="0" algn="r">
              <a:buNone/>
            </a:pPr>
            <a:r>
              <a:rPr lang="cs-CZ" sz="2600" dirty="0" smtClean="0"/>
              <a:t>Řešení viz </a:t>
            </a:r>
            <a:r>
              <a:rPr lang="en-US" sz="2600" dirty="0" smtClean="0">
                <a:hlinkClick r:id="rId2" action="ppaction://hlinksldjump"/>
              </a:rPr>
              <a:t>Ladislav Fuks Pan Theodor Mundstock</a:t>
            </a:r>
            <a:r>
              <a:rPr lang="cs-CZ" sz="2600" dirty="0" smtClean="0"/>
              <a:t> </a:t>
            </a:r>
            <a:endParaRPr lang="cs-CZ" sz="2600" dirty="0" smtClean="0"/>
          </a:p>
          <a:p>
            <a:pPr marL="514350" indent="-514350">
              <a:buAutoNum type="arabicPeriod"/>
            </a:pP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 II.</a:t>
            </a:r>
            <a:endParaRPr lang="cs-CZ" dirty="0"/>
          </a:p>
        </p:txBody>
      </p:sp>
      <p:sp>
        <p:nvSpPr>
          <p:cNvPr id="3" name="Zástupný symbol pro obsah 2"/>
          <p:cNvSpPr>
            <a:spLocks noGrp="1"/>
          </p:cNvSpPr>
          <p:nvPr>
            <p:ph idx="1"/>
          </p:nvPr>
        </p:nvSpPr>
        <p:spPr/>
        <p:txBody>
          <a:bodyPr>
            <a:noAutofit/>
          </a:bodyPr>
          <a:lstStyle/>
          <a:p>
            <a:pPr algn="just">
              <a:lnSpc>
                <a:spcPts val="1900"/>
              </a:lnSpc>
              <a:buNone/>
            </a:pPr>
            <a:r>
              <a:rPr lang="cs-CZ" sz="1900" dirty="0" smtClean="0"/>
              <a:t>Chýlí se k půlnoci. Poprvé po třiceti létech nepromění pan Theodor Mundstock pohovku na lůžko. Donese z předsíňky prkno a poprvé po třiceti létech promění pan Theodor Mundstock pohovku na pryčnu. A jak ve tmě pokojíku uléhá na dřevěnou koncentrační pryčnu, chvěje mu ten políček z lomu celým tělem. (…) Zdalipak vůbec políček unese? Dřív to ani nebývalo zvykem, někoho tlouci v tvář, jak by měl zkušenost? (…)</a:t>
            </a:r>
          </a:p>
          <a:p>
            <a:pPr algn="just">
              <a:lnSpc>
                <a:spcPts val="1900"/>
              </a:lnSpc>
              <a:buNone/>
            </a:pPr>
            <a:r>
              <a:rPr lang="cs-CZ" sz="1900" dirty="0" smtClean="0"/>
              <a:t>Ale může se stát, že mu ten v uniformě vyrazí zub. Panu Mundstockovi, jak leží na pryčně, poklesnou vzrušením nohy. Pozná, že mu hulvát může vyrazit zubů několik. Co teď? To bude dobře hned je vyplivnout, blázen pozná, že se neminul cíle, a kdo se nemine cíle, přestane. Otočí se a půjde pryč. Možná, že by měl mít pro ten případ zub v ústech připraven. Náhle si vzpomene na doktora Schleima. MUDr. Schleima, co měl za ženu herečku z Německého divadla, šest let mrtvého, dej mu pánbůh nebe, a vzpomene si, bože, vždyť já mám šest let několik nepravých zubů! Protézu! Vyhráno, řekne si, tu mohu jazykem uvolnit a vyplivnout, nechť Svatý Schleima žehná, vyhráno! A pak ji sebrat a dát do úst, samozřejmě, až se stvůra otočí. Vše jde dobře, myslí si, vše jde jako na drátku, leč přece, jak leží na pryčně ve tmě, nepřestává tušit jedinou vážnou okolnost: že v této zrovna tak obtížné věci nemá trénink.</a:t>
            </a:r>
            <a:endParaRPr lang="cs-CZ" sz="1900" dirty="0"/>
          </a:p>
        </p:txBody>
      </p:sp>
      <p:pic>
        <p:nvPicPr>
          <p:cNvPr id="4" name="Obrázek 3" descr="MB900436218.JPG"/>
          <p:cNvPicPr>
            <a:picLocks noChangeAspect="1"/>
          </p:cNvPicPr>
          <p:nvPr/>
        </p:nvPicPr>
        <p:blipFill>
          <a:blip r:embed="rId2"/>
          <a:stretch>
            <a:fillRect/>
          </a:stretch>
        </p:blipFill>
        <p:spPr>
          <a:xfrm>
            <a:off x="571472" y="428604"/>
            <a:ext cx="928694" cy="928694"/>
          </a:xfrm>
          <a:prstGeom prst="rect">
            <a:avLst/>
          </a:prstGeom>
          <a:solidFill>
            <a:schemeClr val="bg2">
              <a:lumMod val="60000"/>
              <a:lumOff val="40000"/>
            </a:schemeClr>
          </a:solid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a:t>
            </a:r>
            <a:endParaRPr lang="cs-CZ" dirty="0"/>
          </a:p>
        </p:txBody>
      </p:sp>
      <p:sp>
        <p:nvSpPr>
          <p:cNvPr id="3" name="Zástupný symbol pro obsah 2"/>
          <p:cNvSpPr>
            <a:spLocks noGrp="1"/>
          </p:cNvSpPr>
          <p:nvPr>
            <p:ph idx="1"/>
          </p:nvPr>
        </p:nvSpPr>
        <p:spPr/>
        <p:txBody>
          <a:bodyPr>
            <a:noAutofit/>
          </a:bodyPr>
          <a:lstStyle/>
          <a:p>
            <a:pPr algn="just">
              <a:buNone/>
            </a:pPr>
            <a:r>
              <a:rPr lang="cs-CZ" sz="2000" dirty="0" smtClean="0"/>
              <a:t>Odpovědi – text I.</a:t>
            </a:r>
          </a:p>
          <a:p>
            <a:pPr algn="just">
              <a:buNone/>
            </a:pPr>
            <a:r>
              <a:rPr lang="cs-CZ" sz="2000" dirty="0" smtClean="0"/>
              <a:t>1. a) Kdo vlastně ten koncentrační tábor vydrží? - Ten, kdo jde na to prakticky, postupem, metodou. Ten, kdo je na vše dokonale, plánovitě, jaksepatří připraven.</a:t>
            </a:r>
          </a:p>
          <a:p>
            <a:pPr algn="just">
              <a:buNone/>
            </a:pPr>
            <a:r>
              <a:rPr lang="cs-CZ" sz="2000" dirty="0" smtClean="0"/>
              <a:t>2. Není to přímá řeč, mj. chybí interpunkční označení přímé řeči, není jasné, jestli je to pásmo řečí postav, nebo vypravěče.</a:t>
            </a:r>
          </a:p>
          <a:p>
            <a:pPr algn="just">
              <a:buNone/>
            </a:pPr>
            <a:r>
              <a:rPr lang="cs-CZ" sz="2000" dirty="0" smtClean="0"/>
              <a:t>3.  Mon - …se mu pletl pod nohama a byl strašlivě rozrušen - jeho stín … - … se vrhl na schránku - … zalovil poslepu. – fiktivní dvojník, kterému se zpovídá, s nímž hovoří – symbol jeho strachu, jeho deformovanosti systémem atd.</a:t>
            </a:r>
          </a:p>
          <a:p>
            <a:pPr algn="just">
              <a:buNone/>
            </a:pPr>
            <a:r>
              <a:rPr lang="cs-CZ" sz="2000" dirty="0" smtClean="0"/>
              <a:t>4. Domy, ulice, auta, tramvaje, chodníky, krámy, lidé, nic – zdůraznění, plastičtější obraz - celé město, vše kolem něj apod. – slovo nic je zájmeno záporné, zde: shrnutí (v češtině dvojitý zápor)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a:t>
            </a:r>
            <a:endParaRPr lang="cs-CZ" dirty="0"/>
          </a:p>
        </p:txBody>
      </p:sp>
      <p:sp>
        <p:nvSpPr>
          <p:cNvPr id="3" name="Zástupný symbol pro obsah 2"/>
          <p:cNvSpPr>
            <a:spLocks noGrp="1"/>
          </p:cNvSpPr>
          <p:nvPr>
            <p:ph idx="1"/>
          </p:nvPr>
        </p:nvSpPr>
        <p:spPr/>
        <p:txBody>
          <a:bodyPr>
            <a:noAutofit/>
          </a:bodyPr>
          <a:lstStyle/>
          <a:p>
            <a:pPr algn="just">
              <a:lnSpc>
                <a:spcPct val="120000"/>
              </a:lnSpc>
              <a:buNone/>
            </a:pPr>
            <a:r>
              <a:rPr lang="cs-CZ" sz="2000" dirty="0" smtClean="0"/>
              <a:t>Odpovědi – text I.</a:t>
            </a:r>
          </a:p>
          <a:p>
            <a:pPr algn="just">
              <a:lnSpc>
                <a:spcPct val="120000"/>
              </a:lnSpc>
              <a:buNone/>
            </a:pPr>
            <a:r>
              <a:rPr lang="cs-CZ" sz="2000" dirty="0" smtClean="0"/>
              <a:t>5.  První a druhý odstavec – otázka a odpověď</a:t>
            </a:r>
          </a:p>
          <a:p>
            <a:pPr algn="just">
              <a:lnSpc>
                <a:spcPct val="120000"/>
              </a:lnSpc>
              <a:buNone/>
            </a:pPr>
            <a:r>
              <a:rPr lang="cs-CZ" sz="2000" dirty="0" smtClean="0"/>
              <a:t>6. Subjektem může být jak subjekt, tak objekt předcházející věty (Mon, Mundstock) - nejednoznačné</a:t>
            </a:r>
          </a:p>
          <a:p>
            <a:pPr algn="just">
              <a:lnSpc>
                <a:spcPct val="120000"/>
              </a:lnSpc>
              <a:buNone/>
            </a:pPr>
            <a:r>
              <a:rPr lang="cs-CZ" sz="2000" dirty="0" smtClean="0"/>
              <a:t>7.  Aby tam dnes nebyl úřední lístek! Jen aby tam dnes nebyl! Dnes ještě ne!</a:t>
            </a:r>
          </a:p>
          <a:p>
            <a:pPr algn="just">
              <a:lnSpc>
                <a:spcPct val="120000"/>
              </a:lnSpc>
              <a:buNone/>
            </a:pPr>
            <a:r>
              <a:rPr lang="cs-CZ" sz="2000" dirty="0" smtClean="0"/>
              <a:t>8. Např. opakování v lexikální složce i v syntaxi a stavbě textu – časté přívlastky atd.</a:t>
            </a:r>
          </a:p>
          <a:p>
            <a:pPr algn="just">
              <a:lnSpc>
                <a:spcPct val="120000"/>
              </a:lnSpc>
              <a:buNone/>
            </a:pPr>
            <a:r>
              <a:rPr lang="cs-CZ" sz="2000" dirty="0" smtClean="0"/>
              <a:t>9.  Motiv hvězdy</a:t>
            </a:r>
            <a:endParaRPr lang="cs-CZ"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Ladislav Fuks</a:t>
            </a:r>
            <a:br>
              <a:rPr lang="cs-CZ" dirty="0" smtClean="0"/>
            </a:br>
            <a:r>
              <a:rPr lang="cs-CZ" dirty="0" smtClean="0"/>
              <a:t>Pan Theodor Mundstock</a:t>
            </a:r>
            <a:endParaRPr lang="cs-CZ" dirty="0"/>
          </a:p>
        </p:txBody>
      </p:sp>
      <p:sp>
        <p:nvSpPr>
          <p:cNvPr id="3" name="Zástupný symbol pro obsah 2"/>
          <p:cNvSpPr>
            <a:spLocks noGrp="1"/>
          </p:cNvSpPr>
          <p:nvPr>
            <p:ph idx="1"/>
          </p:nvPr>
        </p:nvSpPr>
        <p:spPr/>
        <p:txBody>
          <a:bodyPr>
            <a:noAutofit/>
          </a:bodyPr>
          <a:lstStyle/>
          <a:p>
            <a:pPr algn="just">
              <a:buNone/>
            </a:pPr>
            <a:r>
              <a:rPr lang="cs-CZ" sz="2000" dirty="0" smtClean="0"/>
              <a:t>Odpovědi – text II.</a:t>
            </a:r>
          </a:p>
          <a:p>
            <a:pPr marL="514350" indent="-514350">
              <a:lnSpc>
                <a:spcPct val="120000"/>
              </a:lnSpc>
              <a:buNone/>
            </a:pPr>
            <a:r>
              <a:rPr lang="cs-CZ" sz="2000" dirty="0" smtClean="0"/>
              <a:t>1. Na spaní na pryčně, na bití ze strany dozorců a vojáků – facka, vyražené zuby</a:t>
            </a:r>
          </a:p>
          <a:p>
            <a:pPr marL="514350" indent="-514350">
              <a:lnSpc>
                <a:spcPct val="120000"/>
              </a:lnSpc>
              <a:buNone/>
            </a:pPr>
            <a:r>
              <a:rPr lang="cs-CZ" sz="2000" dirty="0" smtClean="0"/>
              <a:t>2. Udeření rukou do obličeje – facka, pohlavek – genitiv plurálu slova políčko </a:t>
            </a:r>
          </a:p>
          <a:p>
            <a:pPr marL="514350" indent="-514350">
              <a:lnSpc>
                <a:spcPct val="120000"/>
              </a:lnSpc>
              <a:buNone/>
            </a:pPr>
            <a:r>
              <a:rPr lang="cs-CZ" sz="2000" dirty="0" smtClean="0"/>
              <a:t>3. Nedostatek „tréninku“ u určitých situací</a:t>
            </a:r>
          </a:p>
          <a:p>
            <a:pPr marL="514350" indent="-514350">
              <a:lnSpc>
                <a:spcPct val="120000"/>
              </a:lnSpc>
              <a:buNone/>
            </a:pPr>
            <a:r>
              <a:rPr lang="cs-CZ" sz="2000" dirty="0" smtClean="0"/>
              <a:t>4. Vyprávění v er-formě, ale očima hlavního hrdiny. Bez přechodu se prolíná reálné s fiktivním – celý úryvek</a:t>
            </a:r>
          </a:p>
          <a:p>
            <a:pPr marL="514350" indent="-514350">
              <a:lnSpc>
                <a:spcPct val="120000"/>
              </a:lnSpc>
              <a:buNone/>
            </a:pPr>
            <a:r>
              <a:rPr lang="cs-CZ" sz="2000" dirty="0" smtClean="0"/>
              <a:t>    Boj se zlem, ne/možnost se na něj připravit – celý úryvek</a:t>
            </a:r>
          </a:p>
          <a:p>
            <a:pPr marL="514350" indent="-514350">
              <a:lnSpc>
                <a:spcPct val="120000"/>
              </a:lnSpc>
              <a:buNone/>
            </a:pPr>
            <a:r>
              <a:rPr lang="cs-CZ" sz="2000" dirty="0" smtClean="0"/>
              <a:t>    V rovině výstavby textu: opakování slov – např. Poprvé po třiceti létech atd.</a:t>
            </a:r>
          </a:p>
          <a:p>
            <a:pPr marL="514350" indent="-514350">
              <a:lnSpc>
                <a:spcPct val="120000"/>
              </a:lnSpc>
              <a:buNone/>
            </a:pPr>
            <a:endParaRPr lang="cs-CZ" sz="20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Zdroje a citace</a:t>
            </a:r>
            <a:endParaRPr lang="cs-CZ" dirty="0"/>
          </a:p>
        </p:txBody>
      </p:sp>
      <p:sp>
        <p:nvSpPr>
          <p:cNvPr id="3" name="Zástupný symbol pro obsah 2"/>
          <p:cNvSpPr>
            <a:spLocks noGrp="1"/>
          </p:cNvSpPr>
          <p:nvPr>
            <p:ph idx="1"/>
          </p:nvPr>
        </p:nvSpPr>
        <p:spPr/>
        <p:txBody>
          <a:bodyPr>
            <a:normAutofit/>
          </a:bodyPr>
          <a:lstStyle/>
          <a:p>
            <a:pPr algn="just">
              <a:buClr>
                <a:schemeClr val="tx1"/>
              </a:buClr>
              <a:buFont typeface="Arial" pitchFamily="34" charset="0"/>
              <a:buChar char="•"/>
            </a:pPr>
            <a:r>
              <a:rPr lang="cs-CZ" sz="2400" dirty="0" smtClean="0"/>
              <a:t>FUKS, Ladislav. Pan Theodor Mundstock</a:t>
            </a:r>
            <a:r>
              <a:rPr lang="de-DE" sz="2400" dirty="0" smtClean="0"/>
              <a:t>, </a:t>
            </a:r>
            <a:r>
              <a:rPr lang="cs-CZ" sz="2400" dirty="0" smtClean="0"/>
              <a:t>Praha: Československý spisovatel, 1985, ISBN 22-093-85</a:t>
            </a:r>
          </a:p>
          <a:p>
            <a:pPr>
              <a:buClr>
                <a:schemeClr val="tx1"/>
              </a:buClr>
              <a:buFont typeface="Arial" pitchFamily="34" charset="0"/>
              <a:buChar char="•"/>
            </a:pPr>
            <a:r>
              <a:rPr lang="cs-CZ" sz="2400" dirty="0" smtClean="0"/>
              <a:t>Obrázky na snímcích 3 – 5 – kliparty - viz galerie Klipart [cit.13.08.2013]. Dostupné pod licencí Microsoft Office 2010: </a:t>
            </a:r>
            <a:r>
              <a:rPr lang="cs-CZ" sz="2400" u="sng" dirty="0" smtClean="0">
                <a:hlinkClick r:id="rId2"/>
              </a:rPr>
              <a:t>http://office.microsoft.com/cs-cz/images/</a:t>
            </a:r>
            <a:r>
              <a:rPr lang="cs-CZ" sz="2400" dirty="0" smtClean="0"/>
              <a:t>. </a:t>
            </a:r>
          </a:p>
          <a:p>
            <a:pPr>
              <a:buClr>
                <a:schemeClr val="tx1"/>
              </a:buClr>
              <a:buFont typeface="Arial" pitchFamily="34" charset="0"/>
              <a:buChar char="•"/>
            </a:pPr>
            <a:r>
              <a:rPr lang="cs-CZ" sz="2400" dirty="0" smtClean="0"/>
              <a:t>KUDRNÁČ, Jiří. Fuks, Ladislav: Pan Theodor Mundstock [cit.13.08.2013]. Dostupné na www:</a:t>
            </a:r>
            <a:r>
              <a:rPr lang="cs-CZ" sz="2400" dirty="0" smtClean="0">
                <a:hlinkClick r:id="rId3"/>
              </a:rPr>
              <a:t> http://www.slovnikceskeliteratury.cz/showContent.jsp?docId=1421</a:t>
            </a:r>
            <a:r>
              <a:rPr lang="cs-CZ" sz="2400" dirty="0" smtClean="0"/>
              <a:t> </a:t>
            </a:r>
            <a:endParaRPr lang="cs-CZ" sz="2400" dirty="0" smtClean="0">
              <a:solidFill>
                <a:schemeClr val="bg1"/>
              </a:solidFill>
            </a:endParaRPr>
          </a:p>
          <a:p>
            <a:pPr>
              <a:buClr>
                <a:schemeClr val="tx1"/>
              </a:buClr>
              <a:buFont typeface="Arial" pitchFamily="34" charset="0"/>
              <a:buChar char="•"/>
            </a:pPr>
            <a:r>
              <a:rPr lang="cs-CZ" sz="2400" dirty="0" smtClean="0"/>
              <a:t>Archiv autora </a:t>
            </a:r>
          </a:p>
          <a:p>
            <a:endParaRPr lang="cs-CZ" sz="2400" dirty="0"/>
          </a:p>
        </p:txBody>
      </p:sp>
      <p:sp>
        <p:nvSpPr>
          <p:cNvPr id="4" name="Obdélník 3"/>
          <p:cNvSpPr/>
          <p:nvPr/>
        </p:nvSpPr>
        <p:spPr>
          <a:xfrm>
            <a:off x="1357290" y="2828836"/>
            <a:ext cx="5500710" cy="369332"/>
          </a:xfrm>
          <a:prstGeom prst="rect">
            <a:avLst/>
          </a:prstGeom>
        </p:spPr>
        <p:txBody>
          <a:bodyPr wrap="square">
            <a:spAutoFit/>
          </a:bodyPr>
          <a:lstStyle/>
          <a:p>
            <a:endParaRPr lang="cs-CZ"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ití písma">
  <a:themeElements>
    <a:clrScheme name="Aerodynamika">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Vlastní 2">
      <a:majorFont>
        <a:latin typeface="Times New Roman"/>
        <a:ea typeface=""/>
        <a:cs typeface=""/>
      </a:majorFont>
      <a:minorFont>
        <a:latin typeface="Times New Roman"/>
        <a:ea typeface=""/>
        <a:cs typeface=""/>
      </a:minorFont>
    </a:fontScheme>
    <a:fmtScheme name="Lití písma">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191</TotalTime>
  <Words>1428</Words>
  <Application>Microsoft Office PowerPoint</Application>
  <PresentationFormat>Předvádění na obrazovce (4:3)</PresentationFormat>
  <Paragraphs>100</Paragraphs>
  <Slides>14</Slides>
  <Notes>1</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Lití písma</vt:lpstr>
      <vt:lpstr>Prezentace aplikace PowerPoint</vt:lpstr>
      <vt:lpstr>Anotace</vt:lpstr>
      <vt:lpstr>LADISLAV FUKS PAN THEODOR MUNDSTOCK Česká literatura 20. století</vt:lpstr>
      <vt:lpstr>Ladislav Fuks Pan Theodor Mundstock</vt:lpstr>
      <vt:lpstr>Ladislav Fuks Pan Theodor Mundstock</vt:lpstr>
      <vt:lpstr>Ladislav Fuks Pan Theodor Mundstock I.</vt:lpstr>
      <vt:lpstr>Ladislav Fuks Pan Theodor Mundstock I.</vt:lpstr>
      <vt:lpstr>Ladislav Fuks Pan Theodor Mundstock I.</vt:lpstr>
      <vt:lpstr>Ladislav Fuks Pan Theodor Mundstock II.</vt:lpstr>
      <vt:lpstr>Ladislav Fuks Pan Theodor Mundstock II.</vt:lpstr>
      <vt:lpstr>Ladislav Fuks Pan Theodor Mundstock</vt:lpstr>
      <vt:lpstr>Ladislav Fuks Pan Theodor Mundstock</vt:lpstr>
      <vt:lpstr>Ladislav Fuks Pan Theodor Mundstock</vt:lpstr>
      <vt:lpstr>Zdroje a citace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Doma</dc:creator>
  <cp:lastModifiedBy>Eva Fučilová</cp:lastModifiedBy>
  <cp:revision>25</cp:revision>
  <dcterms:created xsi:type="dcterms:W3CDTF">2013-08-13T13:05:34Z</dcterms:created>
  <dcterms:modified xsi:type="dcterms:W3CDTF">2013-08-29T12:02:04Z</dcterms:modified>
</cp:coreProperties>
</file>