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Default Extension="gif" ContentType="image/gif"/>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75" r:id="rId2"/>
    <p:sldId id="276" r:id="rId3"/>
    <p:sldId id="277" r:id="rId4"/>
    <p:sldId id="282" r:id="rId5"/>
    <p:sldId id="285" r:id="rId6"/>
    <p:sldId id="278" r:id="rId7"/>
    <p:sldId id="279" r:id="rId8"/>
    <p:sldId id="284" r:id="rId9"/>
    <p:sldId id="287" r:id="rId10"/>
    <p:sldId id="258" r:id="rId11"/>
    <p:sldId id="262" r:id="rId12"/>
    <p:sldId id="263" r:id="rId13"/>
    <p:sldId id="259" r:id="rId14"/>
    <p:sldId id="286" r:id="rId15"/>
    <p:sldId id="264" r:id="rId16"/>
    <p:sldId id="265" r:id="rId17"/>
    <p:sldId id="266" r:id="rId18"/>
    <p:sldId id="268" r:id="rId19"/>
    <p:sldId id="269" r:id="rId20"/>
    <p:sldId id="288" r:id="rId21"/>
    <p:sldId id="289" r:id="rId22"/>
    <p:sldId id="261" r:id="rId23"/>
    <p:sldId id="272" r:id="rId24"/>
    <p:sldId id="274" r:id="rId25"/>
    <p:sldId id="281" r:id="rId26"/>
    <p:sldId id="283" r:id="rId2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165" autoAdjust="0"/>
  </p:normalViewPr>
  <p:slideViewPr>
    <p:cSldViewPr>
      <p:cViewPr varScale="1">
        <p:scale>
          <a:sx n="55" d="100"/>
          <a:sy n="55" d="100"/>
        </p:scale>
        <p:origin x="-1806" y="-7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9F3DD0A-1D6F-4316-A059-EE8C182C9236}" type="datetimeFigureOut">
              <a:rPr lang="cs-CZ" smtClean="0"/>
              <a:pPr/>
              <a:t>13.9.2013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FE16E1C-9B1B-4B89-B27E-4F6CF7B4DA37}"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032DC54-DDA7-4A20-8A1B-9237F47FEBC3}" type="slidenum">
              <a:rPr lang="cs-CZ" smtClean="0"/>
              <a:pPr/>
              <a:t>1</a:t>
            </a:fld>
            <a:endParaRPr lang="cs-CZ"/>
          </a:p>
        </p:txBody>
      </p:sp>
    </p:spTree>
    <p:extLst>
      <p:ext uri="{BB962C8B-B14F-4D97-AF65-F5344CB8AC3E}">
        <p14:creationId xmlns="" xmlns:p14="http://schemas.microsoft.com/office/powerpoint/2010/main" val="589144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032DC54-DDA7-4A20-8A1B-9237F47FEBC3}" type="slidenum">
              <a:rPr lang="cs-CZ" smtClean="0"/>
              <a:pPr/>
              <a:t>2</a:t>
            </a:fld>
            <a:endParaRPr lang="cs-CZ"/>
          </a:p>
        </p:txBody>
      </p:sp>
    </p:spTree>
    <p:extLst>
      <p:ext uri="{BB962C8B-B14F-4D97-AF65-F5344CB8AC3E}">
        <p14:creationId xmlns="" xmlns:p14="http://schemas.microsoft.com/office/powerpoint/2010/main" val="589144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sz="1200" dirty="0" smtClean="0"/>
              <a:t>Město se rozkládá v Pařížské pánvi po obou březích řeky Sieny.</a:t>
            </a:r>
          </a:p>
          <a:p>
            <a:r>
              <a:rPr lang="cs-CZ" sz="1200" dirty="0" smtClean="0"/>
              <a:t>Ve městě žije 2,2 milionů obyvatel.</a:t>
            </a:r>
          </a:p>
          <a:p>
            <a:r>
              <a:rPr lang="cs-CZ" sz="1200" dirty="0" smtClean="0"/>
              <a:t>V aglomeraci </a:t>
            </a:r>
            <a:r>
              <a:rPr lang="cs-CZ" sz="1200" dirty="0" err="1" smtClean="0"/>
              <a:t>Ile</a:t>
            </a:r>
            <a:r>
              <a:rPr lang="cs-CZ" sz="1200" dirty="0" smtClean="0"/>
              <a:t> de France žije přes 10 milionů obyvatel.</a:t>
            </a:r>
          </a:p>
          <a:p>
            <a:r>
              <a:rPr lang="cs-CZ" dirty="0" smtClean="0"/>
              <a:t>Paříž leží v centru</a:t>
            </a:r>
            <a:r>
              <a:rPr lang="cs-CZ" baseline="0" dirty="0" smtClean="0"/>
              <a:t> průmyslové severní Francie.</a:t>
            </a:r>
            <a:endParaRPr lang="cs-CZ" dirty="0"/>
          </a:p>
        </p:txBody>
      </p:sp>
      <p:sp>
        <p:nvSpPr>
          <p:cNvPr id="4" name="Zástupný symbol pro číslo snímku 3"/>
          <p:cNvSpPr>
            <a:spLocks noGrp="1"/>
          </p:cNvSpPr>
          <p:nvPr>
            <p:ph type="sldNum" sz="quarter" idx="10"/>
          </p:nvPr>
        </p:nvSpPr>
        <p:spPr/>
        <p:txBody>
          <a:bodyPr/>
          <a:lstStyle/>
          <a:p>
            <a:fld id="{6FE16E1C-9B1B-4B89-B27E-4F6CF7B4DA37}" type="slidenum">
              <a:rPr lang="cs-CZ" smtClean="0"/>
              <a:pPr/>
              <a:t>4</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sz="1200" b="0" i="0" kern="1200" dirty="0" smtClean="0">
                <a:solidFill>
                  <a:schemeClr val="tx1"/>
                </a:solidFill>
                <a:latin typeface="+mn-lt"/>
                <a:ea typeface="+mn-ea"/>
                <a:cs typeface="+mn-cs"/>
              </a:rPr>
              <a:t>Zajímavostí je, že město rovněž od roku</a:t>
            </a:r>
            <a:r>
              <a:rPr lang="cs-CZ" sz="1200" b="0" i="0" kern="1200" baseline="0" dirty="0" smtClean="0">
                <a:solidFill>
                  <a:schemeClr val="tx1"/>
                </a:solidFill>
                <a:latin typeface="+mn-lt"/>
                <a:ea typeface="+mn-ea"/>
                <a:cs typeface="+mn-cs"/>
              </a:rPr>
              <a:t> 1864</a:t>
            </a:r>
            <a:r>
              <a:rPr lang="cs-CZ" sz="1200" b="0" i="0" kern="1200" dirty="0" smtClean="0">
                <a:solidFill>
                  <a:schemeClr val="tx1"/>
                </a:solidFill>
                <a:latin typeface="+mn-lt"/>
                <a:ea typeface="+mn-ea"/>
                <a:cs typeface="+mn-cs"/>
              </a:rPr>
              <a:t> vlastní území, kde pramení řeka Seina, a které se nachází 231 km od Paříže</a:t>
            </a:r>
            <a:r>
              <a:rPr lang="cs-CZ" sz="1200" b="0" i="0" kern="1200" dirty="0" smtClean="0">
                <a:solidFill>
                  <a:schemeClr val="tx1"/>
                </a:solidFill>
                <a:latin typeface="+mn-lt"/>
                <a:ea typeface="+mn-ea"/>
                <a:cs typeface="+mn-cs"/>
              </a:rPr>
              <a:t>.</a:t>
            </a:r>
          </a:p>
          <a:p>
            <a:r>
              <a:rPr lang="cs-CZ" sz="1200" b="0" i="1" kern="1200" dirty="0" smtClean="0">
                <a:solidFill>
                  <a:schemeClr val="tx1"/>
                </a:solidFill>
                <a:latin typeface="+mn-lt"/>
                <a:ea typeface="+mn-ea"/>
                <a:cs typeface="+mn-cs"/>
              </a:rPr>
              <a:t>(žáci toto místo vyhledají na mapě)</a:t>
            </a:r>
          </a:p>
          <a:p>
            <a:r>
              <a:rPr lang="cs-CZ" sz="1200" b="0" i="0" kern="1200" dirty="0" smtClean="0">
                <a:solidFill>
                  <a:schemeClr val="tx1"/>
                </a:solidFill>
                <a:latin typeface="+mn-lt"/>
                <a:ea typeface="+mn-ea"/>
                <a:cs typeface="+mn-cs"/>
              </a:rPr>
              <a:t>Nejvíce pamětihodností</a:t>
            </a:r>
            <a:r>
              <a:rPr lang="cs-CZ" sz="1200" b="0" i="0" kern="1200" baseline="0" dirty="0" smtClean="0">
                <a:solidFill>
                  <a:schemeClr val="tx1"/>
                </a:solidFill>
                <a:latin typeface="+mn-lt"/>
                <a:ea typeface="+mn-ea"/>
                <a:cs typeface="+mn-cs"/>
              </a:rPr>
              <a:t> města se nachází ve 14 oblastech. Většina míst je dostupná pěšky.</a:t>
            </a:r>
            <a:endParaRPr lang="cs-CZ" i="0" dirty="0"/>
          </a:p>
        </p:txBody>
      </p:sp>
      <p:sp>
        <p:nvSpPr>
          <p:cNvPr id="4" name="Zástupný symbol pro číslo snímku 3"/>
          <p:cNvSpPr>
            <a:spLocks noGrp="1"/>
          </p:cNvSpPr>
          <p:nvPr>
            <p:ph type="sldNum" sz="quarter" idx="10"/>
          </p:nvPr>
        </p:nvSpPr>
        <p:spPr/>
        <p:txBody>
          <a:bodyPr/>
          <a:lstStyle/>
          <a:p>
            <a:fld id="{6FE16E1C-9B1B-4B89-B27E-4F6CF7B4DA37}" type="slidenum">
              <a:rPr lang="cs-CZ" smtClean="0"/>
              <a:pPr/>
              <a:t>6</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sz="1200" b="0" i="0" kern="1200" dirty="0" smtClean="0">
                <a:solidFill>
                  <a:schemeClr val="tx1"/>
                </a:solidFill>
                <a:latin typeface="+mn-lt"/>
                <a:ea typeface="+mn-ea"/>
                <a:cs typeface="+mn-cs"/>
              </a:rPr>
              <a:t> Středověká Paříž se pomalu rozdělila na dva odlišné celky. Na pravém břehu sídlil král a obchodníci, převládalo zde proto hospodářství a politika a na levém břehu Seiny se formovalo intelektuální centrum. </a:t>
            </a:r>
            <a:endParaRPr lang="cs-CZ" dirty="0"/>
          </a:p>
        </p:txBody>
      </p:sp>
      <p:sp>
        <p:nvSpPr>
          <p:cNvPr id="4" name="Zástupný symbol pro číslo snímku 3"/>
          <p:cNvSpPr>
            <a:spLocks noGrp="1"/>
          </p:cNvSpPr>
          <p:nvPr>
            <p:ph type="sldNum" sz="quarter" idx="10"/>
          </p:nvPr>
        </p:nvSpPr>
        <p:spPr/>
        <p:txBody>
          <a:bodyPr/>
          <a:lstStyle/>
          <a:p>
            <a:fld id="{6FE16E1C-9B1B-4B89-B27E-4F6CF7B4DA37}" type="slidenum">
              <a:rPr lang="cs-CZ" smtClean="0"/>
              <a:pPr/>
              <a:t>7</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Do roku 1931</a:t>
            </a:r>
            <a:r>
              <a:rPr lang="cs-CZ" baseline="0" dirty="0" smtClean="0"/>
              <a:t> byla </a:t>
            </a:r>
            <a:r>
              <a:rPr lang="cs-CZ" baseline="0" dirty="0" err="1" smtClean="0"/>
              <a:t>Eiffelova</a:t>
            </a:r>
            <a:r>
              <a:rPr lang="cs-CZ" baseline="0" dirty="0" smtClean="0"/>
              <a:t> věž nejvyšší stavbou světa.</a:t>
            </a:r>
          </a:p>
          <a:p>
            <a:r>
              <a:rPr lang="cs-CZ" baseline="0" dirty="0" smtClean="0"/>
              <a:t> </a:t>
            </a:r>
            <a:r>
              <a:rPr lang="cs-CZ" i="1" baseline="0" dirty="0" smtClean="0"/>
              <a:t>Otázka: Která stavba překonala velikost Eiffelovky v roce 1931?</a:t>
            </a:r>
            <a:endParaRPr lang="cs-CZ" i="1" dirty="0"/>
          </a:p>
        </p:txBody>
      </p:sp>
      <p:sp>
        <p:nvSpPr>
          <p:cNvPr id="4" name="Zástupný symbol pro číslo snímku 3"/>
          <p:cNvSpPr>
            <a:spLocks noGrp="1"/>
          </p:cNvSpPr>
          <p:nvPr>
            <p:ph type="sldNum" sz="quarter" idx="10"/>
          </p:nvPr>
        </p:nvSpPr>
        <p:spPr/>
        <p:txBody>
          <a:bodyPr/>
          <a:lstStyle/>
          <a:p>
            <a:fld id="{6FE16E1C-9B1B-4B89-B27E-4F6CF7B4DA37}" type="slidenum">
              <a:rPr lang="cs-CZ" smtClean="0"/>
              <a:pPr/>
              <a:t>10</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sz="1200" b="0" i="0" kern="1200" dirty="0" smtClean="0">
                <a:solidFill>
                  <a:schemeClr val="tx1"/>
                </a:solidFill>
                <a:latin typeface="+mn-lt"/>
                <a:ea typeface="+mn-ea"/>
                <a:cs typeface="+mn-cs"/>
              </a:rPr>
              <a:t>Ludvík</a:t>
            </a:r>
            <a:r>
              <a:rPr lang="cs-CZ" sz="1200" b="0" i="0" kern="1200" baseline="0" dirty="0" smtClean="0">
                <a:solidFill>
                  <a:schemeClr val="tx1"/>
                </a:solidFill>
                <a:latin typeface="+mn-lt"/>
                <a:ea typeface="+mn-ea"/>
                <a:cs typeface="+mn-cs"/>
              </a:rPr>
              <a:t> XIV.</a:t>
            </a:r>
            <a:r>
              <a:rPr lang="cs-CZ" sz="1200" b="0" i="0" kern="1200" dirty="0" smtClean="0">
                <a:solidFill>
                  <a:schemeClr val="tx1"/>
                </a:solidFill>
                <a:latin typeface="+mn-lt"/>
                <a:ea typeface="+mn-ea"/>
                <a:cs typeface="+mn-cs"/>
              </a:rPr>
              <a:t> inicioval vznik domu pro staré či nemocné vojáky rozkazem z 24. listopadu</a:t>
            </a:r>
            <a:r>
              <a:rPr lang="cs-CZ" sz="1200" b="0" i="0" kern="1200" baseline="0" dirty="0" smtClean="0">
                <a:solidFill>
                  <a:schemeClr val="tx1"/>
                </a:solidFill>
                <a:latin typeface="+mn-lt"/>
                <a:ea typeface="+mn-ea"/>
                <a:cs typeface="+mn-cs"/>
              </a:rPr>
              <a:t> 1670</a:t>
            </a:r>
            <a:r>
              <a:rPr lang="cs-CZ" sz="1200" b="0" i="0" kern="1200" dirty="0" smtClean="0">
                <a:solidFill>
                  <a:schemeClr val="tx1"/>
                </a:solidFill>
                <a:latin typeface="+mn-lt"/>
                <a:ea typeface="+mn-ea"/>
                <a:cs typeface="+mn-cs"/>
              </a:rPr>
              <a:t>. Název je odvozen zkrácením původního </a:t>
            </a:r>
            <a:r>
              <a:rPr lang="cs-CZ" sz="1200" b="0" i="1" kern="1200" dirty="0" err="1" smtClean="0">
                <a:solidFill>
                  <a:schemeClr val="tx1"/>
                </a:solidFill>
                <a:latin typeface="+mn-lt"/>
                <a:ea typeface="+mn-ea"/>
                <a:cs typeface="+mn-cs"/>
              </a:rPr>
              <a:t>hôpital</a:t>
            </a:r>
            <a:r>
              <a:rPr lang="cs-CZ" sz="1200" b="0" i="1" kern="1200" dirty="0" smtClean="0">
                <a:solidFill>
                  <a:schemeClr val="tx1"/>
                </a:solidFill>
                <a:latin typeface="+mn-lt"/>
                <a:ea typeface="+mn-ea"/>
                <a:cs typeface="+mn-cs"/>
              </a:rPr>
              <a:t> des </a:t>
            </a:r>
            <a:r>
              <a:rPr lang="cs-CZ" sz="1200" b="0" i="1" kern="1200" dirty="0" err="1" smtClean="0">
                <a:solidFill>
                  <a:schemeClr val="tx1"/>
                </a:solidFill>
                <a:latin typeface="+mn-lt"/>
                <a:ea typeface="+mn-ea"/>
                <a:cs typeface="+mn-cs"/>
              </a:rPr>
              <a:t>invalides</a:t>
            </a:r>
            <a:r>
              <a:rPr lang="cs-CZ" sz="1200" b="0" i="0" kern="1200" dirty="0" smtClean="0">
                <a:solidFill>
                  <a:schemeClr val="tx1"/>
                </a:solidFill>
                <a:latin typeface="+mn-lt"/>
                <a:ea typeface="+mn-ea"/>
                <a:cs typeface="+mn-cs"/>
              </a:rPr>
              <a:t> (nemocnice pro invalidy). Za místo bylo vybráno tehdejší předměstí Paříže. Než však byla stavba roku </a:t>
            </a:r>
            <a:r>
              <a:rPr lang="cs-CZ" sz="1200" b="0" i="0" u="none" strike="noStrike" kern="1200" dirty="0" smtClean="0">
                <a:solidFill>
                  <a:schemeClr val="tx1"/>
                </a:solidFill>
                <a:latin typeface="+mn-lt"/>
                <a:ea typeface="+mn-ea"/>
                <a:cs typeface="+mn-cs"/>
              </a:rPr>
              <a:t>1676</a:t>
            </a:r>
            <a:r>
              <a:rPr lang="cs-CZ" sz="1200" b="0" i="0" u="none" strike="noStrike" kern="1200" baseline="0" dirty="0" smtClean="0">
                <a:solidFill>
                  <a:schemeClr val="tx1"/>
                </a:solidFill>
                <a:latin typeface="+mn-lt"/>
                <a:ea typeface="+mn-ea"/>
                <a:cs typeface="+mn-cs"/>
              </a:rPr>
              <a:t> </a:t>
            </a:r>
            <a:r>
              <a:rPr lang="cs-CZ" sz="1200" b="0" i="0" kern="1200" dirty="0" smtClean="0">
                <a:solidFill>
                  <a:schemeClr val="tx1"/>
                </a:solidFill>
                <a:latin typeface="+mn-lt"/>
                <a:ea typeface="+mn-ea"/>
                <a:cs typeface="+mn-cs"/>
              </a:rPr>
              <a:t>dokončena, projekt se postupně rozšířil – přední část měřila 196 metrů a celý komplex měl 15 nádvoří, největší </a:t>
            </a:r>
            <a:r>
              <a:rPr lang="cs-CZ" sz="1200" b="0" i="1" kern="1200" dirty="0" smtClean="0">
                <a:solidFill>
                  <a:schemeClr val="tx1"/>
                </a:solidFill>
                <a:latin typeface="+mn-lt"/>
                <a:ea typeface="+mn-ea"/>
                <a:cs typeface="+mn-cs"/>
              </a:rPr>
              <a:t>cour d'</a:t>
            </a:r>
            <a:r>
              <a:rPr lang="cs-CZ" sz="1200" b="0" i="1" kern="1200" dirty="0" err="1" smtClean="0">
                <a:solidFill>
                  <a:schemeClr val="tx1"/>
                </a:solidFill>
                <a:latin typeface="+mn-lt"/>
                <a:ea typeface="+mn-ea"/>
                <a:cs typeface="+mn-cs"/>
              </a:rPr>
              <a:t>honneur</a:t>
            </a:r>
            <a:r>
              <a:rPr lang="cs-CZ" sz="1200" b="0" i="0" kern="1200" dirty="0" smtClean="0">
                <a:solidFill>
                  <a:schemeClr val="tx1"/>
                </a:solidFill>
                <a:latin typeface="+mn-lt"/>
                <a:ea typeface="+mn-ea"/>
                <a:cs typeface="+mn-cs"/>
              </a:rPr>
              <a:t> (čestné nádvoří) bylo určeno k vojenským přehlídkám.</a:t>
            </a:r>
            <a:endParaRPr lang="cs-CZ" dirty="0"/>
          </a:p>
        </p:txBody>
      </p:sp>
      <p:sp>
        <p:nvSpPr>
          <p:cNvPr id="4" name="Zástupný symbol pro číslo snímku 3"/>
          <p:cNvSpPr>
            <a:spLocks noGrp="1"/>
          </p:cNvSpPr>
          <p:nvPr>
            <p:ph type="sldNum" sz="quarter" idx="10"/>
          </p:nvPr>
        </p:nvSpPr>
        <p:spPr/>
        <p:txBody>
          <a:bodyPr/>
          <a:lstStyle/>
          <a:p>
            <a:fld id="{6FE16E1C-9B1B-4B89-B27E-4F6CF7B4DA37}" type="slidenum">
              <a:rPr lang="cs-CZ" smtClean="0"/>
              <a:pPr/>
              <a:t>11</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Ludvík XIV.</a:t>
            </a:r>
            <a:r>
              <a:rPr lang="cs-CZ" baseline="0" dirty="0" smtClean="0"/>
              <a:t> požádal v roce 1676 architekta </a:t>
            </a:r>
            <a:r>
              <a:rPr lang="cs-CZ" baseline="0" dirty="0" err="1" smtClean="0"/>
              <a:t>Mansarta</a:t>
            </a:r>
            <a:r>
              <a:rPr lang="cs-CZ" baseline="0" dirty="0" smtClean="0"/>
              <a:t>, aby vystavěl kostel uprostřed budov Invalidovny. Tento kostel měl původně sloužit jako hrobka pro francouzské panovníky. Tato budova je ukázkou architektury 17. století.</a:t>
            </a:r>
            <a:endParaRPr lang="cs-CZ" dirty="0"/>
          </a:p>
        </p:txBody>
      </p:sp>
      <p:sp>
        <p:nvSpPr>
          <p:cNvPr id="4" name="Zástupný symbol pro číslo snímku 3"/>
          <p:cNvSpPr>
            <a:spLocks noGrp="1"/>
          </p:cNvSpPr>
          <p:nvPr>
            <p:ph type="sldNum" sz="quarter" idx="10"/>
          </p:nvPr>
        </p:nvSpPr>
        <p:spPr/>
        <p:txBody>
          <a:bodyPr/>
          <a:lstStyle/>
          <a:p>
            <a:fld id="{6FE16E1C-9B1B-4B89-B27E-4F6CF7B4DA37}" type="slidenum">
              <a:rPr lang="cs-CZ" smtClean="0"/>
              <a:pPr/>
              <a:t>12</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Návrší </a:t>
            </a:r>
            <a:r>
              <a:rPr lang="cs-CZ" dirty="0" err="1" smtClean="0"/>
              <a:t>Montmartre</a:t>
            </a:r>
            <a:r>
              <a:rPr lang="cs-CZ" dirty="0" smtClean="0"/>
              <a:t> </a:t>
            </a:r>
            <a:r>
              <a:rPr lang="cs-CZ" dirty="0" smtClean="0"/>
              <a:t>je nejvyšší bod v Paříži, je jedinečná čtvrť s křivolakými </a:t>
            </a:r>
            <a:r>
              <a:rPr lang="cs-CZ" dirty="0" smtClean="0"/>
              <a:t>uličkami, </a:t>
            </a:r>
            <a:r>
              <a:rPr lang="cs-CZ" dirty="0" smtClean="0"/>
              <a:t>místy nahrazenými</a:t>
            </a:r>
            <a:r>
              <a:rPr lang="cs-CZ" baseline="0" dirty="0" smtClean="0"/>
              <a:t> schodištěm</a:t>
            </a:r>
            <a:r>
              <a:rPr lang="cs-CZ" baseline="0" dirty="0" smtClean="0"/>
              <a:t>. Do 19. století byla tato čtvrť centrem umělců, spisovatelů, malířů, básníků a jejich žáků.Tato čtvrť si zachovala venkovskou atmosféru až do současnosti.  Hlavní dominantou je bazilika Sucre </a:t>
            </a:r>
            <a:r>
              <a:rPr lang="cs-CZ" baseline="0" dirty="0" err="1" smtClean="0"/>
              <a:t>Coeur</a:t>
            </a:r>
            <a:r>
              <a:rPr lang="cs-CZ" baseline="0" dirty="0" smtClean="0"/>
              <a:t>. (3(</a:t>
            </a:r>
            <a:endParaRPr lang="cs-CZ" dirty="0"/>
          </a:p>
        </p:txBody>
      </p:sp>
      <p:sp>
        <p:nvSpPr>
          <p:cNvPr id="4" name="Zástupný symbol pro číslo snímku 3"/>
          <p:cNvSpPr>
            <a:spLocks noGrp="1"/>
          </p:cNvSpPr>
          <p:nvPr>
            <p:ph type="sldNum" sz="quarter" idx="10"/>
          </p:nvPr>
        </p:nvSpPr>
        <p:spPr/>
        <p:txBody>
          <a:bodyPr/>
          <a:lstStyle/>
          <a:p>
            <a:fld id="{6FE16E1C-9B1B-4B89-B27E-4F6CF7B4DA37}" type="slidenum">
              <a:rPr lang="cs-CZ" smtClean="0"/>
              <a:pPr/>
              <a:t>13</a:t>
            </a:fld>
            <a:endParaRPr lang="cs-CZ"/>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Čtvrť </a:t>
            </a:r>
            <a:r>
              <a:rPr lang="cs-CZ" dirty="0" err="1" smtClean="0"/>
              <a:t>Montmartre</a:t>
            </a:r>
            <a:r>
              <a:rPr lang="cs-CZ" baseline="0" dirty="0" smtClean="0"/>
              <a:t> byl známý svým nočním životem, spoustou nevěstinců, kabaretů, </a:t>
            </a:r>
            <a:r>
              <a:rPr lang="cs-CZ" baseline="0" dirty="0" err="1" smtClean="0"/>
              <a:t>revuí</a:t>
            </a:r>
            <a:r>
              <a:rPr lang="cs-CZ" baseline="0" dirty="0" smtClean="0"/>
              <a:t>. Pro pařížskou smetánku byla tato čtvrť velice nemravná.</a:t>
            </a:r>
            <a:endParaRPr lang="cs-CZ" dirty="0"/>
          </a:p>
        </p:txBody>
      </p:sp>
      <p:sp>
        <p:nvSpPr>
          <p:cNvPr id="4" name="Zástupný symbol pro číslo snímku 3"/>
          <p:cNvSpPr>
            <a:spLocks noGrp="1"/>
          </p:cNvSpPr>
          <p:nvPr>
            <p:ph type="sldNum" sz="quarter" idx="10"/>
          </p:nvPr>
        </p:nvSpPr>
        <p:spPr/>
        <p:txBody>
          <a:bodyPr/>
          <a:lstStyle/>
          <a:p>
            <a:fld id="{6FE16E1C-9B1B-4B89-B27E-4F6CF7B4DA37}" type="slidenum">
              <a:rPr lang="cs-CZ" smtClean="0"/>
              <a:pPr/>
              <a:t>14</a:t>
            </a:fld>
            <a:endParaRPr lang="cs-CZ"/>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b="1" dirty="0" smtClean="0"/>
              <a:t>Čtvrti </a:t>
            </a:r>
            <a:r>
              <a:rPr lang="cs-CZ" b="0" dirty="0" smtClean="0"/>
              <a:t>dominují dvě třídy </a:t>
            </a:r>
            <a:r>
              <a:rPr lang="cs-CZ" b="0" dirty="0" err="1" smtClean="0"/>
              <a:t>Champs</a:t>
            </a:r>
            <a:r>
              <a:rPr lang="cs-CZ" b="0" dirty="0" smtClean="0"/>
              <a:t> </a:t>
            </a:r>
            <a:r>
              <a:rPr lang="cs-CZ" b="0" dirty="0" err="1" smtClean="0"/>
              <a:t>Elysées</a:t>
            </a:r>
            <a:r>
              <a:rPr lang="cs-CZ" b="0" baseline="0" dirty="0" smtClean="0"/>
              <a:t> a </a:t>
            </a:r>
            <a:r>
              <a:rPr lang="cs-CZ" b="0" baseline="0" dirty="0" err="1" smtClean="0"/>
              <a:t>Rue</a:t>
            </a:r>
            <a:r>
              <a:rPr lang="cs-CZ" b="0" baseline="0" dirty="0" smtClean="0"/>
              <a:t> </a:t>
            </a:r>
            <a:r>
              <a:rPr lang="cs-CZ" b="0" baseline="0" dirty="0" err="1" smtClean="0"/>
              <a:t>St</a:t>
            </a:r>
            <a:r>
              <a:rPr lang="cs-CZ" b="0" baseline="0" dirty="0" smtClean="0"/>
              <a:t>-</a:t>
            </a:r>
            <a:r>
              <a:rPr lang="cs-CZ" b="0" baseline="0" dirty="0" err="1" smtClean="0"/>
              <a:t>Honoré</a:t>
            </a:r>
            <a:endParaRPr lang="cs-CZ" b="1" dirty="0" smtClean="0"/>
          </a:p>
          <a:p>
            <a:r>
              <a:rPr lang="cs-CZ" b="1" dirty="0" smtClean="0"/>
              <a:t>Oblouk</a:t>
            </a:r>
            <a:r>
              <a:rPr lang="cs-CZ" dirty="0" smtClean="0"/>
              <a:t> </a:t>
            </a:r>
            <a:r>
              <a:rPr lang="cs-CZ" dirty="0" smtClean="0"/>
              <a:t>dal postavit</a:t>
            </a:r>
            <a:r>
              <a:rPr lang="cs-CZ" baseline="0" dirty="0" smtClean="0"/>
              <a:t> Napoleon Bonaparte jako znak své moci po vítězné bitvě u Slavkova. Stavba byla budována mezi lety 1806 – 1836 na náměstí Charlese De </a:t>
            </a:r>
            <a:r>
              <a:rPr lang="cs-CZ" baseline="0" dirty="0" err="1" smtClean="0"/>
              <a:t>Gaulla</a:t>
            </a:r>
            <a:r>
              <a:rPr lang="cs-CZ" baseline="0" dirty="0" smtClean="0"/>
              <a:t>. Monument je vysoký 53 metrů a široký přes 45m. Napoleon se nedožil dostavění této stavby, viděl zde pouze dřevěnou maketu. Stavba byla dokončena až za vlády Ludvíka Orleánského.</a:t>
            </a:r>
          </a:p>
          <a:p>
            <a:r>
              <a:rPr lang="cs-CZ" baseline="0" dirty="0" smtClean="0"/>
              <a:t>Každý rok zde bývá ukončen cyklistický závod </a:t>
            </a:r>
            <a:r>
              <a:rPr lang="cs-CZ" baseline="0" dirty="0" err="1" smtClean="0"/>
              <a:t>Tour</a:t>
            </a:r>
            <a:r>
              <a:rPr lang="cs-CZ" baseline="0" dirty="0" smtClean="0"/>
              <a:t> de France.</a:t>
            </a:r>
          </a:p>
          <a:p>
            <a:r>
              <a:rPr lang="cs-CZ" baseline="0" dirty="0" smtClean="0"/>
              <a:t>Vítězný oblouk spojuje také bulvár </a:t>
            </a:r>
            <a:r>
              <a:rPr lang="cs-CZ" baseline="0" dirty="0" err="1" smtClean="0"/>
              <a:t>Champs</a:t>
            </a:r>
            <a:r>
              <a:rPr lang="cs-CZ" baseline="0" dirty="0" smtClean="0"/>
              <a:t> </a:t>
            </a:r>
            <a:r>
              <a:rPr lang="cs-CZ" baseline="0" dirty="0" err="1" smtClean="0"/>
              <a:t>Elliseés</a:t>
            </a:r>
            <a:r>
              <a:rPr lang="cs-CZ" baseline="0" dirty="0" smtClean="0"/>
              <a:t>.</a:t>
            </a:r>
            <a:endParaRPr lang="cs-CZ" dirty="0"/>
          </a:p>
        </p:txBody>
      </p:sp>
      <p:sp>
        <p:nvSpPr>
          <p:cNvPr id="4" name="Zástupný symbol pro číslo snímku 3"/>
          <p:cNvSpPr>
            <a:spLocks noGrp="1"/>
          </p:cNvSpPr>
          <p:nvPr>
            <p:ph type="sldNum" sz="quarter" idx="10"/>
          </p:nvPr>
        </p:nvSpPr>
        <p:spPr/>
        <p:txBody>
          <a:bodyPr/>
          <a:lstStyle/>
          <a:p>
            <a:fld id="{6FE16E1C-9B1B-4B89-B27E-4F6CF7B4DA37}" type="slidenum">
              <a:rPr lang="cs-CZ" smtClean="0"/>
              <a:pPr/>
              <a:t>15</a:t>
            </a:fld>
            <a:endParaRPr lang="cs-CZ"/>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Tuto</a:t>
            </a:r>
            <a:r>
              <a:rPr lang="cs-CZ" baseline="0" dirty="0" smtClean="0"/>
              <a:t> čtvrť ohraničují náměstí Svornosti a paláce v Louvre, také ji protínají nejvýznamnější obchodní třídy Paříže.</a:t>
            </a:r>
          </a:p>
          <a:p>
            <a:r>
              <a:rPr lang="cs-CZ" baseline="0" dirty="0" smtClean="0"/>
              <a:t>Náměstí Svornosti nejprve zdobila socha Ludvíka XV.(do18. století). Poté co se náměstí přejmenovalo na </a:t>
            </a:r>
            <a:r>
              <a:rPr lang="cs-CZ" baseline="0" dirty="0" err="1" smtClean="0"/>
              <a:t>Place</a:t>
            </a:r>
            <a:r>
              <a:rPr lang="cs-CZ" baseline="0" dirty="0" smtClean="0"/>
              <a:t> de la </a:t>
            </a:r>
            <a:r>
              <a:rPr lang="cs-CZ" baseline="0" dirty="0" err="1" smtClean="0"/>
              <a:t>Revolution</a:t>
            </a:r>
            <a:r>
              <a:rPr lang="cs-CZ" baseline="0" dirty="0" smtClean="0"/>
              <a:t>, se v jeho centru objevila gilotina, na níž bylo popraveno přes 1000 obětí. Poté bylo náměstí opět přejmenováno na </a:t>
            </a:r>
            <a:r>
              <a:rPr lang="cs-CZ" baseline="0" dirty="0" err="1" smtClean="0"/>
              <a:t>Place</a:t>
            </a:r>
            <a:r>
              <a:rPr lang="cs-CZ" baseline="0" dirty="0" smtClean="0"/>
              <a:t> de la </a:t>
            </a:r>
            <a:r>
              <a:rPr lang="cs-CZ" baseline="0" dirty="0" err="1" smtClean="0"/>
              <a:t>Concorde</a:t>
            </a:r>
            <a:r>
              <a:rPr lang="cs-CZ" baseline="0" dirty="0" smtClean="0"/>
              <a:t>.</a:t>
            </a:r>
          </a:p>
          <a:p>
            <a:r>
              <a:rPr lang="cs-CZ" baseline="0" dirty="0" smtClean="0"/>
              <a:t>V 19. století byl do jeho centra umístěn 3200 let starý Egyptský obelisk z Luxoru. </a:t>
            </a:r>
            <a:endParaRPr lang="cs-CZ" dirty="0"/>
          </a:p>
        </p:txBody>
      </p:sp>
      <p:sp>
        <p:nvSpPr>
          <p:cNvPr id="4" name="Zástupný symbol pro číslo snímku 3"/>
          <p:cNvSpPr>
            <a:spLocks noGrp="1"/>
          </p:cNvSpPr>
          <p:nvPr>
            <p:ph type="sldNum" sz="quarter" idx="10"/>
          </p:nvPr>
        </p:nvSpPr>
        <p:spPr/>
        <p:txBody>
          <a:bodyPr/>
          <a:lstStyle/>
          <a:p>
            <a:fld id="{6FE16E1C-9B1B-4B89-B27E-4F6CF7B4DA37}" type="slidenum">
              <a:rPr lang="cs-CZ" smtClean="0"/>
              <a:pPr/>
              <a:t>17</a:t>
            </a:fld>
            <a:endParaRPr lang="cs-CZ"/>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sz="1200" dirty="0" smtClean="0"/>
              <a:t>Historie</a:t>
            </a:r>
            <a:r>
              <a:rPr lang="cs-CZ" sz="1200" baseline="0" dirty="0" smtClean="0"/>
              <a:t> tohoto komplexu sahá až do středověku. Král Filip August zde nechal v roce 1190 vybudovat pevnost, která měla chránit Paříž před Vikingy. František první nahradil část pevnosti renesanční budovou. Komplex budov postupně rozšiřovali králové. Dříve sloužil Louvre jako sídlo krále, poté co se panovníci přestěhovali do Versailles, přebudoval se tento komplex na Muzea. Poslední úpravou bylo zbudování vstupní pyramidy. </a:t>
            </a:r>
            <a:endParaRPr lang="cs-CZ" dirty="0"/>
          </a:p>
        </p:txBody>
      </p:sp>
      <p:sp>
        <p:nvSpPr>
          <p:cNvPr id="4" name="Zástupný symbol pro číslo snímku 3"/>
          <p:cNvSpPr>
            <a:spLocks noGrp="1"/>
          </p:cNvSpPr>
          <p:nvPr>
            <p:ph type="sldNum" sz="quarter" idx="10"/>
          </p:nvPr>
        </p:nvSpPr>
        <p:spPr/>
        <p:txBody>
          <a:bodyPr/>
          <a:lstStyle/>
          <a:p>
            <a:fld id="{6FE16E1C-9B1B-4B89-B27E-4F6CF7B4DA37}" type="slidenum">
              <a:rPr lang="cs-CZ" smtClean="0"/>
              <a:pPr/>
              <a:t>18</a:t>
            </a:fld>
            <a:endParaRPr lang="cs-CZ"/>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sz="1200" dirty="0" smtClean="0"/>
              <a:t>Asi nejznámějším dílem v Louvre je </a:t>
            </a:r>
            <a:r>
              <a:rPr lang="cs-CZ" sz="1200" dirty="0" err="1" smtClean="0"/>
              <a:t>Mona</a:t>
            </a:r>
            <a:r>
              <a:rPr lang="cs-CZ" sz="1200" baseline="0" dirty="0" smtClean="0"/>
              <a:t> </a:t>
            </a:r>
            <a:r>
              <a:rPr lang="cs-CZ" sz="1200" baseline="0" dirty="0" err="1" smtClean="0"/>
              <a:t>Lisa</a:t>
            </a:r>
            <a:r>
              <a:rPr lang="cs-CZ" sz="1200" baseline="0" dirty="0" smtClean="0"/>
              <a:t> od Leonarda </a:t>
            </a:r>
            <a:r>
              <a:rPr lang="cs-CZ" sz="1200" baseline="0" dirty="0" err="1" smtClean="0"/>
              <a:t>da</a:t>
            </a:r>
            <a:r>
              <a:rPr lang="cs-CZ" sz="1200" baseline="0" dirty="0" smtClean="0"/>
              <a:t> Vinci.</a:t>
            </a:r>
            <a:endParaRPr lang="cs-CZ" sz="1200" dirty="0" smtClean="0"/>
          </a:p>
          <a:p>
            <a:endParaRPr lang="cs-CZ" sz="1200" dirty="0" smtClean="0"/>
          </a:p>
          <a:p>
            <a:r>
              <a:rPr lang="cs-CZ" sz="1200" dirty="0" smtClean="0"/>
              <a:t>Muzea</a:t>
            </a:r>
            <a:r>
              <a:rPr lang="cs-CZ" sz="1200" baseline="0" dirty="0" smtClean="0"/>
              <a:t> obsahují sbírky: </a:t>
            </a:r>
            <a:r>
              <a:rPr lang="cs-CZ" sz="1200" dirty="0" smtClean="0"/>
              <a:t>Orientální umění - Blízký východ, Mezopotámie, Írán, Indie,Starověký Egypt památky Řeků, Římanů a Etrusků Malířství: francouzské malířství 18. - 19. stol., italské malířství 13. - 18. stol. (</a:t>
            </a:r>
            <a:r>
              <a:rPr lang="cs-CZ" sz="1200" dirty="0" err="1" smtClean="0"/>
              <a:t>Mona</a:t>
            </a:r>
            <a:r>
              <a:rPr lang="cs-CZ" sz="1200" dirty="0" smtClean="0"/>
              <a:t> </a:t>
            </a:r>
            <a:r>
              <a:rPr lang="cs-CZ" sz="1200" dirty="0" err="1" smtClean="0"/>
              <a:t>Lisa</a:t>
            </a:r>
            <a:r>
              <a:rPr lang="cs-CZ" sz="1200" dirty="0" smtClean="0"/>
              <a:t> - la </a:t>
            </a:r>
            <a:r>
              <a:rPr lang="cs-CZ" sz="1200" dirty="0" err="1" smtClean="0"/>
              <a:t>Joconde</a:t>
            </a:r>
            <a:r>
              <a:rPr lang="cs-CZ" sz="1200" dirty="0" smtClean="0"/>
              <a:t> od Leonarda </a:t>
            </a:r>
            <a:r>
              <a:rPr lang="cs-CZ" sz="1200" dirty="0" err="1" smtClean="0"/>
              <a:t>da</a:t>
            </a:r>
            <a:r>
              <a:rPr lang="cs-CZ" sz="1200" dirty="0" smtClean="0"/>
              <a:t> Vinci),vlámské, holandské a německé malířství 15. - 17. stol., španělské malířství 14. - 18. stol. , anglická škola, Evropské sochařství,Umělecké předměty z období středověku, renesance, dekorativní umění 17. a 18.stol., korunovační klenoty, předměty a nábytek 19. století, Umění Islámu, Grafické umění. Historie Louvru (architektonická historie paláce Louvre),Umění Afriky, Asie, Oceánie a Ameriky</a:t>
            </a:r>
            <a:endParaRPr lang="cs-CZ" dirty="0"/>
          </a:p>
        </p:txBody>
      </p:sp>
      <p:sp>
        <p:nvSpPr>
          <p:cNvPr id="4" name="Zástupný symbol pro číslo snímku 3"/>
          <p:cNvSpPr>
            <a:spLocks noGrp="1"/>
          </p:cNvSpPr>
          <p:nvPr>
            <p:ph type="sldNum" sz="quarter" idx="10"/>
          </p:nvPr>
        </p:nvSpPr>
        <p:spPr/>
        <p:txBody>
          <a:bodyPr/>
          <a:lstStyle/>
          <a:p>
            <a:fld id="{6FE16E1C-9B1B-4B89-B27E-4F6CF7B4DA37}" type="slidenum">
              <a:rPr lang="cs-CZ" smtClean="0"/>
              <a:pPr/>
              <a:t>19</a:t>
            </a:fld>
            <a:endParaRPr lang="cs-CZ"/>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200" dirty="0" smtClean="0"/>
              <a:t>Autor si toto své dílo přibalil mezi svá zavazadla, když v roce</a:t>
            </a:r>
            <a:r>
              <a:rPr lang="cs-CZ" sz="1200" baseline="0" dirty="0" smtClean="0"/>
              <a:t> 1516 </a:t>
            </a:r>
            <a:r>
              <a:rPr lang="cs-CZ" sz="1200" dirty="0" smtClean="0"/>
              <a:t>nuceně opouštěl Řím po udání svých spolupracovníků. </a:t>
            </a:r>
            <a:r>
              <a:rPr lang="cs-CZ" sz="1200" dirty="0" err="1" smtClean="0"/>
              <a:t>Leonardo</a:t>
            </a:r>
            <a:r>
              <a:rPr lang="cs-CZ" sz="1200" dirty="0" smtClean="0"/>
              <a:t> před svou smrtí prodal </a:t>
            </a:r>
            <a:r>
              <a:rPr lang="cs-CZ" sz="1200" dirty="0" err="1" smtClean="0"/>
              <a:t>Monu</a:t>
            </a:r>
            <a:r>
              <a:rPr lang="cs-CZ" sz="1200" dirty="0" smtClean="0"/>
              <a:t> Lisu francouzskému králi Františku I., na jehož pozvání do Francie přijel, za poměrně vysokou částku 4000 zlatých dukátů.(4)</a:t>
            </a:r>
          </a:p>
        </p:txBody>
      </p:sp>
      <p:sp>
        <p:nvSpPr>
          <p:cNvPr id="4" name="Zástupný symbol pro číslo snímku 3"/>
          <p:cNvSpPr>
            <a:spLocks noGrp="1"/>
          </p:cNvSpPr>
          <p:nvPr>
            <p:ph type="sldNum" sz="quarter" idx="10"/>
          </p:nvPr>
        </p:nvSpPr>
        <p:spPr/>
        <p:txBody>
          <a:bodyPr/>
          <a:lstStyle/>
          <a:p>
            <a:fld id="{6FE16E1C-9B1B-4B89-B27E-4F6CF7B4DA37}" type="slidenum">
              <a:rPr lang="cs-CZ" smtClean="0"/>
              <a:pPr/>
              <a:t>20</a:t>
            </a:fld>
            <a:endParaRPr lang="cs-CZ"/>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err="1" smtClean="0"/>
              <a:t>Ile</a:t>
            </a:r>
            <a:r>
              <a:rPr lang="cs-CZ" dirty="0" smtClean="0"/>
              <a:t> de la </a:t>
            </a:r>
            <a:r>
              <a:rPr lang="cs-CZ" dirty="0" err="1" smtClean="0"/>
              <a:t>Cité</a:t>
            </a:r>
            <a:r>
              <a:rPr lang="cs-CZ" dirty="0" smtClean="0"/>
              <a:t> je jedním z nejstarších míst Paříže. V době</a:t>
            </a:r>
            <a:r>
              <a:rPr lang="cs-CZ" baseline="0" dirty="0" smtClean="0"/>
              <a:t> dobývání Julia Césara (r. 53 př. n. l. ) zde stála pouze malá vesnice. Později se z tohoto  místa stalo centrum politické moci. Největšími monumenty jsou </a:t>
            </a:r>
            <a:r>
              <a:rPr lang="cs-CZ" baseline="0" dirty="0" err="1" smtClean="0"/>
              <a:t>Palais</a:t>
            </a:r>
            <a:r>
              <a:rPr lang="cs-CZ" baseline="0" dirty="0" smtClean="0"/>
              <a:t> de Justice a mistrovská gotická stavba </a:t>
            </a:r>
            <a:r>
              <a:rPr lang="cs-CZ" baseline="0" dirty="0" err="1" smtClean="0"/>
              <a:t>Notre</a:t>
            </a:r>
            <a:r>
              <a:rPr lang="cs-CZ" baseline="0" dirty="0" smtClean="0"/>
              <a:t> </a:t>
            </a:r>
            <a:r>
              <a:rPr lang="cs-CZ" baseline="0" dirty="0" err="1" smtClean="0"/>
              <a:t>Dame</a:t>
            </a:r>
            <a:r>
              <a:rPr lang="cs-CZ" baseline="0" dirty="0" smtClean="0"/>
              <a:t>.</a:t>
            </a:r>
            <a:endParaRPr lang="cs-CZ" dirty="0"/>
          </a:p>
        </p:txBody>
      </p:sp>
      <p:sp>
        <p:nvSpPr>
          <p:cNvPr id="4" name="Zástupný symbol pro číslo snímku 3"/>
          <p:cNvSpPr>
            <a:spLocks noGrp="1"/>
          </p:cNvSpPr>
          <p:nvPr>
            <p:ph type="sldNum" sz="quarter" idx="10"/>
          </p:nvPr>
        </p:nvSpPr>
        <p:spPr/>
        <p:txBody>
          <a:bodyPr/>
          <a:lstStyle/>
          <a:p>
            <a:fld id="{6FE16E1C-9B1B-4B89-B27E-4F6CF7B4DA37}" type="slidenum">
              <a:rPr lang="cs-CZ" smtClean="0"/>
              <a:pPr/>
              <a:t>21</a:t>
            </a:fld>
            <a:endParaRPr lang="cs-CZ"/>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Versailles</a:t>
            </a:r>
            <a:r>
              <a:rPr lang="cs-CZ" baseline="0" dirty="0" smtClean="0"/>
              <a:t> je největším palácovým komplexem v Evropě. Dříve zde mohlo bydlet až 20000 hostů.</a:t>
            </a:r>
            <a:endParaRPr lang="cs-CZ" dirty="0"/>
          </a:p>
        </p:txBody>
      </p:sp>
      <p:sp>
        <p:nvSpPr>
          <p:cNvPr id="4" name="Zástupný symbol pro číslo snímku 3"/>
          <p:cNvSpPr>
            <a:spLocks noGrp="1"/>
          </p:cNvSpPr>
          <p:nvPr>
            <p:ph type="sldNum" sz="quarter" idx="10"/>
          </p:nvPr>
        </p:nvSpPr>
        <p:spPr/>
        <p:txBody>
          <a:bodyPr/>
          <a:lstStyle/>
          <a:p>
            <a:fld id="{6FE16E1C-9B1B-4B89-B27E-4F6CF7B4DA37}" type="slidenum">
              <a:rPr lang="cs-CZ" smtClean="0"/>
              <a:pPr/>
              <a:t>24</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FDED7D6-977C-43D0-BF7B-0EAE5D344D96}" type="datetimeFigureOut">
              <a:rPr lang="cs-CZ" smtClean="0"/>
              <a:pPr/>
              <a:t>13.9.2013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256F6B-6D7E-4E0E-914D-A320F135EFAA}"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FDED7D6-977C-43D0-BF7B-0EAE5D344D96}" type="datetimeFigureOut">
              <a:rPr lang="cs-CZ" smtClean="0"/>
              <a:pPr/>
              <a:t>13.9.2013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256F6B-6D7E-4E0E-914D-A320F135EFAA}"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FDED7D6-977C-43D0-BF7B-0EAE5D344D96}" type="datetimeFigureOut">
              <a:rPr lang="cs-CZ" smtClean="0"/>
              <a:pPr/>
              <a:t>13.9.2013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256F6B-6D7E-4E0E-914D-A320F135EFAA}"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FDED7D6-977C-43D0-BF7B-0EAE5D344D96}" type="datetimeFigureOut">
              <a:rPr lang="cs-CZ" smtClean="0"/>
              <a:pPr/>
              <a:t>13.9.2013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A256F6B-6D7E-4E0E-914D-A320F135EFAA}"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FDED7D6-977C-43D0-BF7B-0EAE5D344D96}" type="datetimeFigureOut">
              <a:rPr lang="cs-CZ" smtClean="0"/>
              <a:pPr/>
              <a:t>13.9.2013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A256F6B-6D7E-4E0E-914D-A320F135EFAA}"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FDED7D6-977C-43D0-BF7B-0EAE5D344D96}" type="datetimeFigureOut">
              <a:rPr lang="cs-CZ" smtClean="0"/>
              <a:pPr/>
              <a:t>13.9.2013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A256F6B-6D7E-4E0E-914D-A320F135EFAA}"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FDED7D6-977C-43D0-BF7B-0EAE5D344D96}" type="datetimeFigureOut">
              <a:rPr lang="cs-CZ" smtClean="0"/>
              <a:pPr/>
              <a:t>13.9.2013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A256F6B-6D7E-4E0E-914D-A320F135EFAA}"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FDED7D6-977C-43D0-BF7B-0EAE5D344D96}" type="datetimeFigureOut">
              <a:rPr lang="cs-CZ" smtClean="0"/>
              <a:pPr/>
              <a:t>13.9.2013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A256F6B-6D7E-4E0E-914D-A320F135EFAA}"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FDED7D6-977C-43D0-BF7B-0EAE5D344D96}" type="datetimeFigureOut">
              <a:rPr lang="cs-CZ" smtClean="0"/>
              <a:pPr/>
              <a:t>13.9.2013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A256F6B-6D7E-4E0E-914D-A320F135EFAA}"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FDED7D6-977C-43D0-BF7B-0EAE5D344D96}" type="datetimeFigureOut">
              <a:rPr lang="cs-CZ" smtClean="0"/>
              <a:pPr/>
              <a:t>13.9.2013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256F6B-6D7E-4E0E-914D-A320F135EFAA}"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FDED7D6-977C-43D0-BF7B-0EAE5D344D96}" type="datetimeFigureOut">
              <a:rPr lang="cs-CZ" smtClean="0"/>
              <a:pPr/>
              <a:t>13.9.2013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256F6B-6D7E-4E0E-914D-A320F135EFAA}"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DED7D6-977C-43D0-BF7B-0EAE5D344D96}" type="datetimeFigureOut">
              <a:rPr lang="cs-CZ" smtClean="0"/>
              <a:pPr/>
              <a:t>13.9.2013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256F6B-6D7E-4E0E-914D-A320F135EFAA}"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cs.wikipedia.org/wiki/Pa%C5%99%C3%AD%C5%BE" TargetMode="External"/><Relationship Id="rId2" Type="http://schemas.openxmlformats.org/officeDocument/2006/relationships/hyperlink" Target="http://www.mestopariz.cz/historie/" TargetMode="External"/><Relationship Id="rId1" Type="http://schemas.openxmlformats.org/officeDocument/2006/relationships/slideLayout" Target="../slideLayouts/slideLayout2.xml"/><Relationship Id="rId4" Type="http://schemas.openxmlformats.org/officeDocument/2006/relationships/hyperlink" Target="http://cs.wikipedia.org/wiki/Mona_Lisa"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upload.wikimedia.org/wikipedia/commons/c/cb/D%C3%B4me_des_Invalides,_Paris.jpg" TargetMode="External"/><Relationship Id="rId13" Type="http://schemas.openxmlformats.org/officeDocument/2006/relationships/hyperlink" Target="http://cs.wikipedia.org/wiki/Soubor:Louvre_2007_02_24_c.jpg" TargetMode="External"/><Relationship Id="rId18" Type="http://schemas.openxmlformats.org/officeDocument/2006/relationships/hyperlink" Target="http://cs.wikipedia.org/wiki/Soubor:Chateau-de-versailles-cour.jpg" TargetMode="External"/><Relationship Id="rId3" Type="http://schemas.openxmlformats.org/officeDocument/2006/relationships/hyperlink" Target="http://upload.wikimedia.org/wikipedia/commons/e/e6/Paris_Night.jpg" TargetMode="External"/><Relationship Id="rId7" Type="http://schemas.openxmlformats.org/officeDocument/2006/relationships/hyperlink" Target="http://cs.wikipedia.org/wiki/Soubor:Moulin_rouge.jpg" TargetMode="External"/><Relationship Id="rId12" Type="http://schemas.openxmlformats.org/officeDocument/2006/relationships/hyperlink" Target="http://cs.wikipedia.org/wiki/Soubor:Louvre_Paris_from_top_edit_cropped.jpg" TargetMode="External"/><Relationship Id="rId17" Type="http://schemas.openxmlformats.org/officeDocument/2006/relationships/hyperlink" Target="http://cs.wikipedia.org/wiki/Soubor:La_D%C3%A9fense1.jpg" TargetMode="External"/><Relationship Id="rId2" Type="http://schemas.openxmlformats.org/officeDocument/2006/relationships/hyperlink" Target="http://upload.wikimedia.org/wikipedia/commons/thumb/2/28/France_location_map-Regions.svg/250px-France_location_map-Regions.svg.png" TargetMode="External"/><Relationship Id="rId16" Type="http://schemas.openxmlformats.org/officeDocument/2006/relationships/hyperlink" Target="http://cs.wikipedia.org/wiki/Soubor:NotreDameDeParis.jpg" TargetMode="External"/><Relationship Id="rId1" Type="http://schemas.openxmlformats.org/officeDocument/2006/relationships/slideLayout" Target="../slideLayouts/slideLayout2.xml"/><Relationship Id="rId6" Type="http://schemas.openxmlformats.org/officeDocument/2006/relationships/hyperlink" Target="http://cs.wikipedia.org/wiki/Soubor:Le_sacre_coeur.jpg" TargetMode="External"/><Relationship Id="rId11" Type="http://schemas.openxmlformats.org/officeDocument/2006/relationships/hyperlink" Target="http://en.wikipedia.org/wiki/File:Champs-Elys%C3%A9es,_vue_de_la_Concorde_%C3%A0_l%27Etoile.jpg" TargetMode="External"/><Relationship Id="rId5" Type="http://schemas.openxmlformats.org/officeDocument/2006/relationships/hyperlink" Target="http://cs.wikipedia.org/wiki/Soubor:Tour_Eiffel_Wikimedia_Commons.jpg" TargetMode="External"/><Relationship Id="rId15" Type="http://schemas.openxmlformats.org/officeDocument/2006/relationships/hyperlink" Target="http://cs.wikipedia.org/wiki/Soubor:Notre_Dame_de_Paris_on_%C3%8Ele_de_la_Cit%C3%A9_-_July_2006.jpg" TargetMode="External"/><Relationship Id="rId10" Type="http://schemas.openxmlformats.org/officeDocument/2006/relationships/hyperlink" Target="http://cs.wikipedia.org/wiki/Soubor:Paris-Arc-de-Triomphe001.jpg" TargetMode="External"/><Relationship Id="rId4" Type="http://schemas.openxmlformats.org/officeDocument/2006/relationships/hyperlink" Target="http://www.francie-info.estranky.cz/fotoalbum/mapy/pariz/paris-20map.gif.-.html" TargetMode="External"/><Relationship Id="rId9" Type="http://schemas.openxmlformats.org/officeDocument/2006/relationships/hyperlink" Target="http://cs.wikipedia.org/wiki/Soubor:Napoleon_tomb_bordercropped.jpg" TargetMode="External"/><Relationship Id="rId14" Type="http://schemas.openxmlformats.org/officeDocument/2006/relationships/hyperlink" Target="http://cs.wikipedia.org/wiki/Soubor:Mona_Lisa,_by_Leonardo_da_Vinci,_from_C2RMF_retouched.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49796" y="2924944"/>
            <a:ext cx="7772400" cy="1037977"/>
          </a:xfrm>
        </p:spPr>
        <p:txBody>
          <a:bodyPr/>
          <a:lstStyle/>
          <a:p>
            <a:r>
              <a:rPr lang="cs-CZ" dirty="0" smtClean="0"/>
              <a:t>Paříž</a:t>
            </a:r>
            <a:endParaRPr lang="cs-CZ" dirty="0"/>
          </a:p>
        </p:txBody>
      </p:sp>
      <p:sp>
        <p:nvSpPr>
          <p:cNvPr id="3" name="Podnadpis 2"/>
          <p:cNvSpPr>
            <a:spLocks noGrp="1"/>
          </p:cNvSpPr>
          <p:nvPr>
            <p:ph type="subTitle" idx="1"/>
          </p:nvPr>
        </p:nvSpPr>
        <p:spPr>
          <a:xfrm>
            <a:off x="4860032" y="5728900"/>
            <a:ext cx="4024536" cy="553616"/>
          </a:xfrm>
        </p:spPr>
        <p:txBody>
          <a:bodyPr>
            <a:normAutofit fontScale="55000" lnSpcReduction="20000"/>
          </a:bodyPr>
          <a:lstStyle/>
          <a:p>
            <a:pPr algn="r"/>
            <a:r>
              <a:rPr lang="cs-CZ" dirty="0" smtClean="0"/>
              <a:t>Mgr. Simona </a:t>
            </a:r>
            <a:r>
              <a:rPr lang="cs-CZ" dirty="0" err="1" smtClean="0"/>
              <a:t>Steinbauerová</a:t>
            </a:r>
            <a:r>
              <a:rPr lang="cs-CZ" dirty="0" smtClean="0"/>
              <a:t>    		</a:t>
            </a:r>
            <a:endParaRPr lang="cs-CZ" dirty="0"/>
          </a:p>
        </p:txBody>
      </p:sp>
      <p:sp>
        <p:nvSpPr>
          <p:cNvPr id="10" name="TextovéPole 9"/>
          <p:cNvSpPr txBox="1"/>
          <p:nvPr/>
        </p:nvSpPr>
        <p:spPr>
          <a:xfrm>
            <a:off x="251520" y="4941168"/>
            <a:ext cx="3168352" cy="1077218"/>
          </a:xfrm>
          <a:prstGeom prst="rect">
            <a:avLst/>
          </a:prstGeom>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3200" dirty="0" smtClean="0"/>
              <a:t>Zeměpis cestovního ruchu</a:t>
            </a:r>
            <a:endParaRPr lang="cs-CZ" dirty="0"/>
          </a:p>
        </p:txBody>
      </p:sp>
      <p:pic>
        <p:nvPicPr>
          <p:cNvPr id="1026" name="Picture 2" descr="http://mi21.vsb.cz/sites/mi21.vsb.cz/files/img/OPVK_hor_zakladni_logolink_CB_cz.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0" y="136702"/>
            <a:ext cx="9144000" cy="1967307"/>
          </a:xfrm>
          <a:prstGeom prst="rect">
            <a:avLst/>
          </a:prstGeom>
          <a:noFill/>
          <a:extLst>
            <a:ext uri="{909E8E84-426E-40DD-AFC4-6F175D3DCCD1}">
              <a14:hiddenFill xmlns="" xmlns:a14="http://schemas.microsoft.com/office/drawing/2010/main">
                <a:solidFill>
                  <a:srgbClr val="FFFFFF"/>
                </a:solidFill>
              </a14:hiddenFill>
            </a:ext>
          </a:extLst>
        </p:spPr>
      </p:pic>
      <p:sp>
        <p:nvSpPr>
          <p:cNvPr id="5" name="Zástupný symbol pro zápatí 4"/>
          <p:cNvSpPr>
            <a:spLocks noGrp="1"/>
          </p:cNvSpPr>
          <p:nvPr>
            <p:ph type="ftr" sz="quarter" idx="11"/>
          </p:nvPr>
        </p:nvSpPr>
        <p:spPr>
          <a:xfrm>
            <a:off x="827584" y="6356350"/>
            <a:ext cx="7632848" cy="365125"/>
          </a:xfrm>
        </p:spPr>
        <p:txBody>
          <a:bodyPr/>
          <a:lstStyle/>
          <a:p>
            <a:r>
              <a:rPr lang="cs-CZ" sz="1400" dirty="0" smtClean="0"/>
              <a:t>Střední škola  a Vyšší odborná škola cestovního ruchu, Senovážné náměstí 12, České Budějovice 370  01</a:t>
            </a:r>
            <a:endParaRPr lang="cs-CZ" sz="1400" dirty="0"/>
          </a:p>
        </p:txBody>
      </p:sp>
    </p:spTree>
    <p:extLst>
      <p:ext uri="{BB962C8B-B14F-4D97-AF65-F5344CB8AC3E}">
        <p14:creationId xmlns="" xmlns:p14="http://schemas.microsoft.com/office/powerpoint/2010/main" val="42045315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mi21.vsb.cz/sites/mi21.vsb.cz/files/img/OPVK_hor_zakladni_logolink_CB_cz.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0" y="136702"/>
            <a:ext cx="9144000" cy="1967307"/>
          </a:xfrm>
          <a:prstGeom prst="rect">
            <a:avLst/>
          </a:prstGeom>
          <a:noFill/>
          <a:extLst>
            <a:ext uri="{909E8E84-426E-40DD-AFC4-6F175D3DCCD1}">
              <a14:hiddenFill xmlns="" xmlns:a14="http://schemas.microsoft.com/office/drawing/2010/main">
                <a:solidFill>
                  <a:srgbClr val="FFFFFF"/>
                </a:solidFill>
              </a14:hiddenFill>
            </a:ext>
          </a:extLst>
        </p:spPr>
      </p:pic>
      <p:sp>
        <p:nvSpPr>
          <p:cNvPr id="5" name="Zástupný symbol pro zápatí 4"/>
          <p:cNvSpPr>
            <a:spLocks noGrp="1"/>
          </p:cNvSpPr>
          <p:nvPr>
            <p:ph type="ftr" sz="quarter" idx="11"/>
          </p:nvPr>
        </p:nvSpPr>
        <p:spPr>
          <a:xfrm>
            <a:off x="827584" y="6356350"/>
            <a:ext cx="7632848" cy="365125"/>
          </a:xfrm>
        </p:spPr>
        <p:txBody>
          <a:bodyPr/>
          <a:lstStyle/>
          <a:p>
            <a:r>
              <a:rPr lang="cs-CZ" sz="1400" dirty="0" smtClean="0"/>
              <a:t>Střední škola  a Vyšší odborná škola cestovního ruchu, Senovážné náměstí 12, České Budějovice 370  01</a:t>
            </a:r>
            <a:endParaRPr lang="cs-CZ" sz="1400" dirty="0"/>
          </a:p>
        </p:txBody>
      </p:sp>
      <p:graphicFrame>
        <p:nvGraphicFramePr>
          <p:cNvPr id="7" name="Tabulka 6"/>
          <p:cNvGraphicFramePr>
            <a:graphicFrameLocks noGrp="1"/>
          </p:cNvGraphicFramePr>
          <p:nvPr>
            <p:extLst>
              <p:ext uri="{D42A27DB-BD31-4B8C-83A1-F6EECF244321}">
                <p14:modId xmlns="" xmlns:p14="http://schemas.microsoft.com/office/powerpoint/2010/main" val="2176106088"/>
              </p:ext>
            </p:extLst>
          </p:nvPr>
        </p:nvGraphicFramePr>
        <p:xfrm>
          <a:off x="1007604" y="2924944"/>
          <a:ext cx="7248961" cy="3163824"/>
        </p:xfrm>
        <a:graphic>
          <a:graphicData uri="http://schemas.openxmlformats.org/drawingml/2006/table">
            <a:tbl>
              <a:tblPr firstRow="1" bandRow="1">
                <a:tableStyleId>{5940675A-B579-460E-94D1-54222C63F5DA}</a:tableStyleId>
              </a:tblPr>
              <a:tblGrid>
                <a:gridCol w="2028381"/>
                <a:gridCol w="5220580"/>
              </a:tblGrid>
              <a:tr h="370840">
                <a:tc>
                  <a:txBody>
                    <a:bodyPr/>
                    <a:lstStyle/>
                    <a:p>
                      <a:pPr>
                        <a:lnSpc>
                          <a:spcPct val="115000"/>
                        </a:lnSpc>
                        <a:spcAft>
                          <a:spcPts val="0"/>
                        </a:spcAft>
                      </a:pPr>
                      <a:r>
                        <a:rPr lang="cs-CZ" sz="2400" cap="small" dirty="0">
                          <a:effectLst/>
                          <a:latin typeface="Calibri"/>
                          <a:ea typeface="Calibri"/>
                          <a:cs typeface="Times New Roman"/>
                        </a:rPr>
                        <a:t>Číslo projektu</a:t>
                      </a:r>
                      <a:endParaRPr lang="cs-CZ" sz="2400" dirty="0">
                        <a:effectLst/>
                        <a:latin typeface="Calibri"/>
                        <a:ea typeface="Calibri"/>
                        <a:cs typeface="Times New Roman"/>
                      </a:endParaRPr>
                    </a:p>
                  </a:txBody>
                  <a:tcPr marL="68580" marR="68580" marT="0" marB="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0" i="0" kern="1200" dirty="0" smtClean="0">
                          <a:solidFill>
                            <a:schemeClr val="tx1"/>
                          </a:solidFill>
                          <a:latin typeface="+mn-lt"/>
                          <a:ea typeface="+mn-ea"/>
                          <a:cs typeface="+mn-cs"/>
                        </a:rPr>
                        <a:t>CZ.1.07/1.5.00/34.0423</a:t>
                      </a:r>
                      <a:endParaRPr lang="cs-CZ" dirty="0" smtClean="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Číslo materiálu</a:t>
                      </a:r>
                      <a:endParaRPr lang="cs-CZ" sz="2400" dirty="0">
                        <a:effectLst/>
                        <a:latin typeface="Calibri"/>
                        <a:ea typeface="Calibri"/>
                        <a:cs typeface="Times New Roman"/>
                      </a:endParaRPr>
                    </a:p>
                  </a:txBody>
                  <a:tcPr marL="68580" marR="68580" marT="0" marB="0" anchor="ctr"/>
                </a:tc>
                <a:tc>
                  <a:txBody>
                    <a:bodyPr/>
                    <a:lstStyle/>
                    <a:p>
                      <a:r>
                        <a:rPr lang="cs-CZ" dirty="0" smtClean="0"/>
                        <a:t>8.</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název školy</a:t>
                      </a:r>
                      <a:endParaRPr lang="cs-CZ" sz="2400" dirty="0">
                        <a:effectLst/>
                        <a:latin typeface="Calibri"/>
                        <a:ea typeface="Calibri"/>
                        <a:cs typeface="Times New Roman"/>
                      </a:endParaRPr>
                    </a:p>
                  </a:txBody>
                  <a:tcPr marL="68580" marR="68580" marT="0" marB="0" anchor="ctr"/>
                </a:tc>
                <a:tc>
                  <a:txBody>
                    <a:bodyPr/>
                    <a:lstStyle/>
                    <a:p>
                      <a:r>
                        <a:rPr lang="cs-CZ" sz="1800" kern="1200" dirty="0" smtClean="0">
                          <a:solidFill>
                            <a:schemeClr val="tx1"/>
                          </a:solidFill>
                          <a:effectLst/>
                          <a:latin typeface="+mn-lt"/>
                          <a:ea typeface="+mn-ea"/>
                          <a:cs typeface="+mn-cs"/>
                        </a:rPr>
                        <a:t>Střední škola a Vyšší odborná škola cestovního ruchu, Senovážné náměstí 12, České Budějovice 370 01</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Autor</a:t>
                      </a:r>
                      <a:endParaRPr lang="cs-CZ" sz="2400" dirty="0">
                        <a:effectLst/>
                        <a:latin typeface="Calibri"/>
                        <a:ea typeface="Calibri"/>
                        <a:cs typeface="Times New Roman"/>
                      </a:endParaRPr>
                    </a:p>
                  </a:txBody>
                  <a:tcPr marL="68580" marR="68580" marT="0" marB="0" anchor="ctr"/>
                </a:tc>
                <a:tc>
                  <a:txBody>
                    <a:bodyPr/>
                    <a:lstStyle/>
                    <a:p>
                      <a:r>
                        <a:rPr lang="cs-CZ" dirty="0" smtClean="0"/>
                        <a:t>Mgr. Simona </a:t>
                      </a:r>
                      <a:r>
                        <a:rPr lang="cs-CZ" dirty="0" err="1" smtClean="0"/>
                        <a:t>Steinbauerová</a:t>
                      </a:r>
                      <a:endParaRPr lang="cs-CZ" dirty="0"/>
                    </a:p>
                  </a:txBody>
                  <a:tcPr anchor="ctr"/>
                </a:tc>
              </a:tr>
              <a:tr h="370840">
                <a:tc>
                  <a:txBody>
                    <a:bodyPr/>
                    <a:lstStyle/>
                    <a:p>
                      <a:pPr>
                        <a:lnSpc>
                          <a:spcPct val="115000"/>
                        </a:lnSpc>
                        <a:spcAft>
                          <a:spcPts val="0"/>
                        </a:spcAft>
                      </a:pPr>
                      <a:r>
                        <a:rPr lang="cs-CZ" sz="2400" cap="small" dirty="0" err="1">
                          <a:effectLst/>
                          <a:latin typeface="Calibri"/>
                          <a:ea typeface="Calibri"/>
                          <a:cs typeface="Times New Roman"/>
                        </a:rPr>
                        <a:t>Tématický</a:t>
                      </a:r>
                      <a:r>
                        <a:rPr lang="cs-CZ" sz="2400" cap="small" dirty="0">
                          <a:effectLst/>
                          <a:latin typeface="Calibri"/>
                          <a:ea typeface="Calibri"/>
                          <a:cs typeface="Times New Roman"/>
                        </a:rPr>
                        <a:t> celek</a:t>
                      </a:r>
                      <a:endParaRPr lang="cs-CZ" sz="2400" dirty="0">
                        <a:effectLst/>
                        <a:latin typeface="Calibri"/>
                        <a:ea typeface="Calibri"/>
                        <a:cs typeface="Times New Roman"/>
                      </a:endParaRPr>
                    </a:p>
                  </a:txBody>
                  <a:tcPr marL="68580" marR="68580" marT="0" marB="0" anchor="ctr"/>
                </a:tc>
                <a:tc>
                  <a:txBody>
                    <a:bodyPr/>
                    <a:lstStyle/>
                    <a:p>
                      <a:r>
                        <a:rPr lang="cs-CZ" dirty="0" smtClean="0"/>
                        <a:t>Regionální geografie Evropy</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Ročník</a:t>
                      </a:r>
                      <a:endParaRPr lang="cs-CZ" sz="2400" dirty="0">
                        <a:effectLst/>
                        <a:latin typeface="Calibri"/>
                        <a:ea typeface="Calibri"/>
                        <a:cs typeface="Times New Roman"/>
                      </a:endParaRPr>
                    </a:p>
                  </a:txBody>
                  <a:tcPr marL="68580" marR="68580" marT="0" marB="0" anchor="ctr"/>
                </a:tc>
                <a:tc>
                  <a:txBody>
                    <a:bodyPr/>
                    <a:lstStyle/>
                    <a:p>
                      <a:r>
                        <a:rPr lang="cs-CZ" dirty="0" smtClean="0"/>
                        <a:t>2. ročník</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Datum tvorby</a:t>
                      </a:r>
                      <a:endParaRPr lang="cs-CZ" sz="2400" dirty="0">
                        <a:effectLst/>
                        <a:latin typeface="Calibri"/>
                        <a:ea typeface="Calibri"/>
                        <a:cs typeface="Times New Roman"/>
                      </a:endParaRPr>
                    </a:p>
                  </a:txBody>
                  <a:tcPr marL="68580" marR="68580" marT="0" marB="0" anchor="ctr"/>
                </a:tc>
                <a:tc>
                  <a:txBody>
                    <a:bodyPr/>
                    <a:lstStyle/>
                    <a:p>
                      <a:r>
                        <a:rPr lang="cs-CZ" dirty="0" smtClean="0"/>
                        <a:t>9. 9. 2013</a:t>
                      </a:r>
                      <a:endParaRPr lang="cs-CZ" dirty="0"/>
                    </a:p>
                  </a:txBody>
                  <a:tcPr anchor="ctr"/>
                </a:tc>
              </a:tr>
            </a:tbl>
          </a:graphicData>
        </a:graphic>
      </p:graphicFrame>
    </p:spTree>
    <p:extLst>
      <p:ext uri="{BB962C8B-B14F-4D97-AF65-F5344CB8AC3E}">
        <p14:creationId xmlns="" xmlns:p14="http://schemas.microsoft.com/office/powerpoint/2010/main" val="42045315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404665"/>
            <a:ext cx="8229600" cy="6192688"/>
          </a:xfrm>
        </p:spPr>
        <p:txBody>
          <a:bodyPr>
            <a:normAutofit/>
          </a:bodyPr>
          <a:lstStyle/>
          <a:p>
            <a:r>
              <a:rPr lang="cs-CZ" dirty="0" smtClean="0"/>
              <a:t>Anotace: </a:t>
            </a:r>
          </a:p>
          <a:p>
            <a:pPr algn="just"/>
            <a:r>
              <a:rPr lang="cs-CZ" sz="2200" dirty="0" smtClean="0"/>
              <a:t>Materiál je možno využít pro rozšíření učiva v rámci předmětu zeměpis cestovního ruchu. Je určen pro 2. ročníky střední školy. DUM je vytvořen jako </a:t>
            </a:r>
            <a:r>
              <a:rPr lang="cs-CZ" sz="2200" dirty="0" smtClean="0"/>
              <a:t>prezentace</a:t>
            </a:r>
            <a:r>
              <a:rPr lang="cs-CZ" sz="2200" dirty="0" smtClean="0"/>
              <a:t>,</a:t>
            </a:r>
            <a:r>
              <a:rPr lang="cs-CZ" sz="2200" dirty="0" smtClean="0"/>
              <a:t> </a:t>
            </a:r>
            <a:r>
              <a:rPr lang="cs-CZ" sz="2200" dirty="0" smtClean="0"/>
              <a:t>obsahuje základní informace o Paříži, historická fakta, demografická data či administrativní členění. </a:t>
            </a:r>
            <a:r>
              <a:rPr lang="cs-CZ" sz="2200" dirty="0" err="1" smtClean="0"/>
              <a:t>Power</a:t>
            </a:r>
            <a:r>
              <a:rPr lang="cs-CZ" sz="2200" dirty="0" smtClean="0"/>
              <a:t> pointová prezentace je zaměřena především na jednotlivé turistické atraktivity tohoto hlavního města.  </a:t>
            </a:r>
            <a:endParaRPr lang="cs-CZ" dirty="0"/>
          </a:p>
          <a:p>
            <a:pPr marL="0" indent="0">
              <a:buNone/>
            </a:pPr>
            <a:endParaRPr lang="cs-CZ" dirty="0" smtClean="0"/>
          </a:p>
          <a:p>
            <a:r>
              <a:rPr lang="cs-CZ" dirty="0" smtClean="0"/>
              <a:t>Metodické pokyny:</a:t>
            </a:r>
          </a:p>
          <a:p>
            <a:r>
              <a:rPr lang="cs-CZ" sz="2200" dirty="0" smtClean="0"/>
              <a:t>DUM je vytvořen ve formě prezentace a je v využitelný v rámci interaktivního vzdělávání.</a:t>
            </a:r>
            <a:endParaRPr lang="cs-CZ" sz="2200" dirty="0"/>
          </a:p>
        </p:txBody>
      </p:sp>
    </p:spTree>
    <p:extLst>
      <p:ext uri="{BB962C8B-B14F-4D97-AF65-F5344CB8AC3E}">
        <p14:creationId xmlns="" xmlns:p14="http://schemas.microsoft.com/office/powerpoint/2010/main" val="23724913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Poloha města</a:t>
            </a:r>
            <a:endParaRPr lang="cs-CZ" dirty="0"/>
          </a:p>
        </p:txBody>
      </p:sp>
      <p:pic>
        <p:nvPicPr>
          <p:cNvPr id="1026" name="Picture 2"/>
          <p:cNvPicPr>
            <a:picLocks noGrp="1" noChangeAspect="1" noChangeArrowheads="1"/>
          </p:cNvPicPr>
          <p:nvPr>
            <p:ph idx="1"/>
          </p:nvPr>
        </p:nvPicPr>
        <p:blipFill>
          <a:blip r:embed="rId3" cstate="print"/>
          <a:srcRect/>
          <a:stretch>
            <a:fillRect/>
          </a:stretch>
        </p:blipFill>
        <p:spPr bwMode="auto">
          <a:xfrm>
            <a:off x="1944487" y="1340768"/>
            <a:ext cx="5250584" cy="5040560"/>
          </a:xfrm>
          <a:prstGeom prst="rect">
            <a:avLst/>
          </a:prstGeom>
          <a:noFill/>
          <a:ln w="9525">
            <a:noFill/>
            <a:miter lim="800000"/>
            <a:headEnd/>
            <a:tailEnd/>
          </a:ln>
          <a:effectLst/>
        </p:spPr>
      </p:pic>
      <p:sp>
        <p:nvSpPr>
          <p:cNvPr id="5" name="Elipsa 4"/>
          <p:cNvSpPr/>
          <p:nvPr/>
        </p:nvSpPr>
        <p:spPr>
          <a:xfrm>
            <a:off x="4644008" y="2564904"/>
            <a:ext cx="144016" cy="14401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extovéPole 5"/>
          <p:cNvSpPr txBox="1"/>
          <p:nvPr/>
        </p:nvSpPr>
        <p:spPr>
          <a:xfrm>
            <a:off x="4283968" y="2276872"/>
            <a:ext cx="633379" cy="369332"/>
          </a:xfrm>
          <a:prstGeom prst="rect">
            <a:avLst/>
          </a:prstGeom>
          <a:noFill/>
        </p:spPr>
        <p:txBody>
          <a:bodyPr wrap="none" rtlCol="0">
            <a:spAutoFit/>
          </a:bodyPr>
          <a:lstStyle/>
          <a:p>
            <a:r>
              <a:rPr lang="cs-CZ" dirty="0" smtClean="0"/>
              <a:t>Paříž</a:t>
            </a:r>
            <a:endParaRPr lang="cs-CZ" dirty="0"/>
          </a:p>
        </p:txBody>
      </p:sp>
      <p:sp>
        <p:nvSpPr>
          <p:cNvPr id="7" name="TextovéPole 6"/>
          <p:cNvSpPr txBox="1"/>
          <p:nvPr/>
        </p:nvSpPr>
        <p:spPr>
          <a:xfrm>
            <a:off x="1979712" y="1052736"/>
            <a:ext cx="2063835" cy="369332"/>
          </a:xfrm>
          <a:prstGeom prst="rect">
            <a:avLst/>
          </a:prstGeom>
          <a:noFill/>
        </p:spPr>
        <p:txBody>
          <a:bodyPr wrap="none" rtlCol="0">
            <a:spAutoFit/>
          </a:bodyPr>
          <a:lstStyle/>
          <a:p>
            <a:r>
              <a:rPr lang="cs-CZ" dirty="0" smtClean="0"/>
              <a:t>Obr. 1 Poloha města</a:t>
            </a: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3074" name="Picture 2" descr="C:\Users\Simona\Downloads\Paris_Night.jpg"/>
          <p:cNvPicPr>
            <a:picLocks noGrp="1" noChangeAspect="1" noChangeArrowheads="1"/>
          </p:cNvPicPr>
          <p:nvPr>
            <p:ph idx="1"/>
          </p:nvPr>
        </p:nvPicPr>
        <p:blipFill>
          <a:blip r:embed="rId2" cstate="print"/>
          <a:srcRect/>
          <a:stretch>
            <a:fillRect/>
          </a:stretch>
        </p:blipFill>
        <p:spPr bwMode="auto">
          <a:xfrm>
            <a:off x="0" y="1772816"/>
            <a:ext cx="9144000" cy="3043237"/>
          </a:xfrm>
          <a:prstGeom prst="rect">
            <a:avLst/>
          </a:prstGeom>
          <a:noFill/>
        </p:spPr>
      </p:pic>
      <p:sp>
        <p:nvSpPr>
          <p:cNvPr id="5" name="TextovéPole 4"/>
          <p:cNvSpPr txBox="1"/>
          <p:nvPr/>
        </p:nvSpPr>
        <p:spPr>
          <a:xfrm>
            <a:off x="179512" y="1484784"/>
            <a:ext cx="1894173" cy="369332"/>
          </a:xfrm>
          <a:prstGeom prst="rect">
            <a:avLst/>
          </a:prstGeom>
          <a:noFill/>
        </p:spPr>
        <p:txBody>
          <a:bodyPr wrap="none" rtlCol="0">
            <a:spAutoFit/>
          </a:bodyPr>
          <a:lstStyle/>
          <a:p>
            <a:r>
              <a:rPr lang="cs-CZ" dirty="0" smtClean="0"/>
              <a:t>Obr. 2 Noční Paříž </a:t>
            </a:r>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Základní data</a:t>
            </a:r>
            <a:endParaRPr lang="cs-CZ" sz="3200" dirty="0"/>
          </a:p>
        </p:txBody>
      </p:sp>
      <p:sp>
        <p:nvSpPr>
          <p:cNvPr id="3" name="Zástupný symbol pro obsah 2"/>
          <p:cNvSpPr>
            <a:spLocks noGrp="1"/>
          </p:cNvSpPr>
          <p:nvPr>
            <p:ph idx="1"/>
          </p:nvPr>
        </p:nvSpPr>
        <p:spPr/>
        <p:txBody>
          <a:bodyPr>
            <a:noAutofit/>
          </a:bodyPr>
          <a:lstStyle/>
          <a:p>
            <a:r>
              <a:rPr lang="cs-CZ" sz="2200" dirty="0" smtClean="0"/>
              <a:t>Paříž </a:t>
            </a:r>
            <a:r>
              <a:rPr lang="cs-CZ" sz="2200" dirty="0" smtClean="0"/>
              <a:t>je významným světovým kulturním, obchodním i politickým centrem.</a:t>
            </a:r>
          </a:p>
          <a:p>
            <a:r>
              <a:rPr lang="cs-CZ" sz="2200" dirty="0" smtClean="0"/>
              <a:t>Sídlí zde více jak polovina všech francouzských společností.</a:t>
            </a:r>
          </a:p>
          <a:p>
            <a:r>
              <a:rPr lang="cs-CZ" sz="2200" dirty="0" smtClean="0"/>
              <a:t>Aglomerace je samostatným departmentem, celá má rozlohu 14 518 km</a:t>
            </a:r>
            <a:r>
              <a:rPr lang="cs-CZ" sz="2200" baseline="30000" dirty="0" smtClean="0"/>
              <a:t>2.</a:t>
            </a:r>
          </a:p>
          <a:p>
            <a:r>
              <a:rPr lang="cs-CZ" sz="2200" dirty="0" smtClean="0"/>
              <a:t> Nejvyšším přirozeným bodem je vrcholek </a:t>
            </a:r>
            <a:r>
              <a:rPr lang="cs-CZ" sz="2200" dirty="0" err="1" smtClean="0"/>
              <a:t>Mountmartre</a:t>
            </a:r>
            <a:r>
              <a:rPr lang="cs-CZ" sz="2200" dirty="0" smtClean="0"/>
              <a:t> 130 m.</a:t>
            </a:r>
            <a:r>
              <a:rPr lang="cs-CZ" sz="2200" dirty="0" err="1" smtClean="0"/>
              <a:t>n.m</a:t>
            </a:r>
            <a:r>
              <a:rPr lang="cs-CZ" sz="2200" dirty="0" smtClean="0"/>
              <a:t>.</a:t>
            </a:r>
          </a:p>
          <a:p>
            <a:r>
              <a:rPr lang="cs-CZ" sz="2200" dirty="0" smtClean="0"/>
              <a:t>Ve městě se nachází dva přirozené ostrovy. Ostrov sv. Ludvíka a </a:t>
            </a:r>
            <a:r>
              <a:rPr lang="cs-CZ" sz="2200" dirty="0" err="1" smtClean="0"/>
              <a:t>Cité</a:t>
            </a:r>
            <a:r>
              <a:rPr lang="cs-CZ" sz="2200" dirty="0" smtClean="0"/>
              <a:t>, ten byl osídlen již ve starověku keltský kmenem </a:t>
            </a:r>
            <a:r>
              <a:rPr lang="cs-CZ" sz="2200" dirty="0" err="1" smtClean="0"/>
              <a:t>Parisiů</a:t>
            </a:r>
            <a:r>
              <a:rPr lang="cs-CZ" sz="2200" dirty="0" smtClean="0"/>
              <a:t> a je nejstarší částí města. (2</a:t>
            </a:r>
            <a:r>
              <a:rPr lang="cs-CZ" sz="2200" dirty="0" smtClean="0"/>
              <a:t>)</a:t>
            </a:r>
          </a:p>
          <a:p>
            <a:endParaRPr lang="cs-CZ" sz="22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Historie města</a:t>
            </a:r>
            <a:endParaRPr lang="cs-CZ" sz="3200" dirty="0"/>
          </a:p>
        </p:txBody>
      </p:sp>
      <p:sp>
        <p:nvSpPr>
          <p:cNvPr id="3" name="Zástupný symbol pro obsah 2"/>
          <p:cNvSpPr>
            <a:spLocks noGrp="1"/>
          </p:cNvSpPr>
          <p:nvPr>
            <p:ph idx="1"/>
          </p:nvPr>
        </p:nvSpPr>
        <p:spPr>
          <a:xfrm>
            <a:off x="0" y="1196752"/>
            <a:ext cx="8964488" cy="5400600"/>
          </a:xfrm>
        </p:spPr>
        <p:txBody>
          <a:bodyPr>
            <a:noAutofit/>
          </a:bodyPr>
          <a:lstStyle/>
          <a:p>
            <a:pPr algn="just"/>
            <a:r>
              <a:rPr lang="cs-CZ" sz="1600" dirty="0" smtClean="0"/>
              <a:t>Nejstarší stopy lidského osídlení území dnešní Paříže vedou do období mezolitu (8000 – 6500 př.n.l.). Nedaleko Seiny byly objeveny pozůstatky lovců a sběračů. </a:t>
            </a:r>
          </a:p>
          <a:p>
            <a:pPr algn="just"/>
            <a:r>
              <a:rPr lang="cs-CZ" sz="1600" dirty="0" smtClean="0"/>
              <a:t>V roce 308 se poprvé objevil název Paříž. Ostrov byl poprvé osídlen ve 3. století př.n.l. keltskými kmeny. Po jednom z nich, </a:t>
            </a:r>
            <a:r>
              <a:rPr lang="cs-CZ" sz="1600" dirty="0" err="1" smtClean="0"/>
              <a:t>Parisiích</a:t>
            </a:r>
            <a:r>
              <a:rPr lang="cs-CZ" sz="1600" dirty="0" smtClean="0"/>
              <a:t>, bylo město pojmenováno.  </a:t>
            </a:r>
          </a:p>
          <a:p>
            <a:pPr algn="just"/>
            <a:r>
              <a:rPr lang="cs-CZ" sz="1600" dirty="0" smtClean="0"/>
              <a:t>V roce 987 byl zvolen králem Hugo </a:t>
            </a:r>
            <a:r>
              <a:rPr lang="cs-CZ" sz="1600" dirty="0" err="1" smtClean="0"/>
              <a:t>Kapet</a:t>
            </a:r>
            <a:r>
              <a:rPr lang="cs-CZ" sz="1600" dirty="0" smtClean="0"/>
              <a:t>, který učinil Paříž sídelním městem svého království a založil rod Kapetovců, který vládl Francii v přímé linii až do roku 1328.</a:t>
            </a:r>
          </a:p>
          <a:p>
            <a:pPr algn="just"/>
            <a:r>
              <a:rPr lang="cs-CZ" sz="1600" dirty="0" smtClean="0"/>
              <a:t>V 16. století došlo v Paříži k významnému rozvoji umění i kultury a to především díky králi Františkovi I.</a:t>
            </a:r>
          </a:p>
          <a:p>
            <a:pPr algn="just"/>
            <a:r>
              <a:rPr lang="cs-CZ" sz="1600" dirty="0" smtClean="0"/>
              <a:t>17. století znamenalo pro město hospodářský vzestup, o jeho rozvoj se zasloužil především Ludvík XIII. a Ludvík XIV. Roku 1682 přeložil Ludvík XIV. královské sídlo do Versailles. </a:t>
            </a:r>
          </a:p>
          <a:p>
            <a:pPr algn="just"/>
            <a:r>
              <a:rPr lang="cs-CZ" sz="1600" dirty="0" smtClean="0"/>
              <a:t>Velká francouzská revoluce začala 14. července 1789 útokem na Bastilu v Paříži. Ludvík XVI. byl sesazen z trůnu. Dne 3.9.1791 byla přijata ústava a Francie se stala konstituční monarchií. Král byl 21.1.1793 popraven na </a:t>
            </a:r>
            <a:r>
              <a:rPr lang="cs-CZ" sz="1600" dirty="0" err="1" smtClean="0"/>
              <a:t>Place</a:t>
            </a:r>
            <a:r>
              <a:rPr lang="cs-CZ" sz="1600" dirty="0" smtClean="0"/>
              <a:t> de la </a:t>
            </a:r>
            <a:r>
              <a:rPr lang="cs-CZ" sz="1600" dirty="0" err="1" smtClean="0"/>
              <a:t>Révolution</a:t>
            </a:r>
            <a:r>
              <a:rPr lang="cs-CZ" sz="1600" dirty="0" smtClean="0"/>
              <a:t>.</a:t>
            </a:r>
          </a:p>
          <a:p>
            <a:pPr algn="just"/>
            <a:r>
              <a:rPr lang="cs-CZ" sz="1600" dirty="0" smtClean="0"/>
              <a:t>Během napoleonských válek v 19. století byla Paříž cílem koalice bojující proti Napoleonovi. Paříž byla dobyta ruským carem Alexandrem I. a pruským králem Fridrichem III.    </a:t>
            </a:r>
          </a:p>
          <a:p>
            <a:pPr algn="just"/>
            <a:r>
              <a:rPr lang="cs-CZ" sz="1600" dirty="0" smtClean="0"/>
              <a:t>O přerod Paříže ze středověkého města do města moderního se zasloužil císař Napoleon III., který během své vlády (1852- 1870) nechal zmodernizovat čtvrtě na pravém i levém břehu Seiny. Došlo i k poslednímu územnímu rozšíření Paříže.(1)                  </a:t>
            </a:r>
            <a:br>
              <a:rPr lang="cs-CZ" sz="1600" dirty="0" smtClean="0"/>
            </a:br>
            <a:endParaRPr lang="cs-CZ"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62074"/>
          </a:xfrm>
        </p:spPr>
        <p:txBody>
          <a:bodyPr>
            <a:normAutofit fontScale="90000"/>
          </a:bodyPr>
          <a:lstStyle/>
          <a:p>
            <a:r>
              <a:rPr lang="cs-CZ" sz="3200" dirty="0" smtClean="0"/>
              <a:t>Atraktivity a lákadla Paříže</a:t>
            </a:r>
            <a:endParaRPr lang="cs-CZ" sz="3200" dirty="0"/>
          </a:p>
        </p:txBody>
      </p:sp>
      <p:pic>
        <p:nvPicPr>
          <p:cNvPr id="2050" name="Picture 2" descr="C:\Users\Simona\Desktop\paris-20map.gif"/>
          <p:cNvPicPr>
            <a:picLocks noGrp="1" noChangeAspect="1" noChangeArrowheads="1"/>
          </p:cNvPicPr>
          <p:nvPr>
            <p:ph idx="1"/>
          </p:nvPr>
        </p:nvPicPr>
        <p:blipFill>
          <a:blip r:embed="rId2" cstate="print"/>
          <a:srcRect/>
          <a:stretch>
            <a:fillRect/>
          </a:stretch>
        </p:blipFill>
        <p:spPr bwMode="auto">
          <a:xfrm>
            <a:off x="1043608" y="1035756"/>
            <a:ext cx="7128791" cy="5712553"/>
          </a:xfrm>
          <a:prstGeom prst="rect">
            <a:avLst/>
          </a:prstGeom>
          <a:noFill/>
        </p:spPr>
      </p:pic>
      <p:sp>
        <p:nvSpPr>
          <p:cNvPr id="5" name="TextovéPole 4"/>
          <p:cNvSpPr txBox="1"/>
          <p:nvPr/>
        </p:nvSpPr>
        <p:spPr>
          <a:xfrm>
            <a:off x="1043608" y="764704"/>
            <a:ext cx="1815241" cy="369332"/>
          </a:xfrm>
          <a:prstGeom prst="rect">
            <a:avLst/>
          </a:prstGeom>
          <a:noFill/>
        </p:spPr>
        <p:txBody>
          <a:bodyPr wrap="none" rtlCol="0">
            <a:spAutoFit/>
          </a:bodyPr>
          <a:lstStyle/>
          <a:p>
            <a:r>
              <a:rPr lang="cs-CZ" dirty="0" smtClean="0"/>
              <a:t>Obr. 3 Atraktivity</a:t>
            </a:r>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Oblasti hl. turistických atraktivit</a:t>
            </a:r>
            <a:endParaRPr lang="cs-CZ" dirty="0"/>
          </a:p>
        </p:txBody>
      </p:sp>
      <p:sp>
        <p:nvSpPr>
          <p:cNvPr id="3" name="Zástupný symbol pro obsah 2"/>
          <p:cNvSpPr>
            <a:spLocks noGrp="1"/>
          </p:cNvSpPr>
          <p:nvPr>
            <p:ph idx="1"/>
          </p:nvPr>
        </p:nvSpPr>
        <p:spPr>
          <a:xfrm>
            <a:off x="457200" y="1600200"/>
            <a:ext cx="8686800" cy="5257800"/>
          </a:xfrm>
        </p:spPr>
        <p:txBody>
          <a:bodyPr>
            <a:normAutofit fontScale="70000" lnSpcReduction="20000"/>
          </a:bodyPr>
          <a:lstStyle/>
          <a:p>
            <a:pPr marL="514350" indent="-514350">
              <a:buFont typeface="+mj-lt"/>
              <a:buAutoNum type="arabicPeriod"/>
            </a:pPr>
            <a:r>
              <a:rPr lang="cs-CZ" dirty="0" smtClean="0"/>
              <a:t>Čtvrť </a:t>
            </a:r>
            <a:r>
              <a:rPr lang="cs-CZ" dirty="0" err="1" smtClean="0"/>
              <a:t>Invalides</a:t>
            </a:r>
            <a:r>
              <a:rPr lang="cs-CZ" dirty="0" smtClean="0"/>
              <a:t> a </a:t>
            </a:r>
            <a:r>
              <a:rPr lang="cs-CZ" dirty="0" err="1" smtClean="0"/>
              <a:t>Eiffelova</a:t>
            </a:r>
            <a:r>
              <a:rPr lang="cs-CZ" dirty="0" smtClean="0"/>
              <a:t> věž</a:t>
            </a:r>
          </a:p>
          <a:p>
            <a:pPr marL="514350" indent="-514350">
              <a:buFont typeface="+mj-lt"/>
              <a:buAutoNum type="arabicPeriod"/>
            </a:pPr>
            <a:r>
              <a:rPr lang="cs-CZ" dirty="0" err="1" smtClean="0"/>
              <a:t>Montmartre</a:t>
            </a:r>
            <a:endParaRPr lang="cs-CZ" dirty="0" smtClean="0"/>
          </a:p>
          <a:p>
            <a:pPr marL="514350" indent="-514350">
              <a:buFont typeface="+mj-lt"/>
              <a:buAutoNum type="arabicPeriod"/>
            </a:pPr>
            <a:r>
              <a:rPr lang="cs-CZ" dirty="0" err="1" smtClean="0"/>
              <a:t>Champs</a:t>
            </a:r>
            <a:r>
              <a:rPr lang="cs-CZ" dirty="0" smtClean="0"/>
              <a:t> – </a:t>
            </a:r>
            <a:r>
              <a:rPr lang="cs-CZ" dirty="0" err="1" smtClean="0"/>
              <a:t>Elysées</a:t>
            </a:r>
            <a:endParaRPr lang="cs-CZ" dirty="0" smtClean="0"/>
          </a:p>
          <a:p>
            <a:pPr marL="514350" indent="-514350">
              <a:buFont typeface="+mj-lt"/>
              <a:buAutoNum type="arabicPeriod"/>
            </a:pPr>
            <a:r>
              <a:rPr lang="cs-CZ" dirty="0" smtClean="0"/>
              <a:t>Čtvrť </a:t>
            </a:r>
            <a:r>
              <a:rPr lang="cs-CZ" dirty="0" err="1" smtClean="0"/>
              <a:t>Tuileries</a:t>
            </a:r>
            <a:endParaRPr lang="cs-CZ" dirty="0" smtClean="0"/>
          </a:p>
          <a:p>
            <a:pPr marL="514350" indent="-514350">
              <a:buFont typeface="+mj-lt"/>
              <a:buAutoNum type="arabicPeriod"/>
            </a:pPr>
            <a:r>
              <a:rPr lang="cs-CZ" dirty="0" err="1" smtClean="0"/>
              <a:t>St</a:t>
            </a:r>
            <a:r>
              <a:rPr lang="cs-CZ" dirty="0" smtClean="0"/>
              <a:t>-</a:t>
            </a:r>
            <a:r>
              <a:rPr lang="cs-CZ" dirty="0" err="1" smtClean="0"/>
              <a:t>Germain</a:t>
            </a:r>
            <a:r>
              <a:rPr lang="cs-CZ" dirty="0" smtClean="0"/>
              <a:t>-des-</a:t>
            </a:r>
            <a:r>
              <a:rPr lang="cs-CZ" dirty="0" err="1" smtClean="0"/>
              <a:t>Prés</a:t>
            </a:r>
            <a:endParaRPr lang="cs-CZ" dirty="0" smtClean="0"/>
          </a:p>
          <a:p>
            <a:pPr marL="514350" indent="-514350">
              <a:buFont typeface="+mj-lt"/>
              <a:buAutoNum type="arabicPeriod"/>
            </a:pPr>
            <a:r>
              <a:rPr lang="cs-CZ" dirty="0" smtClean="0"/>
              <a:t>Latinská čtvrť</a:t>
            </a:r>
          </a:p>
          <a:p>
            <a:pPr marL="514350" indent="-514350">
              <a:buFont typeface="+mj-lt"/>
              <a:buAutoNum type="arabicPeriod"/>
            </a:pPr>
            <a:r>
              <a:rPr lang="cs-CZ" dirty="0" smtClean="0"/>
              <a:t>Čtvrť </a:t>
            </a:r>
            <a:r>
              <a:rPr lang="cs-CZ" dirty="0" err="1" smtClean="0"/>
              <a:t>Luxembourg</a:t>
            </a:r>
            <a:endParaRPr lang="cs-CZ" dirty="0" smtClean="0"/>
          </a:p>
          <a:p>
            <a:pPr marL="514350" indent="-514350">
              <a:buFont typeface="+mj-lt"/>
              <a:buAutoNum type="arabicPeriod"/>
            </a:pPr>
            <a:r>
              <a:rPr lang="cs-CZ" dirty="0" err="1" smtClean="0"/>
              <a:t>Montparnasse</a:t>
            </a:r>
            <a:endParaRPr lang="cs-CZ" dirty="0" smtClean="0"/>
          </a:p>
          <a:p>
            <a:pPr marL="514350" indent="-514350">
              <a:buFont typeface="+mj-lt"/>
              <a:buAutoNum type="arabicPeriod"/>
            </a:pPr>
            <a:r>
              <a:rPr lang="cs-CZ" dirty="0" smtClean="0"/>
              <a:t>Čtvrť </a:t>
            </a:r>
            <a:r>
              <a:rPr lang="cs-CZ" dirty="0" err="1" smtClean="0"/>
              <a:t>Jardin</a:t>
            </a:r>
            <a:r>
              <a:rPr lang="cs-CZ" dirty="0" smtClean="0"/>
              <a:t> des </a:t>
            </a:r>
            <a:r>
              <a:rPr lang="cs-CZ" dirty="0" err="1" smtClean="0"/>
              <a:t>Plantes</a:t>
            </a:r>
            <a:endParaRPr lang="cs-CZ" dirty="0" smtClean="0"/>
          </a:p>
          <a:p>
            <a:pPr marL="514350" indent="-514350">
              <a:buFont typeface="+mj-lt"/>
              <a:buAutoNum type="arabicPeriod"/>
            </a:pPr>
            <a:r>
              <a:rPr lang="cs-CZ" dirty="0" err="1" smtClean="0"/>
              <a:t>Ile</a:t>
            </a:r>
            <a:r>
              <a:rPr lang="cs-CZ" dirty="0" smtClean="0"/>
              <a:t> de </a:t>
            </a:r>
            <a:r>
              <a:rPr lang="cs-CZ" dirty="0" err="1" smtClean="0"/>
              <a:t>Cité</a:t>
            </a:r>
            <a:r>
              <a:rPr lang="cs-CZ" dirty="0" smtClean="0"/>
              <a:t> a </a:t>
            </a:r>
            <a:r>
              <a:rPr lang="cs-CZ" dirty="0" err="1" smtClean="0"/>
              <a:t>Ile</a:t>
            </a:r>
            <a:r>
              <a:rPr lang="cs-CZ" dirty="0" smtClean="0"/>
              <a:t> </a:t>
            </a:r>
            <a:r>
              <a:rPr lang="cs-CZ" dirty="0" err="1" smtClean="0"/>
              <a:t>St</a:t>
            </a:r>
            <a:r>
              <a:rPr lang="cs-CZ" dirty="0" smtClean="0"/>
              <a:t>-Louis</a:t>
            </a:r>
          </a:p>
          <a:p>
            <a:pPr marL="514350" indent="-514350">
              <a:buFont typeface="+mj-lt"/>
              <a:buAutoNum type="arabicPeriod"/>
            </a:pPr>
            <a:r>
              <a:rPr lang="cs-CZ" dirty="0" err="1" smtClean="0"/>
              <a:t>Marais</a:t>
            </a:r>
            <a:endParaRPr lang="cs-CZ" dirty="0" smtClean="0"/>
          </a:p>
          <a:p>
            <a:pPr marL="514350" indent="-514350">
              <a:buFont typeface="+mj-lt"/>
              <a:buAutoNum type="arabicPeriod"/>
            </a:pPr>
            <a:r>
              <a:rPr lang="cs-CZ" dirty="0" err="1" smtClean="0"/>
              <a:t>Beaubourg</a:t>
            </a:r>
            <a:r>
              <a:rPr lang="cs-CZ" dirty="0" smtClean="0"/>
              <a:t> a Les </a:t>
            </a:r>
            <a:r>
              <a:rPr lang="cs-CZ" dirty="0" err="1" smtClean="0"/>
              <a:t>Halles</a:t>
            </a:r>
            <a:endParaRPr lang="cs-CZ" dirty="0" smtClean="0"/>
          </a:p>
          <a:p>
            <a:pPr marL="514350" indent="-514350">
              <a:buFont typeface="+mj-lt"/>
              <a:buAutoNum type="arabicPeriod"/>
            </a:pPr>
            <a:r>
              <a:rPr lang="cs-CZ" dirty="0" smtClean="0"/>
              <a:t>Čtvrť </a:t>
            </a:r>
            <a:r>
              <a:rPr lang="cs-CZ" dirty="0" err="1" smtClean="0"/>
              <a:t>Opéra</a:t>
            </a:r>
            <a:endParaRPr lang="cs-CZ" dirty="0" smtClean="0"/>
          </a:p>
          <a:p>
            <a:pPr marL="514350" indent="-514350">
              <a:buFont typeface="+mj-lt"/>
              <a:buAutoNum type="arabicPeriod"/>
            </a:pPr>
            <a:r>
              <a:rPr lang="cs-CZ" dirty="0" smtClean="0"/>
              <a:t>Čtvrť </a:t>
            </a:r>
            <a:r>
              <a:rPr lang="cs-CZ" dirty="0" err="1" smtClean="0"/>
              <a:t>Tuileries</a:t>
            </a:r>
            <a:endParaRPr lang="cs-CZ" dirty="0" smtClean="0"/>
          </a:p>
          <a:p>
            <a:pPr marL="514350" indent="-514350">
              <a:buFont typeface="+mj-lt"/>
              <a:buAutoNum type="arabicPeriod"/>
            </a:pPr>
            <a:r>
              <a:rPr lang="cs-CZ" dirty="0" smtClean="0"/>
              <a:t>Čtvrť </a:t>
            </a:r>
            <a:r>
              <a:rPr lang="cs-CZ" dirty="0" err="1" smtClean="0"/>
              <a:t>Chaillot</a:t>
            </a:r>
            <a:endParaRPr lang="cs-CZ" dirty="0" smtClean="0"/>
          </a:p>
          <a:p>
            <a:pPr marL="514350" indent="-514350">
              <a:buFont typeface="+mj-lt"/>
              <a:buAutoNum type="arabicPeriod"/>
            </a:pPr>
            <a:endParaRPr lang="cs-CZ" dirty="0" smtClean="0"/>
          </a:p>
          <a:p>
            <a:pPr marL="514350" indent="-514350">
              <a:buFont typeface="+mj-lt"/>
              <a:buAutoNum type="arabicPeriod"/>
            </a:pPr>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3050"/>
            <a:ext cx="5148064" cy="1162050"/>
          </a:xfrm>
        </p:spPr>
        <p:txBody>
          <a:bodyPr>
            <a:normAutofit fontScale="90000"/>
          </a:bodyPr>
          <a:lstStyle/>
          <a:p>
            <a:r>
              <a:rPr lang="cs-CZ" sz="3100" u="sng" dirty="0" smtClean="0"/>
              <a:t>1. Čtvrť </a:t>
            </a:r>
            <a:r>
              <a:rPr lang="cs-CZ" sz="3100" u="sng" dirty="0" err="1" smtClean="0"/>
              <a:t>Invalides</a:t>
            </a:r>
            <a:r>
              <a:rPr lang="cs-CZ" sz="3100" u="sng" dirty="0" smtClean="0"/>
              <a:t> a </a:t>
            </a:r>
            <a:r>
              <a:rPr lang="cs-CZ" sz="3100" u="sng" dirty="0" err="1" smtClean="0"/>
              <a:t>Eiffelova</a:t>
            </a:r>
            <a:r>
              <a:rPr lang="cs-CZ" sz="3100" u="sng" dirty="0" smtClean="0"/>
              <a:t> věž</a:t>
            </a:r>
            <a:r>
              <a:rPr lang="cs-CZ" sz="3200" dirty="0" smtClean="0"/>
              <a:t/>
            </a:r>
            <a:br>
              <a:rPr lang="cs-CZ" sz="3200" dirty="0" smtClean="0"/>
            </a:br>
            <a:r>
              <a:rPr lang="cs-CZ" sz="3200" dirty="0" smtClean="0"/>
              <a:t/>
            </a:r>
            <a:br>
              <a:rPr lang="cs-CZ" sz="3200" dirty="0" smtClean="0"/>
            </a:br>
            <a:r>
              <a:rPr lang="cs-CZ" sz="3200" dirty="0" err="1" smtClean="0"/>
              <a:t>Eiffelova</a:t>
            </a:r>
            <a:r>
              <a:rPr lang="cs-CZ" sz="3200" dirty="0" smtClean="0"/>
              <a:t> </a:t>
            </a:r>
            <a:r>
              <a:rPr lang="cs-CZ" sz="3200" dirty="0" smtClean="0"/>
              <a:t>věž</a:t>
            </a:r>
            <a:endParaRPr lang="cs-CZ" sz="3200" dirty="0"/>
          </a:p>
        </p:txBody>
      </p:sp>
      <p:pic>
        <p:nvPicPr>
          <p:cNvPr id="4098" name="Picture 2" descr="C:\Users\Simona\Downloads\Tour_Eiffel_Wikimedia_Commons.jpg"/>
          <p:cNvPicPr>
            <a:picLocks noGrp="1" noChangeAspect="1" noChangeArrowheads="1"/>
          </p:cNvPicPr>
          <p:nvPr>
            <p:ph idx="1"/>
          </p:nvPr>
        </p:nvPicPr>
        <p:blipFill>
          <a:blip r:embed="rId3" cstate="print"/>
          <a:stretch>
            <a:fillRect/>
          </a:stretch>
        </p:blipFill>
        <p:spPr bwMode="auto">
          <a:xfrm>
            <a:off x="5220072" y="89437"/>
            <a:ext cx="3659254" cy="6768563"/>
          </a:xfrm>
          <a:prstGeom prst="rect">
            <a:avLst/>
          </a:prstGeom>
          <a:noFill/>
        </p:spPr>
      </p:pic>
      <p:sp>
        <p:nvSpPr>
          <p:cNvPr id="5" name="Zástupný symbol pro text 4"/>
          <p:cNvSpPr>
            <a:spLocks noGrp="1"/>
          </p:cNvSpPr>
          <p:nvPr>
            <p:ph type="body" sz="half" idx="2"/>
          </p:nvPr>
        </p:nvSpPr>
        <p:spPr>
          <a:xfrm>
            <a:off x="457200" y="1435100"/>
            <a:ext cx="4114800" cy="4691063"/>
          </a:xfrm>
        </p:spPr>
        <p:txBody>
          <a:bodyPr>
            <a:normAutofit/>
          </a:bodyPr>
          <a:lstStyle/>
          <a:p>
            <a:pPr>
              <a:buFontTx/>
              <a:buChar char="-"/>
            </a:pPr>
            <a:r>
              <a:rPr lang="cs-CZ" sz="2400" dirty="0" smtClean="0"/>
              <a:t>Je 324m vysoká</a:t>
            </a:r>
          </a:p>
          <a:p>
            <a:pPr>
              <a:buFontTx/>
              <a:buChar char="-"/>
            </a:pPr>
            <a:r>
              <a:rPr lang="cs-CZ" sz="2400" dirty="0" smtClean="0"/>
              <a:t>Je pojmenován podle svého konstruktéra Gustava </a:t>
            </a:r>
            <a:r>
              <a:rPr lang="cs-CZ" sz="2400" dirty="0" err="1" smtClean="0"/>
              <a:t>Eiffelova</a:t>
            </a:r>
            <a:r>
              <a:rPr lang="cs-CZ" sz="2400" dirty="0" smtClean="0"/>
              <a:t/>
            </a:r>
            <a:br>
              <a:rPr lang="cs-CZ" sz="2400" dirty="0" smtClean="0"/>
            </a:br>
            <a:r>
              <a:rPr lang="cs-CZ" sz="2400" dirty="0" smtClean="0"/>
              <a:t>- Byla postavena v roce 1889 při 100 výročí velké francouzské revoluce a Světové výstavy.</a:t>
            </a:r>
          </a:p>
          <a:p>
            <a:pPr>
              <a:buFontTx/>
              <a:buChar char="-"/>
            </a:pPr>
            <a:endParaRPr lang="cs-CZ" sz="2400" dirty="0"/>
          </a:p>
        </p:txBody>
      </p:sp>
      <p:sp>
        <p:nvSpPr>
          <p:cNvPr id="6" name="TextovéPole 5"/>
          <p:cNvSpPr txBox="1"/>
          <p:nvPr/>
        </p:nvSpPr>
        <p:spPr>
          <a:xfrm>
            <a:off x="5220072" y="188640"/>
            <a:ext cx="1954318" cy="369332"/>
          </a:xfrm>
          <a:prstGeom prst="rect">
            <a:avLst/>
          </a:prstGeom>
          <a:noFill/>
        </p:spPr>
        <p:txBody>
          <a:bodyPr wrap="none" rtlCol="0">
            <a:spAutoFit/>
          </a:bodyPr>
          <a:lstStyle/>
          <a:p>
            <a:r>
              <a:rPr lang="cs-CZ" dirty="0" smtClean="0">
                <a:solidFill>
                  <a:schemeClr val="bg1"/>
                </a:solidFill>
              </a:rPr>
              <a:t>Obr. 4 </a:t>
            </a:r>
            <a:r>
              <a:rPr lang="cs-CZ" dirty="0" err="1" smtClean="0">
                <a:solidFill>
                  <a:schemeClr val="bg1"/>
                </a:solidFill>
              </a:rPr>
              <a:t>Eiffelova</a:t>
            </a:r>
            <a:r>
              <a:rPr lang="cs-CZ" dirty="0" smtClean="0">
                <a:solidFill>
                  <a:schemeClr val="bg1"/>
                </a:solidFill>
              </a:rPr>
              <a:t> věž</a:t>
            </a:r>
            <a:endParaRPr lang="cs-CZ" dirty="0">
              <a:solidFill>
                <a:schemeClr val="bg1"/>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188640"/>
            <a:ext cx="4860032" cy="3168352"/>
          </a:xfrm>
        </p:spPr>
        <p:txBody>
          <a:bodyPr>
            <a:normAutofit/>
          </a:bodyPr>
          <a:lstStyle/>
          <a:p>
            <a:pPr algn="l"/>
            <a:r>
              <a:rPr lang="cs-CZ" sz="3200" dirty="0" smtClean="0"/>
              <a:t>Invalidovna:</a:t>
            </a:r>
            <a:r>
              <a:rPr lang="cs-CZ" sz="2000" dirty="0" smtClean="0"/>
              <a:t/>
            </a:r>
            <a:br>
              <a:rPr lang="cs-CZ" sz="2000" dirty="0" smtClean="0"/>
            </a:br>
            <a:r>
              <a:rPr lang="cs-CZ" sz="2000" dirty="0" smtClean="0"/>
              <a:t>-  nacházejí se zde muzea, pamětihodnosti, nemocnice a domov pro válečné veterány</a:t>
            </a:r>
            <a:br>
              <a:rPr lang="cs-CZ" sz="2000" dirty="0" smtClean="0"/>
            </a:br>
            <a:r>
              <a:rPr lang="cs-CZ" sz="2000" dirty="0" smtClean="0"/>
              <a:t>- komplex budov nechal vystavit </a:t>
            </a:r>
            <a:r>
              <a:rPr lang="cs-CZ" sz="2000" dirty="0" smtClean="0"/>
              <a:t>Ludvík XIV</a:t>
            </a:r>
            <a:r>
              <a:rPr lang="cs-CZ" sz="2000" dirty="0" smtClean="0"/>
              <a:t>. roce </a:t>
            </a:r>
            <a:r>
              <a:rPr lang="cs-CZ" sz="2000" dirty="0" smtClean="0"/>
              <a:t>1671</a:t>
            </a:r>
            <a:endParaRPr lang="cs-CZ" sz="2000" dirty="0"/>
          </a:p>
        </p:txBody>
      </p:sp>
      <p:sp>
        <p:nvSpPr>
          <p:cNvPr id="4" name="TextovéPole 3"/>
          <p:cNvSpPr txBox="1"/>
          <p:nvPr/>
        </p:nvSpPr>
        <p:spPr>
          <a:xfrm>
            <a:off x="0" y="6427113"/>
            <a:ext cx="8672567" cy="430887"/>
          </a:xfrm>
          <a:prstGeom prst="rect">
            <a:avLst/>
          </a:prstGeom>
          <a:noFill/>
        </p:spPr>
        <p:txBody>
          <a:bodyPr wrap="none" rtlCol="0">
            <a:spAutoFit/>
          </a:bodyPr>
          <a:lstStyle/>
          <a:p>
            <a:r>
              <a:rPr lang="cs-CZ" sz="1100" dirty="0" smtClean="0"/>
              <a:t>V současné době jsou součástí komplexu Invalidovny </a:t>
            </a:r>
            <a:r>
              <a:rPr lang="cs-CZ" sz="1100" b="1" dirty="0" smtClean="0"/>
              <a:t>budovy Národního ústavu pro invalidní válečné veterány</a:t>
            </a:r>
            <a:r>
              <a:rPr lang="cs-CZ" sz="1100" dirty="0" smtClean="0"/>
              <a:t> - domov důchodců,</a:t>
            </a:r>
          </a:p>
          <a:p>
            <a:r>
              <a:rPr lang="cs-CZ" sz="1100" dirty="0" smtClean="0"/>
              <a:t> nemocnice a centrum pro ambulantní lékařskou pomoc. Dále je zde </a:t>
            </a:r>
            <a:r>
              <a:rPr lang="cs-CZ" sz="1100" b="1" dirty="0" err="1" smtClean="0"/>
              <a:t>Musée</a:t>
            </a:r>
            <a:r>
              <a:rPr lang="cs-CZ" sz="1100" b="1" dirty="0" smtClean="0"/>
              <a:t> de l'</a:t>
            </a:r>
            <a:r>
              <a:rPr lang="cs-CZ" sz="1100" b="1" dirty="0" err="1" smtClean="0"/>
              <a:t>Armée</a:t>
            </a:r>
            <a:r>
              <a:rPr lang="cs-CZ" sz="1100" b="1" dirty="0" smtClean="0"/>
              <a:t> </a:t>
            </a:r>
            <a:r>
              <a:rPr lang="cs-CZ" sz="1100" dirty="0" smtClean="0"/>
              <a:t>(Armádní muzeum) - vojenské muzeum francouzské armády.</a:t>
            </a:r>
            <a:endParaRPr lang="cs-CZ" sz="1100" dirty="0"/>
          </a:p>
        </p:txBody>
      </p:sp>
      <p:pic>
        <p:nvPicPr>
          <p:cNvPr id="7170" name="Picture 2" descr="C:\Users\Simona\Downloads\Dôme_des_Invalides,_Paris.jpg"/>
          <p:cNvPicPr>
            <a:picLocks noGrp="1" noChangeAspect="1" noChangeArrowheads="1"/>
          </p:cNvPicPr>
          <p:nvPr>
            <p:ph idx="1"/>
          </p:nvPr>
        </p:nvPicPr>
        <p:blipFill>
          <a:blip r:embed="rId3" cstate="print"/>
          <a:srcRect/>
          <a:stretch>
            <a:fillRect/>
          </a:stretch>
        </p:blipFill>
        <p:spPr bwMode="auto">
          <a:xfrm>
            <a:off x="4860032" y="188639"/>
            <a:ext cx="4104456" cy="6166319"/>
          </a:xfrm>
          <a:prstGeom prst="rect">
            <a:avLst/>
          </a:prstGeom>
          <a:noFill/>
        </p:spPr>
      </p:pic>
      <p:sp>
        <p:nvSpPr>
          <p:cNvPr id="7" name="TextovéPole 6"/>
          <p:cNvSpPr txBox="1"/>
          <p:nvPr/>
        </p:nvSpPr>
        <p:spPr>
          <a:xfrm>
            <a:off x="5004048" y="260648"/>
            <a:ext cx="1868397" cy="369332"/>
          </a:xfrm>
          <a:prstGeom prst="rect">
            <a:avLst/>
          </a:prstGeom>
          <a:noFill/>
        </p:spPr>
        <p:txBody>
          <a:bodyPr wrap="none" rtlCol="0">
            <a:spAutoFit/>
          </a:bodyPr>
          <a:lstStyle/>
          <a:p>
            <a:r>
              <a:rPr lang="cs-CZ" dirty="0" smtClean="0"/>
              <a:t>Obr. 7 Invalidovna</a:t>
            </a:r>
            <a:endParaRPr lang="cs-CZ" dirty="0"/>
          </a:p>
        </p:txBody>
      </p:sp>
      <p:sp>
        <p:nvSpPr>
          <p:cNvPr id="6" name="TextovéPole 5"/>
          <p:cNvSpPr txBox="1"/>
          <p:nvPr/>
        </p:nvSpPr>
        <p:spPr>
          <a:xfrm>
            <a:off x="0" y="260648"/>
            <a:ext cx="4886979" cy="523220"/>
          </a:xfrm>
          <a:prstGeom prst="rect">
            <a:avLst/>
          </a:prstGeom>
          <a:noFill/>
        </p:spPr>
        <p:txBody>
          <a:bodyPr wrap="none" rtlCol="0">
            <a:spAutoFit/>
          </a:bodyPr>
          <a:lstStyle/>
          <a:p>
            <a:r>
              <a:rPr lang="cs-CZ" sz="2800" b="1" u="sng" dirty="0" smtClean="0"/>
              <a:t>1. Čtvrť </a:t>
            </a:r>
            <a:r>
              <a:rPr lang="cs-CZ" sz="2800" b="1" u="sng" dirty="0" err="1" smtClean="0"/>
              <a:t>Invalides</a:t>
            </a:r>
            <a:r>
              <a:rPr lang="cs-CZ" sz="2800" b="1" u="sng" dirty="0" smtClean="0"/>
              <a:t> a </a:t>
            </a:r>
            <a:r>
              <a:rPr lang="cs-CZ" sz="2800" b="1" u="sng" dirty="0" err="1" smtClean="0"/>
              <a:t>Eiffelova</a:t>
            </a:r>
            <a:r>
              <a:rPr lang="cs-CZ" sz="2800" b="1" u="sng" dirty="0" smtClean="0"/>
              <a:t> věž</a:t>
            </a:r>
            <a:endParaRPr lang="cs-CZ" sz="2800" b="1"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noAutofit/>
          </a:bodyPr>
          <a:lstStyle/>
          <a:p>
            <a:r>
              <a:rPr lang="cs-CZ" sz="2400" b="1" dirty="0" err="1" smtClean="0"/>
              <a:t>Dôme</a:t>
            </a:r>
            <a:r>
              <a:rPr lang="cs-CZ" sz="2000" dirty="0" smtClean="0"/>
              <a:t/>
            </a:r>
            <a:br>
              <a:rPr lang="cs-CZ" sz="2000" dirty="0" smtClean="0"/>
            </a:br>
            <a:r>
              <a:rPr lang="cs-CZ" sz="2000" dirty="0" smtClean="0"/>
              <a:t> Nejvýznamnější </a:t>
            </a:r>
            <a:r>
              <a:rPr lang="cs-CZ" sz="2000" dirty="0" smtClean="0"/>
              <a:t>je </a:t>
            </a:r>
            <a:r>
              <a:rPr lang="cs-CZ" sz="2000" b="1" dirty="0" smtClean="0"/>
              <a:t>hrobka Napoleona Bonaparte</a:t>
            </a:r>
            <a:r>
              <a:rPr lang="cs-CZ" sz="2000" dirty="0" smtClean="0"/>
              <a:t> v kryptě pod </a:t>
            </a:r>
            <a:r>
              <a:rPr lang="cs-CZ" sz="2000" dirty="0" err="1" smtClean="0"/>
              <a:t>Mansartovým</a:t>
            </a:r>
            <a:r>
              <a:rPr lang="cs-CZ" sz="2000" dirty="0" smtClean="0"/>
              <a:t> dómem. Ostatky Napoleona byly převezeny do Francie až 19 let po jeho smrti - v r. 1840 z ostrova Sv. Helena, kde zemřel.</a:t>
            </a:r>
            <a:endParaRPr lang="cs-CZ" sz="2000" dirty="0"/>
          </a:p>
        </p:txBody>
      </p:sp>
      <p:pic>
        <p:nvPicPr>
          <p:cNvPr id="8194" name="Picture 2" descr="C:\Users\Simona\Downloads\Napoleon_tomb_bordercropped.jpg"/>
          <p:cNvPicPr>
            <a:picLocks noGrp="1" noChangeAspect="1" noChangeArrowheads="1"/>
          </p:cNvPicPr>
          <p:nvPr>
            <p:ph idx="1"/>
          </p:nvPr>
        </p:nvPicPr>
        <p:blipFill>
          <a:blip r:embed="rId3" cstate="print"/>
          <a:srcRect/>
          <a:stretch>
            <a:fillRect/>
          </a:stretch>
        </p:blipFill>
        <p:spPr bwMode="auto">
          <a:xfrm>
            <a:off x="1547664" y="1988840"/>
            <a:ext cx="6519378" cy="4869160"/>
          </a:xfrm>
          <a:prstGeom prst="rect">
            <a:avLst/>
          </a:prstGeom>
          <a:noFill/>
        </p:spPr>
      </p:pic>
      <p:sp>
        <p:nvSpPr>
          <p:cNvPr id="6" name="TextovéPole 5"/>
          <p:cNvSpPr txBox="1"/>
          <p:nvPr/>
        </p:nvSpPr>
        <p:spPr>
          <a:xfrm>
            <a:off x="1619672" y="1628800"/>
            <a:ext cx="2527808" cy="369332"/>
          </a:xfrm>
          <a:prstGeom prst="rect">
            <a:avLst/>
          </a:prstGeom>
          <a:noFill/>
        </p:spPr>
        <p:txBody>
          <a:bodyPr wrap="none" rtlCol="0">
            <a:spAutoFit/>
          </a:bodyPr>
          <a:lstStyle/>
          <a:p>
            <a:r>
              <a:rPr lang="cs-CZ" dirty="0" smtClean="0"/>
              <a:t>Obr. 8 hrobka Napoleona</a:t>
            </a:r>
            <a:endParaRPr lang="cs-CZ"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1520" y="273050"/>
            <a:ext cx="3213993" cy="1162050"/>
          </a:xfrm>
        </p:spPr>
        <p:txBody>
          <a:bodyPr>
            <a:noAutofit/>
          </a:bodyPr>
          <a:lstStyle/>
          <a:p>
            <a:r>
              <a:rPr lang="cs-CZ" sz="3200" u="sng" dirty="0" smtClean="0"/>
              <a:t>2. </a:t>
            </a:r>
            <a:r>
              <a:rPr lang="cs-CZ" sz="3200" u="sng" dirty="0" err="1" smtClean="0"/>
              <a:t>Montmartre</a:t>
            </a:r>
            <a:r>
              <a:rPr lang="cs-CZ" sz="2800" dirty="0" smtClean="0"/>
              <a:t/>
            </a:r>
            <a:br>
              <a:rPr lang="cs-CZ" sz="2800" dirty="0" smtClean="0"/>
            </a:br>
            <a:endParaRPr lang="cs-CZ" sz="2800" dirty="0"/>
          </a:p>
        </p:txBody>
      </p:sp>
      <p:pic>
        <p:nvPicPr>
          <p:cNvPr id="5123" name="Picture 3" descr="C:\Users\Simona\Downloads\532px-Le_sacre_coeur.jpg"/>
          <p:cNvPicPr>
            <a:picLocks noGrp="1" noChangeAspect="1" noChangeArrowheads="1"/>
          </p:cNvPicPr>
          <p:nvPr>
            <p:ph idx="1"/>
          </p:nvPr>
        </p:nvPicPr>
        <p:blipFill>
          <a:blip r:embed="rId3" cstate="print"/>
          <a:stretch>
            <a:fillRect/>
          </a:stretch>
        </p:blipFill>
        <p:spPr bwMode="auto">
          <a:xfrm>
            <a:off x="3649563" y="332656"/>
            <a:ext cx="5494437" cy="6192688"/>
          </a:xfrm>
          <a:prstGeom prst="rect">
            <a:avLst/>
          </a:prstGeom>
          <a:noFill/>
        </p:spPr>
      </p:pic>
      <p:sp>
        <p:nvSpPr>
          <p:cNvPr id="7" name="Zástupný symbol pro text 6"/>
          <p:cNvSpPr>
            <a:spLocks noGrp="1"/>
          </p:cNvSpPr>
          <p:nvPr>
            <p:ph type="body" sz="half" idx="2"/>
          </p:nvPr>
        </p:nvSpPr>
        <p:spPr>
          <a:xfrm>
            <a:off x="251520" y="1435100"/>
            <a:ext cx="3312368" cy="4691063"/>
          </a:xfrm>
        </p:spPr>
        <p:txBody>
          <a:bodyPr>
            <a:normAutofit/>
          </a:bodyPr>
          <a:lstStyle/>
          <a:p>
            <a:r>
              <a:rPr lang="cs-CZ" sz="2800" b="1" dirty="0" smtClean="0"/>
              <a:t>Bazilika </a:t>
            </a:r>
            <a:r>
              <a:rPr lang="cs-CZ" sz="2800" b="1" dirty="0" err="1" smtClean="0"/>
              <a:t>Sacré</a:t>
            </a:r>
            <a:r>
              <a:rPr lang="cs-CZ" sz="2800" b="1" dirty="0" smtClean="0"/>
              <a:t> </a:t>
            </a:r>
            <a:r>
              <a:rPr lang="cs-CZ" sz="2800" b="1" dirty="0" err="1" smtClean="0"/>
              <a:t>Coeur</a:t>
            </a:r>
            <a:r>
              <a:rPr lang="cs-CZ" sz="2800" b="1" dirty="0" smtClean="0"/>
              <a:t> </a:t>
            </a:r>
            <a:r>
              <a:rPr lang="cs-CZ" sz="1800" dirty="0" smtClean="0"/>
              <a:t>(kostel nejsvětějšího srdce Ježíšova)</a:t>
            </a:r>
          </a:p>
          <a:p>
            <a:pPr>
              <a:buFontTx/>
              <a:buChar char="-"/>
            </a:pPr>
            <a:r>
              <a:rPr lang="cs-CZ" sz="2000" dirty="0" smtClean="0"/>
              <a:t>Je postavena v novorománsko-byzantském stylu mezi lety1875- 1914.</a:t>
            </a:r>
          </a:p>
          <a:p>
            <a:pPr>
              <a:buFontTx/>
              <a:buChar char="-"/>
            </a:pPr>
            <a:r>
              <a:rPr lang="cs-CZ" sz="2000" dirty="0" smtClean="0"/>
              <a:t>Je římskokatolickým kostelem</a:t>
            </a:r>
          </a:p>
          <a:p>
            <a:pPr>
              <a:buFontTx/>
              <a:buChar char="-"/>
            </a:pPr>
            <a:r>
              <a:rPr lang="cs-CZ" sz="2000" dirty="0" smtClean="0"/>
              <a:t>Kopule jsou v orientálním slohu a její zvonice sahá do výšky 84m. Průčelí katedrály zdobí jezdecké sochy( </a:t>
            </a:r>
            <a:r>
              <a:rPr lang="cs-CZ" sz="2000" dirty="0" err="1" smtClean="0"/>
              <a:t>LudvíkaIX</a:t>
            </a:r>
            <a:r>
              <a:rPr lang="cs-CZ" sz="2000" dirty="0" smtClean="0"/>
              <a:t>., Jany z Arku)</a:t>
            </a:r>
          </a:p>
          <a:p>
            <a:pPr>
              <a:buFontTx/>
              <a:buChar char="-"/>
            </a:pPr>
            <a:endParaRPr lang="cs-CZ" sz="2000" dirty="0"/>
          </a:p>
        </p:txBody>
      </p:sp>
      <p:sp>
        <p:nvSpPr>
          <p:cNvPr id="8" name="TextovéPole 7"/>
          <p:cNvSpPr txBox="1"/>
          <p:nvPr/>
        </p:nvSpPr>
        <p:spPr>
          <a:xfrm>
            <a:off x="3707904" y="0"/>
            <a:ext cx="2890471" cy="646331"/>
          </a:xfrm>
          <a:prstGeom prst="rect">
            <a:avLst/>
          </a:prstGeom>
          <a:noFill/>
        </p:spPr>
        <p:txBody>
          <a:bodyPr wrap="none" rtlCol="0">
            <a:spAutoFit/>
          </a:bodyPr>
          <a:lstStyle/>
          <a:p>
            <a:r>
              <a:rPr lang="cs-CZ" dirty="0" smtClean="0"/>
              <a:t>Obr. 5 Bazilika </a:t>
            </a:r>
            <a:r>
              <a:rPr lang="cs-CZ" dirty="0" err="1" smtClean="0"/>
              <a:t>Le</a:t>
            </a:r>
            <a:r>
              <a:rPr lang="cs-CZ" dirty="0" smtClean="0"/>
              <a:t> </a:t>
            </a:r>
            <a:r>
              <a:rPr lang="cs-CZ" dirty="0" err="1" smtClean="0"/>
              <a:t>sacre</a:t>
            </a:r>
            <a:r>
              <a:rPr lang="cs-CZ" dirty="0" smtClean="0"/>
              <a:t> </a:t>
            </a:r>
            <a:r>
              <a:rPr lang="cs-CZ" dirty="0" err="1" smtClean="0"/>
              <a:t>coeur</a:t>
            </a:r>
            <a:endParaRPr lang="cs-CZ" dirty="0" smtClean="0"/>
          </a:p>
          <a:p>
            <a:endParaRPr lang="cs-CZ"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sz="3200" dirty="0" err="1" smtClean="0"/>
              <a:t>Montmartre</a:t>
            </a:r>
            <a:r>
              <a:rPr lang="cs-CZ" sz="2000" dirty="0" smtClean="0"/>
              <a:t/>
            </a:r>
            <a:br>
              <a:rPr lang="cs-CZ" sz="2000" dirty="0" smtClean="0"/>
            </a:br>
            <a:r>
              <a:rPr lang="cs-CZ" sz="2000" dirty="0" err="1" smtClean="0"/>
              <a:t>Moulin</a:t>
            </a:r>
            <a:r>
              <a:rPr lang="cs-CZ" sz="2000" dirty="0" smtClean="0"/>
              <a:t> Rouge - kabaret na náměstí </a:t>
            </a:r>
            <a:r>
              <a:rPr lang="cs-CZ" sz="2000" dirty="0" err="1" smtClean="0"/>
              <a:t>Palace</a:t>
            </a:r>
            <a:r>
              <a:rPr lang="cs-CZ" sz="2000" dirty="0" smtClean="0"/>
              <a:t> </a:t>
            </a:r>
            <a:r>
              <a:rPr lang="cs-CZ" sz="2000" dirty="0" err="1" smtClean="0"/>
              <a:t>Blanche</a:t>
            </a:r>
            <a:r>
              <a:rPr lang="cs-CZ" sz="2000" dirty="0" smtClean="0"/>
              <a:t> byl postaven 1889</a:t>
            </a:r>
            <a:br>
              <a:rPr lang="cs-CZ" sz="2000" dirty="0" smtClean="0"/>
            </a:br>
            <a:endParaRPr lang="cs-CZ" sz="2000" dirty="0"/>
          </a:p>
        </p:txBody>
      </p:sp>
      <p:pic>
        <p:nvPicPr>
          <p:cNvPr id="6146" name="Picture 2" descr="C:\Users\Simona\Downloads\Moulin_rouge.jpg"/>
          <p:cNvPicPr>
            <a:picLocks noGrp="1" noChangeAspect="1" noChangeArrowheads="1"/>
          </p:cNvPicPr>
          <p:nvPr>
            <p:ph idx="1"/>
          </p:nvPr>
        </p:nvPicPr>
        <p:blipFill>
          <a:blip r:embed="rId3" cstate="print"/>
          <a:stretch>
            <a:fillRect/>
          </a:stretch>
        </p:blipFill>
        <p:spPr bwMode="auto">
          <a:xfrm>
            <a:off x="971600" y="1727430"/>
            <a:ext cx="6840760" cy="5130570"/>
          </a:xfrm>
          <a:prstGeom prst="rect">
            <a:avLst/>
          </a:prstGeom>
          <a:noFill/>
        </p:spPr>
      </p:pic>
      <p:sp>
        <p:nvSpPr>
          <p:cNvPr id="6" name="TextovéPole 5"/>
          <p:cNvSpPr txBox="1"/>
          <p:nvPr/>
        </p:nvSpPr>
        <p:spPr>
          <a:xfrm>
            <a:off x="971600" y="1340768"/>
            <a:ext cx="2104038" cy="369332"/>
          </a:xfrm>
          <a:prstGeom prst="rect">
            <a:avLst/>
          </a:prstGeom>
          <a:noFill/>
        </p:spPr>
        <p:txBody>
          <a:bodyPr wrap="none" rtlCol="0">
            <a:spAutoFit/>
          </a:bodyPr>
          <a:lstStyle/>
          <a:p>
            <a:r>
              <a:rPr lang="cs-CZ" dirty="0" smtClean="0"/>
              <a:t>Obr. 6 </a:t>
            </a:r>
            <a:r>
              <a:rPr lang="cs-CZ" dirty="0" err="1" smtClean="0"/>
              <a:t>Moulin</a:t>
            </a:r>
            <a:r>
              <a:rPr lang="cs-CZ" dirty="0" smtClean="0"/>
              <a:t> Rouge</a:t>
            </a:r>
            <a:endParaRPr lang="cs-CZ"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850106"/>
          </a:xfrm>
        </p:spPr>
        <p:txBody>
          <a:bodyPr>
            <a:normAutofit fontScale="90000"/>
          </a:bodyPr>
          <a:lstStyle/>
          <a:p>
            <a:r>
              <a:rPr lang="cs-CZ" sz="3100" b="1" u="sng" dirty="0" smtClean="0"/>
              <a:t>3. Čtvrť </a:t>
            </a:r>
            <a:r>
              <a:rPr lang="cs-CZ" sz="3100" b="1" u="sng" dirty="0" err="1" smtClean="0"/>
              <a:t>Champs</a:t>
            </a:r>
            <a:r>
              <a:rPr lang="cs-CZ" sz="3100" b="1" u="sng" dirty="0" smtClean="0"/>
              <a:t> </a:t>
            </a:r>
            <a:r>
              <a:rPr lang="cs-CZ" sz="3100" b="1" u="sng" dirty="0" err="1" smtClean="0"/>
              <a:t>Elysées</a:t>
            </a:r>
            <a:r>
              <a:rPr lang="cs-CZ" sz="2400" dirty="0" smtClean="0"/>
              <a:t/>
            </a:r>
            <a:br>
              <a:rPr lang="cs-CZ" sz="2400" dirty="0" smtClean="0"/>
            </a:br>
            <a:r>
              <a:rPr lang="cs-CZ" sz="3100" dirty="0" smtClean="0"/>
              <a:t>Vítězný </a:t>
            </a:r>
            <a:r>
              <a:rPr lang="cs-CZ" sz="3100" dirty="0" smtClean="0"/>
              <a:t>oblouk</a:t>
            </a:r>
            <a:endParaRPr lang="cs-CZ" sz="3100" dirty="0"/>
          </a:p>
        </p:txBody>
      </p:sp>
      <p:pic>
        <p:nvPicPr>
          <p:cNvPr id="9218" name="Picture 2" descr="C:\Users\Simona\Downloads\800px-Paris-Arc-de-Triomphe001.jpg"/>
          <p:cNvPicPr>
            <a:picLocks noGrp="1" noChangeAspect="1" noChangeArrowheads="1"/>
          </p:cNvPicPr>
          <p:nvPr>
            <p:ph idx="1"/>
          </p:nvPr>
        </p:nvPicPr>
        <p:blipFill>
          <a:blip r:embed="rId3" cstate="print"/>
          <a:srcRect/>
          <a:stretch>
            <a:fillRect/>
          </a:stretch>
        </p:blipFill>
        <p:spPr bwMode="auto">
          <a:xfrm>
            <a:off x="1115616" y="1389707"/>
            <a:ext cx="7272808" cy="5204603"/>
          </a:xfrm>
          <a:prstGeom prst="rect">
            <a:avLst/>
          </a:prstGeom>
          <a:noFill/>
        </p:spPr>
      </p:pic>
      <p:sp>
        <p:nvSpPr>
          <p:cNvPr id="7" name="TextovéPole 6"/>
          <p:cNvSpPr txBox="1"/>
          <p:nvPr/>
        </p:nvSpPr>
        <p:spPr>
          <a:xfrm>
            <a:off x="1115616" y="1124744"/>
            <a:ext cx="2353337" cy="369332"/>
          </a:xfrm>
          <a:prstGeom prst="rect">
            <a:avLst/>
          </a:prstGeom>
          <a:noFill/>
        </p:spPr>
        <p:txBody>
          <a:bodyPr wrap="none" rtlCol="0">
            <a:spAutoFit/>
          </a:bodyPr>
          <a:lstStyle/>
          <a:p>
            <a:r>
              <a:rPr lang="cs-CZ" dirty="0" smtClean="0"/>
              <a:t>Obr. 10. Vítězný oblouk</a:t>
            </a:r>
            <a:endParaRPr lang="cs-CZ"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sz="2000" b="1" dirty="0" smtClean="0"/>
              <a:t>CHAMPS ELYSÉES</a:t>
            </a:r>
            <a:r>
              <a:rPr lang="cs-CZ" sz="2000" dirty="0" smtClean="0"/>
              <a:t/>
            </a:r>
            <a:br>
              <a:rPr lang="cs-CZ" sz="2000" dirty="0" smtClean="0"/>
            </a:br>
            <a:r>
              <a:rPr lang="cs-CZ" sz="2000" dirty="0" smtClean="0"/>
              <a:t> Hlavní pařížská třída 3 km dlouhá, místy až 400 metrů široká </a:t>
            </a:r>
            <a:r>
              <a:rPr lang="cs-CZ" sz="2000" dirty="0" smtClean="0"/>
              <a:t>vede mezi </a:t>
            </a:r>
            <a:r>
              <a:rPr lang="cs-CZ" sz="2000" dirty="0" smtClean="0"/>
              <a:t>náměstími </a:t>
            </a:r>
            <a:r>
              <a:rPr lang="cs-CZ" sz="2000" dirty="0" err="1" smtClean="0"/>
              <a:t>Place</a:t>
            </a:r>
            <a:r>
              <a:rPr lang="cs-CZ" sz="2000" dirty="0" smtClean="0"/>
              <a:t> de la </a:t>
            </a:r>
            <a:r>
              <a:rPr lang="cs-CZ" sz="2000" dirty="0" err="1" smtClean="0"/>
              <a:t>Concorde</a:t>
            </a:r>
            <a:r>
              <a:rPr lang="cs-CZ" sz="2000" dirty="0" smtClean="0"/>
              <a:t> </a:t>
            </a:r>
            <a:r>
              <a:rPr lang="cs-CZ" sz="2000" dirty="0" smtClean="0"/>
              <a:t>a Charles de </a:t>
            </a:r>
            <a:r>
              <a:rPr lang="cs-CZ" sz="2000" dirty="0" err="1" smtClean="0"/>
              <a:t>Gaule</a:t>
            </a:r>
            <a:r>
              <a:rPr lang="cs-CZ" sz="2000" dirty="0" smtClean="0"/>
              <a:t> bulvár Paříže.</a:t>
            </a:r>
            <a:endParaRPr lang="cs-CZ" sz="2000" dirty="0"/>
          </a:p>
        </p:txBody>
      </p:sp>
      <p:pic>
        <p:nvPicPr>
          <p:cNvPr id="1026" name="Picture 2" descr="C:\Users\Simona\Downloads\Champs-Elysées,_vue_de_la_Concorde_à_l'Etoile.jpg"/>
          <p:cNvPicPr>
            <a:picLocks noGrp="1" noChangeAspect="1" noChangeArrowheads="1"/>
          </p:cNvPicPr>
          <p:nvPr>
            <p:ph idx="1"/>
          </p:nvPr>
        </p:nvPicPr>
        <p:blipFill>
          <a:blip r:embed="rId2" cstate="print"/>
          <a:srcRect t="2717"/>
          <a:stretch>
            <a:fillRect/>
          </a:stretch>
        </p:blipFill>
        <p:spPr bwMode="auto">
          <a:xfrm>
            <a:off x="467543" y="1700808"/>
            <a:ext cx="7973915" cy="5157192"/>
          </a:xfrm>
          <a:prstGeom prst="rect">
            <a:avLst/>
          </a:prstGeom>
          <a:noFill/>
        </p:spPr>
      </p:pic>
      <p:sp>
        <p:nvSpPr>
          <p:cNvPr id="6" name="TextovéPole 5"/>
          <p:cNvSpPr txBox="1"/>
          <p:nvPr/>
        </p:nvSpPr>
        <p:spPr>
          <a:xfrm>
            <a:off x="467544" y="1340768"/>
            <a:ext cx="2452082" cy="369332"/>
          </a:xfrm>
          <a:prstGeom prst="rect">
            <a:avLst/>
          </a:prstGeom>
          <a:noFill/>
        </p:spPr>
        <p:txBody>
          <a:bodyPr wrap="none" rtlCol="0">
            <a:spAutoFit/>
          </a:bodyPr>
          <a:lstStyle/>
          <a:p>
            <a:r>
              <a:rPr lang="cs-CZ" dirty="0" smtClean="0"/>
              <a:t>Obr. 10. </a:t>
            </a:r>
            <a:r>
              <a:rPr lang="cs-CZ" dirty="0" err="1" smtClean="0"/>
              <a:t>Champs</a:t>
            </a:r>
            <a:r>
              <a:rPr lang="cs-CZ" dirty="0" smtClean="0"/>
              <a:t>-</a:t>
            </a:r>
            <a:r>
              <a:rPr lang="cs-CZ" dirty="0" err="1" smtClean="0"/>
              <a:t>Elysées</a:t>
            </a:r>
            <a:endParaRPr lang="cs-CZ"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60648"/>
            <a:ext cx="9144000" cy="1143000"/>
          </a:xfrm>
        </p:spPr>
        <p:txBody>
          <a:bodyPr>
            <a:noAutofit/>
          </a:bodyPr>
          <a:lstStyle/>
          <a:p>
            <a:r>
              <a:rPr lang="cs-CZ" sz="2800" b="1" u="sng" dirty="0" smtClean="0"/>
              <a:t>4. Čtvrť </a:t>
            </a:r>
            <a:r>
              <a:rPr lang="cs-CZ" sz="2800" b="1" u="sng" dirty="0" err="1" smtClean="0"/>
              <a:t>Tuileries</a:t>
            </a:r>
            <a:r>
              <a:rPr lang="cs-CZ" sz="2400" b="1" dirty="0" smtClean="0"/>
              <a:t/>
            </a:r>
            <a:br>
              <a:rPr lang="cs-CZ" sz="2400" b="1" dirty="0" smtClean="0"/>
            </a:br>
            <a:r>
              <a:rPr lang="cs-CZ" sz="2400" b="1" dirty="0" err="1" smtClean="0"/>
              <a:t>Place</a:t>
            </a:r>
            <a:r>
              <a:rPr lang="cs-CZ" sz="2400" b="1" dirty="0" smtClean="0"/>
              <a:t> </a:t>
            </a:r>
            <a:r>
              <a:rPr lang="cs-CZ" sz="2400" b="1" dirty="0" smtClean="0"/>
              <a:t>de la </a:t>
            </a:r>
            <a:r>
              <a:rPr lang="cs-CZ" sz="2400" b="1" dirty="0" err="1" smtClean="0"/>
              <a:t>concorde</a:t>
            </a:r>
            <a:r>
              <a:rPr lang="cs-CZ" sz="2400" b="1" dirty="0" smtClean="0"/>
              <a:t>(náměstí svornosti) </a:t>
            </a:r>
            <a:r>
              <a:rPr lang="cs-CZ" sz="2400" dirty="0" smtClean="0"/>
              <a:t>21. 1. 1793 tu </a:t>
            </a:r>
            <a:r>
              <a:rPr lang="cs-CZ" sz="2400" dirty="0" smtClean="0"/>
              <a:t>byla </a:t>
            </a:r>
            <a:r>
              <a:rPr lang="cs-CZ" sz="2400" dirty="0" err="1" smtClean="0"/>
              <a:t>sťata</a:t>
            </a:r>
            <a:r>
              <a:rPr lang="cs-CZ" sz="2400" dirty="0" smtClean="0"/>
              <a:t> hlava krále Ludvíka </a:t>
            </a:r>
            <a:r>
              <a:rPr lang="cs-CZ" sz="2400" dirty="0" smtClean="0"/>
              <a:t>XVI. a za ním následovalo přes 1300 dalších obětí, včetně královny Marie </a:t>
            </a:r>
            <a:r>
              <a:rPr lang="cs-CZ" sz="2400" dirty="0" err="1" smtClean="0"/>
              <a:t>Antoinety</a:t>
            </a:r>
            <a:r>
              <a:rPr lang="cs-CZ" sz="2400" dirty="0" smtClean="0"/>
              <a:t>- největší Pařížské náměstí</a:t>
            </a:r>
            <a:endParaRPr lang="cs-CZ" sz="2400" dirty="0"/>
          </a:p>
        </p:txBody>
      </p:sp>
      <p:pic>
        <p:nvPicPr>
          <p:cNvPr id="2050" name="Picture 2" descr="C:\Users\Simona\Downloads\Place_de_la_concorde.jpg"/>
          <p:cNvPicPr>
            <a:picLocks noGrp="1" noChangeAspect="1" noChangeArrowheads="1"/>
          </p:cNvPicPr>
          <p:nvPr>
            <p:ph idx="1"/>
          </p:nvPr>
        </p:nvPicPr>
        <p:blipFill>
          <a:blip r:embed="rId3" cstate="print"/>
          <a:srcRect/>
          <a:stretch>
            <a:fillRect/>
          </a:stretch>
        </p:blipFill>
        <p:spPr bwMode="auto">
          <a:xfrm>
            <a:off x="971600" y="1916832"/>
            <a:ext cx="6624736" cy="4947850"/>
          </a:xfrm>
          <a:prstGeom prst="rect">
            <a:avLst/>
          </a:prstGeom>
          <a:noFill/>
        </p:spPr>
      </p:pic>
      <p:sp>
        <p:nvSpPr>
          <p:cNvPr id="6" name="TextovéPole 5"/>
          <p:cNvSpPr txBox="1"/>
          <p:nvPr/>
        </p:nvSpPr>
        <p:spPr>
          <a:xfrm>
            <a:off x="899592" y="1628800"/>
            <a:ext cx="2924775" cy="369332"/>
          </a:xfrm>
          <a:prstGeom prst="rect">
            <a:avLst/>
          </a:prstGeom>
          <a:noFill/>
        </p:spPr>
        <p:txBody>
          <a:bodyPr wrap="none" rtlCol="0">
            <a:spAutoFit/>
          </a:bodyPr>
          <a:lstStyle/>
          <a:p>
            <a:r>
              <a:rPr lang="cs-CZ" dirty="0" smtClean="0"/>
              <a:t>Obr. 11. </a:t>
            </a:r>
            <a:r>
              <a:rPr lang="cs-CZ" dirty="0" err="1" smtClean="0"/>
              <a:t>Place</a:t>
            </a:r>
            <a:r>
              <a:rPr lang="cs-CZ" dirty="0" smtClean="0"/>
              <a:t> de la </a:t>
            </a:r>
            <a:r>
              <a:rPr lang="cs-CZ" dirty="0" err="1" smtClean="0"/>
              <a:t>Concorde</a:t>
            </a:r>
            <a:endParaRPr lang="cs-CZ"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188640"/>
            <a:ext cx="9144000" cy="1143000"/>
          </a:xfrm>
        </p:spPr>
        <p:txBody>
          <a:bodyPr>
            <a:noAutofit/>
          </a:bodyPr>
          <a:lstStyle/>
          <a:p>
            <a:r>
              <a:rPr lang="cs-CZ" sz="2800" b="1" dirty="0" smtClean="0"/>
              <a:t>Museum v </a:t>
            </a:r>
            <a:r>
              <a:rPr lang="cs-CZ" sz="2800" b="1" dirty="0" smtClean="0"/>
              <a:t>Louvru</a:t>
            </a:r>
            <a:br>
              <a:rPr lang="cs-CZ" sz="2800" b="1" dirty="0" smtClean="0"/>
            </a:br>
            <a:r>
              <a:rPr lang="cs-CZ" sz="1600" dirty="0" smtClean="0"/>
              <a:t/>
            </a:r>
            <a:br>
              <a:rPr lang="cs-CZ" sz="1600" dirty="0" smtClean="0"/>
            </a:br>
            <a:endParaRPr lang="cs-CZ" sz="1600" dirty="0"/>
          </a:p>
        </p:txBody>
      </p:sp>
      <p:pic>
        <p:nvPicPr>
          <p:cNvPr id="3075" name="Picture 3" descr="C:\Users\Simona\Downloads\800px-Louvre_Paris_from_top_edit_cropped.jpg"/>
          <p:cNvPicPr>
            <a:picLocks noGrp="1" noChangeAspect="1" noChangeArrowheads="1"/>
          </p:cNvPicPr>
          <p:nvPr>
            <p:ph idx="1"/>
          </p:nvPr>
        </p:nvPicPr>
        <p:blipFill>
          <a:blip r:embed="rId3" cstate="print"/>
          <a:srcRect/>
          <a:stretch>
            <a:fillRect/>
          </a:stretch>
        </p:blipFill>
        <p:spPr bwMode="auto">
          <a:xfrm>
            <a:off x="395536" y="1514595"/>
            <a:ext cx="7776864" cy="5176475"/>
          </a:xfrm>
          <a:prstGeom prst="rect">
            <a:avLst/>
          </a:prstGeom>
          <a:noFill/>
        </p:spPr>
      </p:pic>
      <p:sp>
        <p:nvSpPr>
          <p:cNvPr id="8" name="TextovéPole 7"/>
          <p:cNvSpPr txBox="1"/>
          <p:nvPr/>
        </p:nvSpPr>
        <p:spPr>
          <a:xfrm>
            <a:off x="395536" y="1124744"/>
            <a:ext cx="2598212" cy="369332"/>
          </a:xfrm>
          <a:prstGeom prst="rect">
            <a:avLst/>
          </a:prstGeom>
          <a:noFill/>
        </p:spPr>
        <p:txBody>
          <a:bodyPr wrap="none" rtlCol="0">
            <a:spAutoFit/>
          </a:bodyPr>
          <a:lstStyle/>
          <a:p>
            <a:r>
              <a:rPr lang="cs-CZ" dirty="0" smtClean="0"/>
              <a:t>Obr. 11. </a:t>
            </a:r>
            <a:r>
              <a:rPr lang="cs-CZ" dirty="0" err="1" smtClean="0"/>
              <a:t>Musée</a:t>
            </a:r>
            <a:r>
              <a:rPr lang="cs-CZ" dirty="0" smtClean="0"/>
              <a:t> </a:t>
            </a:r>
            <a:r>
              <a:rPr lang="cs-CZ" dirty="0" err="1" smtClean="0"/>
              <a:t>du</a:t>
            </a:r>
            <a:r>
              <a:rPr lang="cs-CZ" dirty="0" smtClean="0"/>
              <a:t> Louvre</a:t>
            </a:r>
            <a:endParaRPr lang="cs-CZ"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800" dirty="0" smtClean="0"/>
              <a:t> </a:t>
            </a:r>
            <a:r>
              <a:rPr lang="cs-CZ" sz="2800" dirty="0" smtClean="0"/>
              <a:t>M</a:t>
            </a:r>
            <a:r>
              <a:rPr lang="cs-CZ" sz="2800" dirty="0" smtClean="0"/>
              <a:t>uzeum bylo otevřeno až </a:t>
            </a:r>
            <a:r>
              <a:rPr lang="cs-CZ" sz="2800" dirty="0" smtClean="0"/>
              <a:t>v roce </a:t>
            </a:r>
            <a:r>
              <a:rPr lang="cs-CZ" sz="2800" dirty="0" smtClean="0"/>
              <a:t>1793</a:t>
            </a:r>
            <a:endParaRPr lang="cs-CZ" sz="2800" dirty="0"/>
          </a:p>
        </p:txBody>
      </p:sp>
      <p:sp>
        <p:nvSpPr>
          <p:cNvPr id="5" name="TextovéPole 4"/>
          <p:cNvSpPr txBox="1"/>
          <p:nvPr/>
        </p:nvSpPr>
        <p:spPr>
          <a:xfrm>
            <a:off x="251520" y="1772816"/>
            <a:ext cx="1850828" cy="369332"/>
          </a:xfrm>
          <a:prstGeom prst="rect">
            <a:avLst/>
          </a:prstGeom>
          <a:noFill/>
        </p:spPr>
        <p:txBody>
          <a:bodyPr wrap="none" rtlCol="0">
            <a:spAutoFit/>
          </a:bodyPr>
          <a:lstStyle/>
          <a:p>
            <a:r>
              <a:rPr lang="cs-CZ" dirty="0" smtClean="0"/>
              <a:t>Obr. 12. Pyramida</a:t>
            </a:r>
            <a:endParaRPr lang="cs-CZ" dirty="0"/>
          </a:p>
        </p:txBody>
      </p:sp>
      <p:pic>
        <p:nvPicPr>
          <p:cNvPr id="4098" name="Picture 2" descr="C:\Users\Simona\Downloads\Louvre_2007_02_24_c.jpg"/>
          <p:cNvPicPr>
            <a:picLocks noGrp="1" noChangeAspect="1" noChangeArrowheads="1"/>
          </p:cNvPicPr>
          <p:nvPr>
            <p:ph idx="1"/>
          </p:nvPr>
        </p:nvPicPr>
        <p:blipFill>
          <a:blip r:embed="rId3" cstate="print"/>
          <a:srcRect/>
          <a:stretch>
            <a:fillRect/>
          </a:stretch>
        </p:blipFill>
        <p:spPr bwMode="auto">
          <a:xfrm>
            <a:off x="0" y="2230119"/>
            <a:ext cx="9283998" cy="3684587"/>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260648"/>
            <a:ext cx="3008313" cy="1162050"/>
          </a:xfrm>
        </p:spPr>
        <p:txBody>
          <a:bodyPr>
            <a:normAutofit/>
          </a:bodyPr>
          <a:lstStyle/>
          <a:p>
            <a:r>
              <a:rPr lang="cs-CZ" sz="3200" dirty="0" err="1" smtClean="0"/>
              <a:t>Mona</a:t>
            </a:r>
            <a:r>
              <a:rPr lang="cs-CZ" sz="3200" dirty="0" smtClean="0"/>
              <a:t> </a:t>
            </a:r>
            <a:r>
              <a:rPr lang="cs-CZ" sz="3200" dirty="0" err="1" smtClean="0"/>
              <a:t>Lisa</a:t>
            </a:r>
            <a:endParaRPr lang="cs-CZ" sz="3200" dirty="0"/>
          </a:p>
        </p:txBody>
      </p:sp>
      <p:pic>
        <p:nvPicPr>
          <p:cNvPr id="5122" name="Picture 2" descr="C:\Users\Simona\Downloads\Mona_Lisa,_by_Leonardo_da_Vinci,_from_C2RMF_retouched.jpg"/>
          <p:cNvPicPr>
            <a:picLocks noGrp="1" noChangeAspect="1" noChangeArrowheads="1"/>
          </p:cNvPicPr>
          <p:nvPr>
            <p:ph idx="1"/>
          </p:nvPr>
        </p:nvPicPr>
        <p:blipFill>
          <a:blip r:embed="rId3" cstate="print"/>
          <a:stretch>
            <a:fillRect/>
          </a:stretch>
        </p:blipFill>
        <p:spPr bwMode="auto">
          <a:xfrm>
            <a:off x="4572000" y="361839"/>
            <a:ext cx="4364608" cy="6496161"/>
          </a:xfrm>
          <a:prstGeom prst="rect">
            <a:avLst/>
          </a:prstGeom>
          <a:noFill/>
        </p:spPr>
      </p:pic>
      <p:sp>
        <p:nvSpPr>
          <p:cNvPr id="6" name="Zástupný symbol pro text 5"/>
          <p:cNvSpPr>
            <a:spLocks noGrp="1"/>
          </p:cNvSpPr>
          <p:nvPr>
            <p:ph type="body" sz="half" idx="2"/>
          </p:nvPr>
        </p:nvSpPr>
        <p:spPr>
          <a:xfrm>
            <a:off x="323528" y="1435100"/>
            <a:ext cx="4032448" cy="5162252"/>
          </a:xfrm>
        </p:spPr>
        <p:txBody>
          <a:bodyPr>
            <a:normAutofit/>
          </a:bodyPr>
          <a:lstStyle/>
          <a:p>
            <a:r>
              <a:rPr lang="cs-CZ" sz="2400" dirty="0" smtClean="0"/>
              <a:t>Též </a:t>
            </a:r>
            <a:r>
              <a:rPr lang="cs-CZ" sz="2400" dirty="0" smtClean="0"/>
              <a:t>označovaná </a:t>
            </a:r>
            <a:r>
              <a:rPr lang="cs-CZ" sz="2400" i="1" dirty="0" smtClean="0"/>
              <a:t>La </a:t>
            </a:r>
            <a:r>
              <a:rPr lang="cs-CZ" sz="2400" i="1" dirty="0" err="1" smtClean="0"/>
              <a:t>Gioconda</a:t>
            </a:r>
            <a:r>
              <a:rPr lang="cs-CZ" sz="2400" dirty="0" smtClean="0"/>
              <a:t>, je patrně nejslavnější </a:t>
            </a:r>
            <a:r>
              <a:rPr lang="cs-CZ" sz="2400" dirty="0" smtClean="0"/>
              <a:t>portrét všech dob.</a:t>
            </a:r>
          </a:p>
          <a:p>
            <a:r>
              <a:rPr lang="cs-CZ" sz="2400" dirty="0" smtClean="0"/>
              <a:t> Na </a:t>
            </a:r>
            <a:r>
              <a:rPr lang="cs-CZ" sz="2400" dirty="0" smtClean="0"/>
              <a:t>počátku  </a:t>
            </a:r>
            <a:r>
              <a:rPr lang="cs-CZ" sz="2400" dirty="0" smtClean="0"/>
              <a:t>16. století (přesněji </a:t>
            </a:r>
            <a:r>
              <a:rPr lang="cs-CZ" sz="2400" dirty="0" smtClean="0"/>
              <a:t>v letech </a:t>
            </a:r>
            <a:r>
              <a:rPr lang="cs-CZ" sz="2400" dirty="0" smtClean="0"/>
              <a:t>1503 - 1506 </a:t>
            </a:r>
            <a:r>
              <a:rPr lang="cs-CZ" sz="2400" dirty="0" smtClean="0"/>
              <a:t>ho během svého florentského pobytu) </a:t>
            </a:r>
            <a:r>
              <a:rPr lang="cs-CZ" sz="2400" dirty="0" smtClean="0"/>
              <a:t>namaloval </a:t>
            </a:r>
            <a:r>
              <a:rPr lang="cs-CZ" sz="2400" dirty="0" err="1" smtClean="0"/>
              <a:t>Leonardo</a:t>
            </a:r>
            <a:r>
              <a:rPr lang="cs-CZ" sz="2400" dirty="0" smtClean="0"/>
              <a:t> </a:t>
            </a:r>
            <a:r>
              <a:rPr lang="cs-CZ" sz="2400" dirty="0" err="1" smtClean="0"/>
              <a:t>da</a:t>
            </a:r>
            <a:r>
              <a:rPr lang="cs-CZ" sz="2400" dirty="0" smtClean="0"/>
              <a:t> Vinci.</a:t>
            </a:r>
            <a:endParaRPr lang="cs-CZ" sz="2400" dirty="0"/>
          </a:p>
        </p:txBody>
      </p:sp>
      <p:sp>
        <p:nvSpPr>
          <p:cNvPr id="5" name="TextovéPole 4"/>
          <p:cNvSpPr txBox="1"/>
          <p:nvPr/>
        </p:nvSpPr>
        <p:spPr>
          <a:xfrm>
            <a:off x="4572000" y="0"/>
            <a:ext cx="1926361" cy="369332"/>
          </a:xfrm>
          <a:prstGeom prst="rect">
            <a:avLst/>
          </a:prstGeom>
          <a:noFill/>
        </p:spPr>
        <p:txBody>
          <a:bodyPr wrap="none" rtlCol="0">
            <a:spAutoFit/>
          </a:bodyPr>
          <a:lstStyle/>
          <a:p>
            <a:r>
              <a:rPr lang="cs-CZ" dirty="0" smtClean="0"/>
              <a:t>Obr. 13. </a:t>
            </a:r>
            <a:r>
              <a:rPr lang="cs-CZ" dirty="0" err="1" smtClean="0"/>
              <a:t>Mona</a:t>
            </a:r>
            <a:r>
              <a:rPr lang="cs-CZ" dirty="0" smtClean="0"/>
              <a:t> </a:t>
            </a:r>
            <a:r>
              <a:rPr lang="cs-CZ" dirty="0" err="1" smtClean="0"/>
              <a:t>Lisa</a:t>
            </a:r>
            <a:endParaRPr lang="cs-CZ"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a:bodyPr>
          <a:lstStyle/>
          <a:p>
            <a:r>
              <a:rPr lang="cs-CZ" sz="3200" b="1" u="sng" dirty="0" smtClean="0"/>
              <a:t>5. </a:t>
            </a:r>
            <a:r>
              <a:rPr lang="cs-CZ" sz="3200" b="1" u="sng" dirty="0" err="1" smtClean="0"/>
              <a:t>Ile</a:t>
            </a:r>
            <a:r>
              <a:rPr lang="cs-CZ" sz="3200" b="1" u="sng" dirty="0" smtClean="0"/>
              <a:t> de la </a:t>
            </a:r>
            <a:r>
              <a:rPr lang="cs-CZ" sz="3200" b="1" u="sng" dirty="0" err="1" smtClean="0"/>
              <a:t>Cité</a:t>
            </a:r>
            <a:r>
              <a:rPr lang="cs-CZ" sz="3200" b="1" u="sng" dirty="0" smtClean="0"/>
              <a:t> a </a:t>
            </a:r>
            <a:r>
              <a:rPr lang="cs-CZ" sz="3200" b="1" u="sng" dirty="0" err="1" smtClean="0"/>
              <a:t>Ile</a:t>
            </a:r>
            <a:r>
              <a:rPr lang="cs-CZ" sz="3200" b="1" u="sng" dirty="0" smtClean="0"/>
              <a:t> St. Louis</a:t>
            </a:r>
            <a:endParaRPr lang="cs-CZ" sz="3200" b="1" u="sng" dirty="0"/>
          </a:p>
        </p:txBody>
      </p:sp>
      <p:pic>
        <p:nvPicPr>
          <p:cNvPr id="6146" name="Picture 2" descr="C:\Users\Simona\Downloads\800px-Notre_Dame_de_Paris_on_Île_de_la_Cité_-_July_2006.jpg"/>
          <p:cNvPicPr>
            <a:picLocks noGrp="1" noChangeAspect="1" noChangeArrowheads="1"/>
          </p:cNvPicPr>
          <p:nvPr>
            <p:ph idx="1"/>
          </p:nvPr>
        </p:nvPicPr>
        <p:blipFill>
          <a:blip r:embed="rId3" cstate="print"/>
          <a:srcRect/>
          <a:stretch>
            <a:fillRect/>
          </a:stretch>
        </p:blipFill>
        <p:spPr bwMode="auto">
          <a:xfrm>
            <a:off x="35496" y="2204864"/>
            <a:ext cx="9008830" cy="3800600"/>
          </a:xfrm>
          <a:prstGeom prst="rect">
            <a:avLst/>
          </a:prstGeom>
          <a:noFill/>
        </p:spPr>
      </p:pic>
      <p:sp>
        <p:nvSpPr>
          <p:cNvPr id="8" name="TextovéPole 7"/>
          <p:cNvSpPr txBox="1"/>
          <p:nvPr/>
        </p:nvSpPr>
        <p:spPr>
          <a:xfrm>
            <a:off x="251520" y="1844824"/>
            <a:ext cx="2122632" cy="369332"/>
          </a:xfrm>
          <a:prstGeom prst="rect">
            <a:avLst/>
          </a:prstGeom>
          <a:noFill/>
        </p:spPr>
        <p:txBody>
          <a:bodyPr wrap="none" rtlCol="0">
            <a:spAutoFit/>
          </a:bodyPr>
          <a:lstStyle/>
          <a:p>
            <a:r>
              <a:rPr lang="cs-CZ" dirty="0" smtClean="0"/>
              <a:t>Obr. 14. </a:t>
            </a:r>
            <a:r>
              <a:rPr lang="cs-CZ" dirty="0" err="1" smtClean="0"/>
              <a:t>Ile</a:t>
            </a:r>
            <a:r>
              <a:rPr lang="cs-CZ" dirty="0" smtClean="0"/>
              <a:t> de la </a:t>
            </a:r>
            <a:r>
              <a:rPr lang="cs-CZ" dirty="0" err="1" smtClean="0"/>
              <a:t>Cité</a:t>
            </a:r>
            <a:endParaRPr lang="cs-CZ"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1520" y="273050"/>
            <a:ext cx="3456384" cy="1162050"/>
          </a:xfrm>
        </p:spPr>
        <p:txBody>
          <a:bodyPr>
            <a:normAutofit fontScale="90000"/>
          </a:bodyPr>
          <a:lstStyle/>
          <a:p>
            <a:r>
              <a:rPr lang="cs-CZ" sz="3600" b="1" dirty="0" smtClean="0"/>
              <a:t>Chrám </a:t>
            </a:r>
            <a:r>
              <a:rPr lang="cs-CZ" sz="3600" b="1" dirty="0" err="1" smtClean="0"/>
              <a:t>Notre</a:t>
            </a:r>
            <a:r>
              <a:rPr lang="cs-CZ" sz="3600" b="1" dirty="0" smtClean="0"/>
              <a:t> </a:t>
            </a:r>
            <a:r>
              <a:rPr lang="cs-CZ" sz="3600" b="1" dirty="0" err="1" smtClean="0"/>
              <a:t>Dame</a:t>
            </a:r>
            <a:r>
              <a:rPr lang="cs-CZ" sz="3600" b="1" dirty="0" smtClean="0"/>
              <a:t> </a:t>
            </a:r>
            <a:r>
              <a:rPr lang="cs-CZ" sz="2000" dirty="0" smtClean="0"/>
              <a:t/>
            </a:r>
            <a:br>
              <a:rPr lang="cs-CZ" sz="2000" dirty="0" smtClean="0"/>
            </a:br>
            <a:r>
              <a:rPr lang="cs-CZ" sz="2000" dirty="0" smtClean="0"/>
              <a:t> </a:t>
            </a:r>
            <a:endParaRPr lang="cs-CZ" sz="2000" dirty="0"/>
          </a:p>
        </p:txBody>
      </p:sp>
      <p:pic>
        <p:nvPicPr>
          <p:cNvPr id="7170" name="Picture 2" descr="C:\Users\Simona\Downloads\NotreDameDeParis.jpg"/>
          <p:cNvPicPr>
            <a:picLocks noGrp="1" noChangeAspect="1" noChangeArrowheads="1"/>
          </p:cNvPicPr>
          <p:nvPr>
            <p:ph idx="1"/>
          </p:nvPr>
        </p:nvPicPr>
        <p:blipFill>
          <a:blip r:embed="rId2" cstate="print"/>
          <a:stretch>
            <a:fillRect/>
          </a:stretch>
        </p:blipFill>
        <p:spPr bwMode="auto">
          <a:xfrm>
            <a:off x="4067944" y="363951"/>
            <a:ext cx="4885805" cy="6494049"/>
          </a:xfrm>
          <a:prstGeom prst="rect">
            <a:avLst/>
          </a:prstGeom>
          <a:noFill/>
        </p:spPr>
      </p:pic>
      <p:sp>
        <p:nvSpPr>
          <p:cNvPr id="7" name="Zástupný symbol pro text 6"/>
          <p:cNvSpPr>
            <a:spLocks noGrp="1"/>
          </p:cNvSpPr>
          <p:nvPr>
            <p:ph type="body" sz="half" idx="2"/>
          </p:nvPr>
        </p:nvSpPr>
        <p:spPr>
          <a:xfrm>
            <a:off x="251520" y="1412776"/>
            <a:ext cx="3672408" cy="4874220"/>
          </a:xfrm>
        </p:spPr>
        <p:txBody>
          <a:bodyPr>
            <a:normAutofit/>
          </a:bodyPr>
          <a:lstStyle/>
          <a:p>
            <a:r>
              <a:rPr lang="cs-CZ" sz="2000" b="1" dirty="0" smtClean="0"/>
              <a:t>Katedrála Matky Boží</a:t>
            </a:r>
            <a:r>
              <a:rPr lang="cs-CZ" sz="2000" dirty="0" smtClean="0"/>
              <a:t> je jednou z nejvýznamnějších sakrálních staveb rané gotiky. ( 1163- 1345)</a:t>
            </a:r>
            <a:br>
              <a:rPr lang="cs-CZ" sz="2000" dirty="0" smtClean="0"/>
            </a:br>
            <a:r>
              <a:rPr lang="cs-CZ" sz="2000" dirty="0" smtClean="0"/>
              <a:t> Probíhaly tady korunovace králů (např. Marie Stuartovny), byl zde zahájen rehabilitační proces Jany z Arku (r. 1455), v r.1804 papež Pius VII. korunoval Napoleona Bonaparta na císaře (tuto událost připomíná slavný Davidův obraz v Louvru)</a:t>
            </a:r>
            <a:endParaRPr lang="cs-CZ" sz="2000" dirty="0"/>
          </a:p>
        </p:txBody>
      </p:sp>
      <p:sp>
        <p:nvSpPr>
          <p:cNvPr id="8" name="TextovéPole 7"/>
          <p:cNvSpPr txBox="1"/>
          <p:nvPr/>
        </p:nvSpPr>
        <p:spPr>
          <a:xfrm>
            <a:off x="4211960" y="0"/>
            <a:ext cx="2117311" cy="369332"/>
          </a:xfrm>
          <a:prstGeom prst="rect">
            <a:avLst/>
          </a:prstGeom>
          <a:noFill/>
        </p:spPr>
        <p:txBody>
          <a:bodyPr wrap="none" rtlCol="0">
            <a:spAutoFit/>
          </a:bodyPr>
          <a:lstStyle/>
          <a:p>
            <a:r>
              <a:rPr lang="cs-CZ" dirty="0" smtClean="0"/>
              <a:t>Obr. 15. </a:t>
            </a:r>
            <a:r>
              <a:rPr lang="cs-CZ" dirty="0" err="1" smtClean="0"/>
              <a:t>Notre</a:t>
            </a:r>
            <a:r>
              <a:rPr lang="cs-CZ" dirty="0" smtClean="0"/>
              <a:t> </a:t>
            </a:r>
            <a:r>
              <a:rPr lang="cs-CZ" dirty="0" err="1" smtClean="0"/>
              <a:t>Dame</a:t>
            </a:r>
            <a:endParaRPr lang="cs-CZ"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00034" y="0"/>
            <a:ext cx="8358246" cy="1143000"/>
          </a:xfrm>
        </p:spPr>
        <p:txBody>
          <a:bodyPr>
            <a:normAutofit fontScale="90000"/>
          </a:bodyPr>
          <a:lstStyle/>
          <a:p>
            <a:r>
              <a:rPr lang="cs-CZ" sz="3200" b="1" dirty="0" smtClean="0"/>
              <a:t>La Defense obchodní čtvrť</a:t>
            </a:r>
            <a:r>
              <a:rPr lang="cs-CZ" sz="2000" dirty="0" smtClean="0"/>
              <a:t/>
            </a:r>
            <a:br>
              <a:rPr lang="cs-CZ" sz="2000" dirty="0" smtClean="0"/>
            </a:br>
            <a:r>
              <a:rPr lang="pl-PL" sz="2000" dirty="0" smtClean="0"/>
              <a:t> za jméno vděčí památníku Obrany Paříže z r. 1871 od sochaře Barriase</a:t>
            </a:r>
            <a:br>
              <a:rPr lang="pl-PL" sz="2000" dirty="0" smtClean="0"/>
            </a:br>
            <a:r>
              <a:rPr lang="cs-CZ" sz="2000" dirty="0" smtClean="0"/>
              <a:t>  Výstavba </a:t>
            </a:r>
            <a:r>
              <a:rPr lang="cs-CZ" sz="2000" dirty="0" err="1" smtClean="0"/>
              <a:t>začla</a:t>
            </a:r>
            <a:r>
              <a:rPr lang="cs-CZ" sz="2000" dirty="0" smtClean="0"/>
              <a:t> v r. 1958 na ploše přibližně 800 ha.</a:t>
            </a:r>
            <a:endParaRPr lang="cs-CZ" sz="2000" dirty="0"/>
          </a:p>
        </p:txBody>
      </p:sp>
      <p:pic>
        <p:nvPicPr>
          <p:cNvPr id="8195" name="Picture 3" descr="C:\Users\Simona\Downloads\800px-La_Défense1.jpg"/>
          <p:cNvPicPr>
            <a:picLocks noGrp="1" noChangeAspect="1" noChangeArrowheads="1"/>
          </p:cNvPicPr>
          <p:nvPr>
            <p:ph idx="1"/>
          </p:nvPr>
        </p:nvPicPr>
        <p:blipFill>
          <a:blip r:embed="rId2" cstate="print"/>
          <a:srcRect/>
          <a:stretch>
            <a:fillRect/>
          </a:stretch>
        </p:blipFill>
        <p:spPr bwMode="auto">
          <a:xfrm>
            <a:off x="323528" y="1340768"/>
            <a:ext cx="8230837" cy="5517232"/>
          </a:xfrm>
          <a:prstGeom prst="rect">
            <a:avLst/>
          </a:prstGeom>
          <a:noFill/>
        </p:spPr>
      </p:pic>
      <p:sp>
        <p:nvSpPr>
          <p:cNvPr id="7" name="TextovéPole 6"/>
          <p:cNvSpPr txBox="1"/>
          <p:nvPr/>
        </p:nvSpPr>
        <p:spPr>
          <a:xfrm>
            <a:off x="395536" y="980728"/>
            <a:ext cx="2101281" cy="369332"/>
          </a:xfrm>
          <a:prstGeom prst="rect">
            <a:avLst/>
          </a:prstGeom>
          <a:noFill/>
        </p:spPr>
        <p:txBody>
          <a:bodyPr wrap="none" rtlCol="0">
            <a:spAutoFit/>
          </a:bodyPr>
          <a:lstStyle/>
          <a:p>
            <a:r>
              <a:rPr lang="cs-CZ" dirty="0" smtClean="0"/>
              <a:t>Obr.  16.  La Defense</a:t>
            </a:r>
            <a:endParaRPr lang="cs-CZ"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0"/>
            <a:ext cx="8507288" cy="1498178"/>
          </a:xfrm>
        </p:spPr>
        <p:txBody>
          <a:bodyPr>
            <a:normAutofit/>
          </a:bodyPr>
          <a:lstStyle/>
          <a:p>
            <a:r>
              <a:rPr lang="cs-CZ" sz="3200" b="1" dirty="0" smtClean="0"/>
              <a:t>Versailles</a:t>
            </a:r>
            <a:r>
              <a:rPr lang="cs-CZ" sz="2400" dirty="0" smtClean="0"/>
              <a:t/>
            </a:r>
            <a:br>
              <a:rPr lang="cs-CZ" sz="2400" dirty="0" smtClean="0"/>
            </a:br>
            <a:r>
              <a:rPr lang="cs-CZ" sz="2400" dirty="0" smtClean="0"/>
              <a:t>- původní lovecký zámeček </a:t>
            </a:r>
            <a:r>
              <a:rPr lang="cs-CZ" sz="2400" dirty="0" smtClean="0"/>
              <a:t>nechal přestavit Ludvík XIV.(1638-1715)</a:t>
            </a:r>
            <a:endParaRPr lang="cs-CZ" sz="2400" dirty="0"/>
          </a:p>
        </p:txBody>
      </p:sp>
      <p:pic>
        <p:nvPicPr>
          <p:cNvPr id="9218" name="Picture 2" descr="C:\Users\Simona\Downloads\Chateau-de-versailles-cour (1).jpg"/>
          <p:cNvPicPr>
            <a:picLocks noGrp="1" noChangeAspect="1" noChangeArrowheads="1"/>
          </p:cNvPicPr>
          <p:nvPr>
            <p:ph idx="1"/>
          </p:nvPr>
        </p:nvPicPr>
        <p:blipFill>
          <a:blip r:embed="rId3" cstate="print"/>
          <a:srcRect/>
          <a:stretch>
            <a:fillRect/>
          </a:stretch>
        </p:blipFill>
        <p:spPr bwMode="auto">
          <a:xfrm>
            <a:off x="145511" y="1988840"/>
            <a:ext cx="9012957" cy="3816424"/>
          </a:xfrm>
          <a:prstGeom prst="rect">
            <a:avLst/>
          </a:prstGeom>
          <a:noFill/>
        </p:spPr>
      </p:pic>
      <p:sp>
        <p:nvSpPr>
          <p:cNvPr id="6" name="TextovéPole 5"/>
          <p:cNvSpPr txBox="1"/>
          <p:nvPr/>
        </p:nvSpPr>
        <p:spPr>
          <a:xfrm>
            <a:off x="179512" y="1412776"/>
            <a:ext cx="1846788" cy="369332"/>
          </a:xfrm>
          <a:prstGeom prst="rect">
            <a:avLst/>
          </a:prstGeom>
          <a:noFill/>
        </p:spPr>
        <p:txBody>
          <a:bodyPr wrap="none" rtlCol="0">
            <a:spAutoFit/>
          </a:bodyPr>
          <a:lstStyle/>
          <a:p>
            <a:r>
              <a:rPr lang="cs-CZ" dirty="0" smtClean="0"/>
              <a:t>Obr. 16. Versailles</a:t>
            </a:r>
            <a:endParaRPr lang="cs-CZ"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260648"/>
            <a:ext cx="8229600" cy="1143000"/>
          </a:xfrm>
        </p:spPr>
        <p:txBody>
          <a:bodyPr/>
          <a:lstStyle/>
          <a:p>
            <a:r>
              <a:rPr lang="cs-CZ" dirty="0" smtClean="0"/>
              <a:t>Zdroje dat:</a:t>
            </a:r>
            <a:endParaRPr lang="cs-CZ" dirty="0"/>
          </a:p>
        </p:txBody>
      </p:sp>
      <p:sp>
        <p:nvSpPr>
          <p:cNvPr id="3" name="Zástupný symbol pro obsah 2"/>
          <p:cNvSpPr>
            <a:spLocks noGrp="1"/>
          </p:cNvSpPr>
          <p:nvPr>
            <p:ph idx="1"/>
          </p:nvPr>
        </p:nvSpPr>
        <p:spPr/>
        <p:txBody>
          <a:bodyPr>
            <a:normAutofit/>
          </a:bodyPr>
          <a:lstStyle/>
          <a:p>
            <a:pPr marL="514350" indent="-514350">
              <a:buFont typeface="+mj-lt"/>
              <a:buAutoNum type="arabicPeriod"/>
            </a:pPr>
            <a:r>
              <a:rPr lang="cs-CZ" altLang="ja-JP" sz="1800" dirty="0" smtClean="0">
                <a:cs typeface="Arial" charset="0"/>
              </a:rPr>
              <a:t>[online]. [cit. 2013-09-12]. </a:t>
            </a:r>
            <a:r>
              <a:rPr lang="cs-CZ" sz="1800" dirty="0" smtClean="0">
                <a:hlinkClick r:id="rId2"/>
              </a:rPr>
              <a:t>http://www.</a:t>
            </a:r>
            <a:r>
              <a:rPr lang="cs-CZ" sz="1800" dirty="0" err="1" smtClean="0">
                <a:hlinkClick r:id="rId2"/>
              </a:rPr>
              <a:t>mestopariz.cz</a:t>
            </a:r>
            <a:r>
              <a:rPr lang="cs-CZ" sz="1800" dirty="0" smtClean="0">
                <a:hlinkClick r:id="rId2"/>
              </a:rPr>
              <a:t>/historie/</a:t>
            </a:r>
            <a:endParaRPr lang="cs-CZ" sz="1800" dirty="0" smtClean="0"/>
          </a:p>
          <a:p>
            <a:pPr marL="514350" indent="-514350">
              <a:buFont typeface="+mj-lt"/>
              <a:buAutoNum type="arabicPeriod"/>
            </a:pPr>
            <a:r>
              <a:rPr lang="cs-CZ" altLang="ja-JP" sz="1800" dirty="0" smtClean="0">
                <a:cs typeface="Arial" charset="0"/>
              </a:rPr>
              <a:t>[online]. [cit. 2013-09-12]. Dostupný pod licencí </a:t>
            </a:r>
            <a:r>
              <a:rPr lang="cs-CZ" altLang="ja-JP" sz="1800" dirty="0" err="1" smtClean="0">
                <a:cs typeface="Arial" charset="0"/>
              </a:rPr>
              <a:t>Creative</a:t>
            </a:r>
            <a:r>
              <a:rPr lang="cs-CZ" altLang="ja-JP" sz="1800" dirty="0" smtClean="0">
                <a:cs typeface="Arial" charset="0"/>
              </a:rPr>
              <a:t> </a:t>
            </a:r>
            <a:r>
              <a:rPr lang="cs-CZ" altLang="ja-JP" sz="1800" dirty="0" err="1" smtClean="0">
                <a:cs typeface="Arial" charset="0"/>
              </a:rPr>
              <a:t>Commons</a:t>
            </a:r>
            <a:r>
              <a:rPr lang="en-US" altLang="ja-JP" sz="1800" dirty="0" smtClean="0">
                <a:cs typeface="Arial" charset="0"/>
              </a:rPr>
              <a:t> </a:t>
            </a:r>
            <a:r>
              <a:rPr lang="en-US" altLang="ja-JP" sz="1800" dirty="0" err="1" smtClean="0">
                <a:cs typeface="Arial" charset="0"/>
              </a:rPr>
              <a:t>na</a:t>
            </a:r>
            <a:r>
              <a:rPr lang="en-US" altLang="ja-JP" sz="1800" dirty="0" smtClean="0">
                <a:cs typeface="Arial" charset="0"/>
              </a:rPr>
              <a:t> WWW</a:t>
            </a:r>
            <a:r>
              <a:rPr lang="pl-PL" altLang="ja-JP" sz="1800" dirty="0" smtClean="0">
                <a:cs typeface="Arial" charset="0"/>
              </a:rPr>
              <a:t>: </a:t>
            </a:r>
            <a:r>
              <a:rPr lang="cs-CZ" sz="1800" dirty="0" smtClean="0">
                <a:hlinkClick r:id="rId3"/>
              </a:rPr>
              <a:t>http://</a:t>
            </a:r>
            <a:r>
              <a:rPr lang="cs-CZ" sz="1800" dirty="0" smtClean="0">
                <a:hlinkClick r:id="rId3"/>
              </a:rPr>
              <a:t>cs.wikipedia.org/wiki/Pa%C5%99%C3%AD%C5%BE</a:t>
            </a:r>
            <a:endParaRPr lang="cs-CZ" sz="1800" dirty="0" smtClean="0"/>
          </a:p>
          <a:p>
            <a:pPr marL="514350" indent="-514350">
              <a:buFont typeface="+mj-lt"/>
              <a:buAutoNum type="arabicPeriod"/>
            </a:pPr>
            <a:r>
              <a:rPr lang="cs-CZ" sz="1800" dirty="0" smtClean="0"/>
              <a:t>Alan </a:t>
            </a:r>
            <a:r>
              <a:rPr lang="cs-CZ" sz="1800" dirty="0" err="1" smtClean="0"/>
              <a:t>Tillier</a:t>
            </a:r>
            <a:r>
              <a:rPr lang="cs-CZ" sz="1800" dirty="0" smtClean="0"/>
              <a:t>:</a:t>
            </a:r>
            <a:r>
              <a:rPr lang="cs-CZ" sz="1800" i="1" dirty="0" smtClean="0"/>
              <a:t> Paříž</a:t>
            </a:r>
            <a:r>
              <a:rPr lang="cs-CZ" sz="1800" dirty="0" smtClean="0"/>
              <a:t>, </a:t>
            </a:r>
            <a:r>
              <a:rPr lang="cs-CZ" sz="1800" dirty="0" err="1" smtClean="0"/>
              <a:t>Euromedia</a:t>
            </a:r>
            <a:r>
              <a:rPr lang="cs-CZ" sz="1800" dirty="0" smtClean="0"/>
              <a:t> </a:t>
            </a:r>
            <a:r>
              <a:rPr lang="cs-CZ" sz="1800" dirty="0" err="1" smtClean="0"/>
              <a:t>Group</a:t>
            </a:r>
            <a:r>
              <a:rPr lang="cs-CZ" sz="1800" dirty="0" smtClean="0"/>
              <a:t> - </a:t>
            </a:r>
            <a:r>
              <a:rPr lang="cs-CZ" sz="1800" dirty="0" err="1" smtClean="0"/>
              <a:t>Ikar</a:t>
            </a:r>
            <a:r>
              <a:rPr lang="cs-CZ" sz="1800" dirty="0" smtClean="0"/>
              <a:t> </a:t>
            </a:r>
            <a:r>
              <a:rPr lang="cs-CZ" sz="1800" dirty="0" smtClean="0"/>
              <a:t>Praha </a:t>
            </a:r>
            <a:r>
              <a:rPr lang="cs-CZ" sz="1800" dirty="0" smtClean="0"/>
              <a:t> 2005, </a:t>
            </a:r>
            <a:r>
              <a:rPr lang="cs-CZ" sz="1800" dirty="0" smtClean="0"/>
              <a:t> 432 s. . ISBN 80-249-0450-0 </a:t>
            </a:r>
            <a:r>
              <a:rPr lang="cs-CZ" sz="1800" b="1" dirty="0" smtClean="0"/>
              <a:t> </a:t>
            </a:r>
            <a:endParaRPr lang="cs-CZ" sz="1800" dirty="0" smtClean="0"/>
          </a:p>
          <a:p>
            <a:pPr marL="514350" indent="-514350">
              <a:buFont typeface="+mj-lt"/>
              <a:buAutoNum type="arabicPeriod"/>
            </a:pPr>
            <a:r>
              <a:rPr lang="cs-CZ" altLang="ja-JP" sz="1800" dirty="0" smtClean="0">
                <a:cs typeface="Arial" charset="0"/>
              </a:rPr>
              <a:t>[online]. [cit. </a:t>
            </a:r>
            <a:r>
              <a:rPr lang="cs-CZ" altLang="ja-JP" sz="1800" dirty="0" smtClean="0">
                <a:cs typeface="Arial" charset="0"/>
              </a:rPr>
              <a:t>2013-09-13]. </a:t>
            </a:r>
            <a:r>
              <a:rPr lang="cs-CZ" altLang="ja-JP" sz="1800" dirty="0" smtClean="0">
                <a:cs typeface="Arial" charset="0"/>
              </a:rPr>
              <a:t>Dostupný pod licencí </a:t>
            </a:r>
            <a:r>
              <a:rPr lang="cs-CZ" altLang="ja-JP" sz="1800" dirty="0" err="1" smtClean="0">
                <a:cs typeface="Arial" charset="0"/>
              </a:rPr>
              <a:t>Creative</a:t>
            </a:r>
            <a:r>
              <a:rPr lang="cs-CZ" altLang="ja-JP" sz="1800" dirty="0" smtClean="0">
                <a:cs typeface="Arial" charset="0"/>
              </a:rPr>
              <a:t> </a:t>
            </a:r>
            <a:r>
              <a:rPr lang="cs-CZ" altLang="ja-JP" sz="1800" dirty="0" err="1" smtClean="0">
                <a:cs typeface="Arial" charset="0"/>
              </a:rPr>
              <a:t>Commons</a:t>
            </a:r>
            <a:r>
              <a:rPr lang="en-US" altLang="ja-JP" sz="1800" dirty="0" smtClean="0">
                <a:cs typeface="Arial" charset="0"/>
              </a:rPr>
              <a:t> </a:t>
            </a:r>
            <a:r>
              <a:rPr lang="en-US" altLang="ja-JP" sz="1800" dirty="0" err="1" smtClean="0">
                <a:cs typeface="Arial" charset="0"/>
              </a:rPr>
              <a:t>na</a:t>
            </a:r>
            <a:r>
              <a:rPr lang="en-US" altLang="ja-JP" sz="1800" dirty="0" smtClean="0">
                <a:cs typeface="Arial" charset="0"/>
              </a:rPr>
              <a:t> WWW</a:t>
            </a:r>
            <a:r>
              <a:rPr lang="pl-PL" altLang="ja-JP" sz="1800" dirty="0" smtClean="0">
                <a:cs typeface="Arial" charset="0"/>
              </a:rPr>
              <a:t>: </a:t>
            </a:r>
            <a:r>
              <a:rPr lang="cs-CZ" sz="1800" dirty="0" smtClean="0">
                <a:hlinkClick r:id="rId4"/>
              </a:rPr>
              <a:t>http</a:t>
            </a:r>
            <a:r>
              <a:rPr lang="cs-CZ" sz="1800" dirty="0" smtClean="0">
                <a:hlinkClick r:id="rId4"/>
              </a:rPr>
              <a:t>://cs.wikipedia.org/wiki/Mona_Lisa</a:t>
            </a:r>
            <a:endParaRPr lang="cs-CZ" sz="1800" dirty="0" smtClean="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0"/>
            <a:ext cx="8229600" cy="706090"/>
          </a:xfrm>
        </p:spPr>
        <p:txBody>
          <a:bodyPr>
            <a:normAutofit/>
          </a:bodyPr>
          <a:lstStyle/>
          <a:p>
            <a:r>
              <a:rPr lang="cs-CZ" sz="3200" dirty="0" smtClean="0"/>
              <a:t>Obrazové zdroje</a:t>
            </a:r>
            <a:endParaRPr lang="cs-CZ" sz="3200" dirty="0"/>
          </a:p>
        </p:txBody>
      </p:sp>
      <p:sp>
        <p:nvSpPr>
          <p:cNvPr id="3" name="Zástupný symbol pro obsah 2"/>
          <p:cNvSpPr>
            <a:spLocks noGrp="1"/>
          </p:cNvSpPr>
          <p:nvPr>
            <p:ph idx="1"/>
          </p:nvPr>
        </p:nvSpPr>
        <p:spPr>
          <a:xfrm>
            <a:off x="179512" y="620688"/>
            <a:ext cx="8784976" cy="6237312"/>
          </a:xfrm>
        </p:spPr>
        <p:txBody>
          <a:bodyPr>
            <a:normAutofit fontScale="92500" lnSpcReduction="20000"/>
          </a:bodyPr>
          <a:lstStyle/>
          <a:p>
            <a:pPr marL="514350" indent="-514350">
              <a:buFont typeface="+mj-lt"/>
              <a:buAutoNum type="arabicPeriod"/>
            </a:pPr>
            <a:r>
              <a:rPr lang="cs-CZ" altLang="ja-JP" sz="1400" dirty="0" smtClean="0">
                <a:cs typeface="Arial" charset="0"/>
              </a:rPr>
              <a:t>Poloha města: [online]. [cit. 2013-09-12].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pl-PL" altLang="ja-JP" sz="1400" dirty="0" smtClean="0">
                <a:cs typeface="Arial" charset="0"/>
              </a:rPr>
              <a:t>: </a:t>
            </a:r>
            <a:r>
              <a:rPr lang="cs-CZ" sz="1400" dirty="0" smtClean="0">
                <a:hlinkClick r:id="rId2"/>
              </a:rPr>
              <a:t>http://upload.wikimedia.org/wikipedia/commons/thumb/2/28/France_location_map-Regions.svg/250px-France_location_map-Regions.svg.png</a:t>
            </a:r>
            <a:endParaRPr lang="cs-CZ" sz="1400" dirty="0" smtClean="0"/>
          </a:p>
          <a:p>
            <a:pPr marL="514350" indent="-514350">
              <a:buFont typeface="+mj-lt"/>
              <a:buAutoNum type="arabicPeriod"/>
            </a:pPr>
            <a:r>
              <a:rPr lang="cs-CZ" sz="1400" dirty="0" smtClean="0"/>
              <a:t>Noční Paříž:</a:t>
            </a:r>
            <a:r>
              <a:rPr lang="cs-CZ" altLang="ja-JP" sz="1400" dirty="0" smtClean="0">
                <a:cs typeface="Arial" charset="0"/>
              </a:rPr>
              <a:t> [online]. [cit. 2013-09-12].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cs-CZ" sz="1400" dirty="0" smtClean="0">
                <a:hlinkClick r:id="rId3"/>
              </a:rPr>
              <a:t> http://upload.wikimedia.org/wikipedia/commons/e/e6/Paris_Night.jpg</a:t>
            </a:r>
            <a:endParaRPr lang="cs-CZ" sz="1400" dirty="0" smtClean="0"/>
          </a:p>
          <a:p>
            <a:pPr marL="514350" indent="-514350">
              <a:buFont typeface="+mj-lt"/>
              <a:buAutoNum type="arabicPeriod"/>
            </a:pPr>
            <a:r>
              <a:rPr lang="cs-CZ" sz="1400" dirty="0" smtClean="0"/>
              <a:t>Atraktivity: </a:t>
            </a:r>
            <a:r>
              <a:rPr lang="cs-CZ" altLang="ja-JP" sz="1400" dirty="0" smtClean="0">
                <a:cs typeface="Arial" charset="0"/>
              </a:rPr>
              <a:t>[online]. [cit. 2013-09-12].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pl-PL" altLang="ja-JP" sz="1400" dirty="0" smtClean="0">
                <a:cs typeface="Arial" charset="0"/>
              </a:rPr>
              <a:t>: </a:t>
            </a:r>
            <a:r>
              <a:rPr lang="cs-CZ" sz="1400" dirty="0" smtClean="0">
                <a:hlinkClick r:id="rId4"/>
              </a:rPr>
              <a:t>http://www.</a:t>
            </a:r>
            <a:r>
              <a:rPr lang="cs-CZ" sz="1400" dirty="0" err="1" smtClean="0">
                <a:hlinkClick r:id="rId4"/>
              </a:rPr>
              <a:t>francie</a:t>
            </a:r>
            <a:r>
              <a:rPr lang="cs-CZ" sz="1400" dirty="0" smtClean="0">
                <a:hlinkClick r:id="rId4"/>
              </a:rPr>
              <a:t>-</a:t>
            </a:r>
            <a:r>
              <a:rPr lang="cs-CZ" sz="1400" dirty="0" err="1" smtClean="0">
                <a:hlinkClick r:id="rId4"/>
              </a:rPr>
              <a:t>info.estranky.cz</a:t>
            </a:r>
            <a:r>
              <a:rPr lang="cs-CZ" sz="1400" dirty="0" smtClean="0">
                <a:hlinkClick r:id="rId4"/>
              </a:rPr>
              <a:t>/fotoalbum/mapy/</a:t>
            </a:r>
            <a:r>
              <a:rPr lang="cs-CZ" sz="1400" dirty="0" err="1" smtClean="0">
                <a:hlinkClick r:id="rId4"/>
              </a:rPr>
              <a:t>pariz</a:t>
            </a:r>
            <a:r>
              <a:rPr lang="cs-CZ" sz="1400" dirty="0" smtClean="0">
                <a:hlinkClick r:id="rId4"/>
              </a:rPr>
              <a:t>/</a:t>
            </a:r>
            <a:r>
              <a:rPr lang="cs-CZ" sz="1400" dirty="0" err="1" smtClean="0">
                <a:hlinkClick r:id="rId4"/>
              </a:rPr>
              <a:t>paris</a:t>
            </a:r>
            <a:r>
              <a:rPr lang="cs-CZ" sz="1400" dirty="0" smtClean="0">
                <a:hlinkClick r:id="rId4"/>
              </a:rPr>
              <a:t>-20map.gif.-.</a:t>
            </a:r>
            <a:r>
              <a:rPr lang="cs-CZ" sz="1400" dirty="0" err="1" smtClean="0">
                <a:hlinkClick r:id="rId4"/>
              </a:rPr>
              <a:t>html</a:t>
            </a:r>
            <a:endParaRPr lang="cs-CZ" sz="1400" dirty="0" smtClean="0"/>
          </a:p>
          <a:p>
            <a:pPr marL="514350" indent="-514350">
              <a:buFont typeface="+mj-lt"/>
              <a:buAutoNum type="arabicPeriod"/>
            </a:pPr>
            <a:r>
              <a:rPr lang="cs-CZ" sz="1400" dirty="0" err="1" smtClean="0"/>
              <a:t>Eiffelova</a:t>
            </a:r>
            <a:r>
              <a:rPr lang="cs-CZ" sz="1400" dirty="0" smtClean="0"/>
              <a:t> věž: </a:t>
            </a:r>
            <a:r>
              <a:rPr lang="cs-CZ" altLang="ja-JP" sz="1400" dirty="0" smtClean="0">
                <a:cs typeface="Arial" charset="0"/>
              </a:rPr>
              <a:t>[online]. [cit. 2013-09-12].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pl-PL" altLang="ja-JP" sz="1400" dirty="0" smtClean="0">
                <a:cs typeface="Arial" charset="0"/>
              </a:rPr>
              <a:t>: </a:t>
            </a:r>
            <a:r>
              <a:rPr lang="cs-CZ" sz="1400" dirty="0" smtClean="0">
                <a:hlinkClick r:id="rId5"/>
              </a:rPr>
              <a:t>http://cs.wikipedia.org/wiki/Soubor:Tour_Eiffel_Wikimedia_Commons.jpg</a:t>
            </a:r>
            <a:endParaRPr lang="cs-CZ" sz="1400" dirty="0" smtClean="0"/>
          </a:p>
          <a:p>
            <a:pPr marL="514350" indent="-514350">
              <a:buFont typeface="+mj-lt"/>
              <a:buAutoNum type="arabicPeriod"/>
            </a:pPr>
            <a:r>
              <a:rPr lang="cs-CZ" altLang="ja-JP" sz="1400" dirty="0" err="1" smtClean="0">
                <a:cs typeface="Arial" charset="0"/>
              </a:rPr>
              <a:t>Le</a:t>
            </a:r>
            <a:r>
              <a:rPr lang="cs-CZ" altLang="ja-JP" sz="1400" dirty="0" smtClean="0">
                <a:cs typeface="Arial" charset="0"/>
              </a:rPr>
              <a:t> </a:t>
            </a:r>
            <a:r>
              <a:rPr lang="cs-CZ" altLang="ja-JP" sz="1400" dirty="0" err="1" smtClean="0">
                <a:cs typeface="Arial" charset="0"/>
              </a:rPr>
              <a:t>sacre</a:t>
            </a:r>
            <a:r>
              <a:rPr lang="cs-CZ" altLang="ja-JP" sz="1400" dirty="0" smtClean="0">
                <a:cs typeface="Arial" charset="0"/>
              </a:rPr>
              <a:t> </a:t>
            </a:r>
            <a:r>
              <a:rPr lang="cs-CZ" altLang="ja-JP" sz="1400" dirty="0" err="1" smtClean="0">
                <a:cs typeface="Arial" charset="0"/>
              </a:rPr>
              <a:t>coeur</a:t>
            </a:r>
            <a:r>
              <a:rPr lang="cs-CZ" altLang="ja-JP" sz="1400" dirty="0" smtClean="0">
                <a:cs typeface="Arial" charset="0"/>
              </a:rPr>
              <a:t> : [online]. [cit. 2013-09-12].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pl-PL" altLang="ja-JP" sz="1400" dirty="0" smtClean="0">
                <a:cs typeface="Arial" charset="0"/>
              </a:rPr>
              <a:t>: </a:t>
            </a:r>
            <a:r>
              <a:rPr lang="cs-CZ" sz="1400" dirty="0" smtClean="0">
                <a:hlinkClick r:id="rId6"/>
              </a:rPr>
              <a:t>http://cs.wikipedia.org/wiki/Soubor:Le_sacre_coeur.jpg</a:t>
            </a:r>
            <a:endParaRPr lang="cs-CZ" sz="1400" dirty="0" smtClean="0"/>
          </a:p>
          <a:p>
            <a:pPr marL="514350" indent="-514350">
              <a:buFont typeface="+mj-lt"/>
              <a:buAutoNum type="arabicPeriod"/>
            </a:pPr>
            <a:r>
              <a:rPr lang="cs-CZ" sz="1400" dirty="0" err="1" smtClean="0"/>
              <a:t>Moulin</a:t>
            </a:r>
            <a:r>
              <a:rPr lang="cs-CZ" sz="1400" dirty="0" smtClean="0"/>
              <a:t> Rouge: </a:t>
            </a:r>
            <a:r>
              <a:rPr lang="cs-CZ" altLang="ja-JP" sz="1400" dirty="0" smtClean="0">
                <a:cs typeface="Arial" charset="0"/>
              </a:rPr>
              <a:t>[online]. [cit. 2013-09-12].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pl-PL" altLang="ja-JP" sz="1400" dirty="0" smtClean="0">
                <a:cs typeface="Arial" charset="0"/>
              </a:rPr>
              <a:t>: </a:t>
            </a:r>
            <a:r>
              <a:rPr lang="cs-CZ" sz="1400" dirty="0" smtClean="0">
                <a:hlinkClick r:id="rId7"/>
              </a:rPr>
              <a:t>http://cs.wikipedia.org/wiki/Soubor:Moulin_rouge.jpg</a:t>
            </a:r>
            <a:endParaRPr lang="cs-CZ" sz="1400" dirty="0" smtClean="0"/>
          </a:p>
          <a:p>
            <a:pPr marL="514350" indent="-514350">
              <a:buFont typeface="+mj-lt"/>
              <a:buAutoNum type="arabicPeriod"/>
            </a:pPr>
            <a:r>
              <a:rPr lang="cs-CZ" altLang="ja-JP" sz="1400" dirty="0" smtClean="0">
                <a:cs typeface="Arial" charset="0"/>
              </a:rPr>
              <a:t>Invalidovna: [online]. [cit. 2013-09-12].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pl-PL" altLang="ja-JP" sz="1400" dirty="0" smtClean="0">
                <a:cs typeface="Arial" charset="0"/>
              </a:rPr>
              <a:t>: </a:t>
            </a:r>
            <a:r>
              <a:rPr lang="cs-CZ" sz="1400" dirty="0" smtClean="0">
                <a:hlinkClick r:id="rId8"/>
              </a:rPr>
              <a:t>http://upload.wikimedia.org/wikipedia/commons/c/cb/D%C3%B4me_des_Invalides%2C_Paris.jpg</a:t>
            </a:r>
            <a:endParaRPr lang="cs-CZ" sz="1400" dirty="0" smtClean="0"/>
          </a:p>
          <a:p>
            <a:pPr marL="514350" indent="-514350">
              <a:buFont typeface="+mj-lt"/>
              <a:buAutoNum type="arabicPeriod"/>
            </a:pPr>
            <a:r>
              <a:rPr lang="cs-CZ" sz="1400" dirty="0" smtClean="0"/>
              <a:t>Hrobka Napoleona</a:t>
            </a:r>
            <a:r>
              <a:rPr lang="cs-CZ" altLang="ja-JP" sz="1400" dirty="0" smtClean="0">
                <a:cs typeface="Arial" charset="0"/>
              </a:rPr>
              <a:t>: [online]. [cit. 2013-09-12].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pl-PL" altLang="ja-JP" sz="1400" dirty="0" smtClean="0">
                <a:cs typeface="Arial" charset="0"/>
              </a:rPr>
              <a:t>:</a:t>
            </a:r>
            <a:r>
              <a:rPr lang="cs-CZ" sz="1400" dirty="0" smtClean="0"/>
              <a:t> </a:t>
            </a:r>
            <a:r>
              <a:rPr lang="cs-CZ" sz="1400" dirty="0" smtClean="0">
                <a:hlinkClick r:id="rId9"/>
              </a:rPr>
              <a:t>http://cs.wikipedia.org/wiki/Soubor:Napoleon_tomb_bordercropped.jpg</a:t>
            </a:r>
            <a:endParaRPr lang="cs-CZ" sz="1400" dirty="0" smtClean="0"/>
          </a:p>
          <a:p>
            <a:pPr marL="514350" indent="-514350">
              <a:buFont typeface="+mj-lt"/>
              <a:buAutoNum type="arabicPeriod"/>
            </a:pPr>
            <a:r>
              <a:rPr lang="cs-CZ" altLang="ja-JP" sz="1400" dirty="0" smtClean="0">
                <a:cs typeface="Arial" charset="0"/>
              </a:rPr>
              <a:t>Vítězný oblouk: [online]. [cit. 2013-09-12].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pl-PL" altLang="ja-JP" sz="1400" dirty="0" smtClean="0">
                <a:cs typeface="Arial" charset="0"/>
              </a:rPr>
              <a:t>: </a:t>
            </a:r>
            <a:r>
              <a:rPr lang="cs-CZ" sz="1400" dirty="0" smtClean="0">
                <a:hlinkClick r:id="rId10"/>
              </a:rPr>
              <a:t>http://</a:t>
            </a:r>
            <a:r>
              <a:rPr lang="cs-CZ" sz="1400" dirty="0" smtClean="0">
                <a:hlinkClick r:id="rId10"/>
              </a:rPr>
              <a:t>cs.wikipedia.org/wiki/Soubor:Paris-Arc-de-Triomphe001.jpg</a:t>
            </a:r>
            <a:endParaRPr lang="cs-CZ" sz="1400" dirty="0" smtClean="0"/>
          </a:p>
          <a:p>
            <a:pPr marL="514350" indent="-514350">
              <a:buFont typeface="+mj-lt"/>
              <a:buAutoNum type="arabicPeriod"/>
            </a:pPr>
            <a:r>
              <a:rPr lang="cs-CZ" altLang="ja-JP" sz="1400" dirty="0" err="1" smtClean="0">
                <a:cs typeface="Arial" charset="0"/>
              </a:rPr>
              <a:t>Champs</a:t>
            </a:r>
            <a:r>
              <a:rPr lang="cs-CZ" altLang="ja-JP" sz="1400" dirty="0" smtClean="0">
                <a:cs typeface="Arial" charset="0"/>
              </a:rPr>
              <a:t>-</a:t>
            </a:r>
            <a:r>
              <a:rPr lang="cs-CZ" altLang="ja-JP" sz="1400" dirty="0" err="1" smtClean="0">
                <a:cs typeface="Arial" charset="0"/>
              </a:rPr>
              <a:t>Elysées</a:t>
            </a:r>
            <a:r>
              <a:rPr lang="cs-CZ" altLang="ja-JP" sz="1400" dirty="0" smtClean="0">
                <a:cs typeface="Arial" charset="0"/>
              </a:rPr>
              <a:t>: </a:t>
            </a:r>
            <a:r>
              <a:rPr lang="cs-CZ" altLang="ja-JP" sz="1400" dirty="0" smtClean="0">
                <a:cs typeface="Arial" charset="0"/>
              </a:rPr>
              <a:t>[online]. [cit. </a:t>
            </a:r>
            <a:r>
              <a:rPr lang="cs-CZ" altLang="ja-JP" sz="1400" dirty="0" smtClean="0">
                <a:cs typeface="Arial" charset="0"/>
              </a:rPr>
              <a:t>2013-09-13]. </a:t>
            </a:r>
            <a:r>
              <a:rPr lang="cs-CZ" altLang="ja-JP" sz="1400" dirty="0" smtClean="0">
                <a:cs typeface="Arial" charset="0"/>
              </a:rPr>
              <a:t>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a:t>
            </a:r>
            <a:r>
              <a:rPr lang="en-US" altLang="ja-JP" sz="1400" dirty="0" smtClean="0">
                <a:cs typeface="Arial" charset="0"/>
              </a:rPr>
              <a:t>WWW</a:t>
            </a:r>
            <a:r>
              <a:rPr lang="cs-CZ" altLang="ja-JP" sz="1400" dirty="0" smtClean="0">
                <a:cs typeface="Arial" charset="0"/>
              </a:rPr>
              <a:t>: </a:t>
            </a:r>
            <a:r>
              <a:rPr lang="cs-CZ" sz="1400" dirty="0" smtClean="0">
                <a:hlinkClick r:id="rId11"/>
              </a:rPr>
              <a:t>http</a:t>
            </a:r>
            <a:r>
              <a:rPr lang="cs-CZ" sz="1400" dirty="0" smtClean="0">
                <a:hlinkClick r:id="rId11"/>
              </a:rPr>
              <a:t>://en.wikipedia.org/wiki/File:Champs-Elys%C3%A9es,_vue_de_la_Concorde_%</a:t>
            </a:r>
            <a:r>
              <a:rPr lang="cs-CZ" sz="1400" dirty="0" smtClean="0">
                <a:hlinkClick r:id="rId11"/>
              </a:rPr>
              <a:t>C3%A0_l%27Etoile.jpg</a:t>
            </a:r>
            <a:endParaRPr lang="cs-CZ" sz="1400" dirty="0" smtClean="0"/>
          </a:p>
          <a:p>
            <a:pPr marL="514350" indent="-514350">
              <a:buFont typeface="+mj-lt"/>
              <a:buAutoNum type="arabicPeriod"/>
            </a:pPr>
            <a:r>
              <a:rPr lang="cs-CZ" altLang="ja-JP" sz="1400" dirty="0" err="1" smtClean="0">
                <a:cs typeface="Arial" charset="0"/>
              </a:rPr>
              <a:t>Musée</a:t>
            </a:r>
            <a:r>
              <a:rPr lang="cs-CZ" altLang="ja-JP" sz="1400" dirty="0" smtClean="0">
                <a:cs typeface="Arial" charset="0"/>
              </a:rPr>
              <a:t> </a:t>
            </a:r>
            <a:r>
              <a:rPr lang="cs-CZ" altLang="ja-JP" sz="1400" dirty="0" err="1" smtClean="0">
                <a:cs typeface="Arial" charset="0"/>
              </a:rPr>
              <a:t>du</a:t>
            </a:r>
            <a:r>
              <a:rPr lang="cs-CZ" altLang="ja-JP" sz="1400" dirty="0" smtClean="0">
                <a:cs typeface="Arial" charset="0"/>
              </a:rPr>
              <a:t> Louvre: [online</a:t>
            </a:r>
            <a:r>
              <a:rPr lang="cs-CZ" altLang="ja-JP" sz="1400" dirty="0" smtClean="0">
                <a:cs typeface="Arial" charset="0"/>
              </a:rPr>
              <a:t>]. [cit. 2013-09-13].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 </a:t>
            </a:r>
            <a:r>
              <a:rPr lang="cs-CZ" sz="1400" dirty="0" smtClean="0">
                <a:hlinkClick r:id="rId12"/>
              </a:rPr>
              <a:t>http</a:t>
            </a:r>
            <a:r>
              <a:rPr lang="cs-CZ" sz="1400" dirty="0" smtClean="0">
                <a:hlinkClick r:id="rId12"/>
              </a:rPr>
              <a:t>://</a:t>
            </a:r>
            <a:r>
              <a:rPr lang="cs-CZ" sz="1400" dirty="0" smtClean="0">
                <a:hlinkClick r:id="rId12"/>
              </a:rPr>
              <a:t>cs.wikipedia.org/wiki/Soubor:Louvre_Paris_from_top_edit_cropped.jpg</a:t>
            </a:r>
            <a:endParaRPr lang="cs-CZ" sz="1400" dirty="0" smtClean="0"/>
          </a:p>
          <a:p>
            <a:pPr marL="514350" indent="-514350">
              <a:buFont typeface="+mj-lt"/>
              <a:buAutoNum type="arabicPeriod"/>
            </a:pPr>
            <a:r>
              <a:rPr lang="cs-CZ" altLang="ja-JP" sz="1400" dirty="0" smtClean="0">
                <a:cs typeface="Arial" charset="0"/>
              </a:rPr>
              <a:t>Pyramida: </a:t>
            </a:r>
            <a:r>
              <a:rPr lang="cs-CZ" altLang="ja-JP" sz="1400" dirty="0" smtClean="0">
                <a:cs typeface="Arial" charset="0"/>
              </a:rPr>
              <a:t>[online]. [cit. 2013-09-13].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 </a:t>
            </a:r>
            <a:r>
              <a:rPr lang="cs-CZ" sz="1400" dirty="0" smtClean="0">
                <a:hlinkClick r:id="rId13"/>
              </a:rPr>
              <a:t>http</a:t>
            </a:r>
            <a:r>
              <a:rPr lang="cs-CZ" sz="1400" dirty="0" smtClean="0">
                <a:hlinkClick r:id="rId13"/>
              </a:rPr>
              <a:t>://</a:t>
            </a:r>
            <a:r>
              <a:rPr lang="cs-CZ" sz="1400" dirty="0" smtClean="0">
                <a:hlinkClick r:id="rId13"/>
              </a:rPr>
              <a:t>cs.wikipedia.org/wiki/Soubor:Louvre_2007_02_24_c.jpg</a:t>
            </a:r>
            <a:endParaRPr lang="cs-CZ" sz="1400" dirty="0" smtClean="0"/>
          </a:p>
          <a:p>
            <a:pPr marL="514350" indent="-514350">
              <a:buFont typeface="+mj-lt"/>
              <a:buAutoNum type="arabicPeriod"/>
            </a:pPr>
            <a:r>
              <a:rPr lang="cs-CZ" altLang="ja-JP" sz="1200" dirty="0" smtClean="0">
                <a:cs typeface="Arial" charset="0"/>
              </a:rPr>
              <a:t>Ona </a:t>
            </a:r>
            <a:r>
              <a:rPr lang="cs-CZ" altLang="ja-JP" sz="1200" dirty="0" err="1" smtClean="0">
                <a:cs typeface="Arial" charset="0"/>
              </a:rPr>
              <a:t>Lisa</a:t>
            </a:r>
            <a:r>
              <a:rPr lang="cs-CZ" altLang="ja-JP" sz="1200" dirty="0" smtClean="0">
                <a:cs typeface="Arial" charset="0"/>
              </a:rPr>
              <a:t>: [online</a:t>
            </a:r>
            <a:r>
              <a:rPr lang="cs-CZ" altLang="ja-JP" sz="1200" dirty="0" smtClean="0">
                <a:cs typeface="Arial" charset="0"/>
              </a:rPr>
              <a:t>]. [cit. 2013-09-13]. Dostupný pod licencí </a:t>
            </a:r>
            <a:r>
              <a:rPr lang="cs-CZ" altLang="ja-JP" sz="1200" dirty="0" err="1" smtClean="0">
                <a:cs typeface="Arial" charset="0"/>
              </a:rPr>
              <a:t>Creative</a:t>
            </a:r>
            <a:r>
              <a:rPr lang="cs-CZ" altLang="ja-JP" sz="1200" dirty="0" smtClean="0">
                <a:cs typeface="Arial" charset="0"/>
              </a:rPr>
              <a:t> </a:t>
            </a:r>
            <a:r>
              <a:rPr lang="cs-CZ" altLang="ja-JP" sz="1200" dirty="0" err="1" smtClean="0">
                <a:cs typeface="Arial" charset="0"/>
              </a:rPr>
              <a:t>Commons</a:t>
            </a:r>
            <a:r>
              <a:rPr lang="en-US" altLang="ja-JP" sz="1200" dirty="0" smtClean="0">
                <a:cs typeface="Arial" charset="0"/>
              </a:rPr>
              <a:t> </a:t>
            </a:r>
            <a:r>
              <a:rPr lang="en-US" altLang="ja-JP" sz="1200" dirty="0" err="1" smtClean="0">
                <a:cs typeface="Arial" charset="0"/>
              </a:rPr>
              <a:t>na</a:t>
            </a:r>
            <a:r>
              <a:rPr lang="en-US" altLang="ja-JP" sz="1200" dirty="0" smtClean="0">
                <a:cs typeface="Arial" charset="0"/>
              </a:rPr>
              <a:t> WWW</a:t>
            </a:r>
            <a:r>
              <a:rPr lang="cs-CZ" altLang="ja-JP" sz="1200" dirty="0" smtClean="0">
                <a:cs typeface="Arial" charset="0"/>
              </a:rPr>
              <a:t>: </a:t>
            </a:r>
            <a:r>
              <a:rPr lang="cs-CZ" sz="1200" dirty="0" smtClean="0">
                <a:hlinkClick r:id="rId14"/>
              </a:rPr>
              <a:t>http</a:t>
            </a:r>
            <a:r>
              <a:rPr lang="cs-CZ" sz="1200" dirty="0" smtClean="0">
                <a:hlinkClick r:id="rId14"/>
              </a:rPr>
              <a:t>://cs.wikipedia.org/wiki/Soubor:Mona_Lisa,_by_Leonardo_da_Vinci,_</a:t>
            </a:r>
            <a:r>
              <a:rPr lang="cs-CZ" sz="1200" dirty="0" smtClean="0">
                <a:hlinkClick r:id="rId14"/>
              </a:rPr>
              <a:t>from_C2RMF_retouched.jpg</a:t>
            </a:r>
            <a:endParaRPr lang="cs-CZ" sz="1200" dirty="0" smtClean="0"/>
          </a:p>
          <a:p>
            <a:pPr marL="514350" indent="-514350">
              <a:buFont typeface="+mj-lt"/>
              <a:buAutoNum type="arabicPeriod"/>
            </a:pPr>
            <a:r>
              <a:rPr lang="cs-CZ" altLang="ja-JP" sz="1400" dirty="0" err="1" smtClean="0">
                <a:cs typeface="Arial" charset="0"/>
              </a:rPr>
              <a:t>Ile</a:t>
            </a:r>
            <a:r>
              <a:rPr lang="cs-CZ" altLang="ja-JP" sz="1400" dirty="0" smtClean="0">
                <a:cs typeface="Arial" charset="0"/>
              </a:rPr>
              <a:t> de la </a:t>
            </a:r>
            <a:r>
              <a:rPr lang="cs-CZ" altLang="ja-JP" sz="1400" dirty="0" err="1" smtClean="0">
                <a:cs typeface="Arial" charset="0"/>
              </a:rPr>
              <a:t>Cité</a:t>
            </a:r>
            <a:r>
              <a:rPr lang="cs-CZ" altLang="ja-JP" sz="1400" dirty="0" smtClean="0">
                <a:cs typeface="Arial" charset="0"/>
              </a:rPr>
              <a:t>: </a:t>
            </a:r>
            <a:r>
              <a:rPr lang="cs-CZ" altLang="ja-JP" sz="1400" dirty="0" smtClean="0">
                <a:cs typeface="Arial" charset="0"/>
              </a:rPr>
              <a:t>[online]. [cit. 2013-09-13].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 </a:t>
            </a:r>
            <a:r>
              <a:rPr lang="cs-CZ" sz="1400" dirty="0" smtClean="0">
                <a:hlinkClick r:id="rId15"/>
              </a:rPr>
              <a:t>http</a:t>
            </a:r>
            <a:r>
              <a:rPr lang="cs-CZ" sz="1400" dirty="0" smtClean="0">
                <a:hlinkClick r:id="rId15"/>
              </a:rPr>
              <a:t>://cs.wikipedia.org/wiki/Soubor:Notre_Dame_de_Paris_on_%C3%8Ele_de_la_Cit%C3%A9_-_</a:t>
            </a:r>
            <a:r>
              <a:rPr lang="cs-CZ" sz="1400" dirty="0" smtClean="0">
                <a:hlinkClick r:id="rId15"/>
              </a:rPr>
              <a:t>July_2006.jpg</a:t>
            </a:r>
            <a:endParaRPr lang="cs-CZ" sz="1400" dirty="0" smtClean="0"/>
          </a:p>
          <a:p>
            <a:pPr marL="514350" indent="-514350">
              <a:buFont typeface="+mj-lt"/>
              <a:buAutoNum type="arabicPeriod"/>
            </a:pPr>
            <a:r>
              <a:rPr lang="cs-CZ" altLang="ja-JP" sz="1400" dirty="0" err="1" smtClean="0">
                <a:cs typeface="Arial" charset="0"/>
              </a:rPr>
              <a:t>Notre</a:t>
            </a:r>
            <a:r>
              <a:rPr lang="cs-CZ" altLang="ja-JP" sz="1400" dirty="0" smtClean="0">
                <a:cs typeface="Arial" charset="0"/>
              </a:rPr>
              <a:t> </a:t>
            </a:r>
            <a:r>
              <a:rPr lang="cs-CZ" altLang="ja-JP" sz="1400" dirty="0" err="1" smtClean="0">
                <a:cs typeface="Arial" charset="0"/>
              </a:rPr>
              <a:t>Dame</a:t>
            </a:r>
            <a:r>
              <a:rPr lang="cs-CZ" altLang="ja-JP" sz="1400" dirty="0" smtClean="0">
                <a:cs typeface="Arial" charset="0"/>
              </a:rPr>
              <a:t>: [online</a:t>
            </a:r>
            <a:r>
              <a:rPr lang="cs-CZ" altLang="ja-JP" sz="1400" dirty="0" smtClean="0">
                <a:cs typeface="Arial" charset="0"/>
              </a:rPr>
              <a:t>]. [cit. 2013-09-13].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 </a:t>
            </a:r>
            <a:r>
              <a:rPr lang="cs-CZ" sz="1400" dirty="0" smtClean="0">
                <a:hlinkClick r:id="rId16"/>
              </a:rPr>
              <a:t>http</a:t>
            </a:r>
            <a:r>
              <a:rPr lang="cs-CZ" sz="1400" dirty="0" smtClean="0">
                <a:hlinkClick r:id="rId16"/>
              </a:rPr>
              <a:t>://</a:t>
            </a:r>
            <a:r>
              <a:rPr lang="cs-CZ" sz="1400" dirty="0" smtClean="0">
                <a:hlinkClick r:id="rId16"/>
              </a:rPr>
              <a:t>cs.wikipedia.org/wiki/Soubor:NotreDameDeParis.jpg</a:t>
            </a:r>
            <a:endParaRPr lang="cs-CZ" sz="1400" dirty="0" smtClean="0"/>
          </a:p>
          <a:p>
            <a:pPr marL="514350" indent="-514350">
              <a:buFont typeface="+mj-lt"/>
              <a:buAutoNum type="arabicPeriod"/>
            </a:pPr>
            <a:r>
              <a:rPr lang="cs-CZ" sz="1400" dirty="0" smtClean="0"/>
              <a:t>La Defense: </a:t>
            </a:r>
            <a:r>
              <a:rPr lang="cs-CZ" altLang="ja-JP" sz="1400" dirty="0" smtClean="0">
                <a:cs typeface="Arial" charset="0"/>
              </a:rPr>
              <a:t>[online]. [cit. 2013-09-13].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 </a:t>
            </a:r>
            <a:r>
              <a:rPr lang="cs-CZ" sz="1400" dirty="0" smtClean="0">
                <a:hlinkClick r:id="rId17"/>
              </a:rPr>
              <a:t>http</a:t>
            </a:r>
            <a:r>
              <a:rPr lang="cs-CZ" sz="1400" dirty="0" smtClean="0">
                <a:hlinkClick r:id="rId17"/>
              </a:rPr>
              <a:t>://</a:t>
            </a:r>
            <a:r>
              <a:rPr lang="cs-CZ" sz="1400" dirty="0" smtClean="0">
                <a:hlinkClick r:id="rId17"/>
              </a:rPr>
              <a:t>cs.wikipedia.org/wiki/Soubor:La_D%C3%A9fense1.jpg</a:t>
            </a:r>
            <a:endParaRPr lang="cs-CZ" sz="1400" dirty="0" smtClean="0"/>
          </a:p>
          <a:p>
            <a:pPr marL="514350" indent="-514350">
              <a:buFont typeface="+mj-lt"/>
              <a:buAutoNum type="arabicPeriod"/>
            </a:pPr>
            <a:r>
              <a:rPr lang="cs-CZ" sz="1400" dirty="0" smtClean="0"/>
              <a:t>Versailles: </a:t>
            </a:r>
            <a:r>
              <a:rPr lang="cs-CZ" altLang="ja-JP" sz="1400" dirty="0" smtClean="0">
                <a:cs typeface="Arial" charset="0"/>
              </a:rPr>
              <a:t>[online]. [cit. 2013-09-13].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cs-CZ" sz="1400" dirty="0" smtClean="0">
                <a:hlinkClick r:id="rId18"/>
              </a:rPr>
              <a:t> http</a:t>
            </a:r>
            <a:r>
              <a:rPr lang="cs-CZ" sz="1400" dirty="0" smtClean="0">
                <a:hlinkClick r:id="rId18"/>
              </a:rPr>
              <a:t>://cs.wikipedia.org/wiki/Soubor:Chateau-de-versailles-cour.jpg</a:t>
            </a:r>
            <a:endParaRPr lang="cs-CZ" sz="1400"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299</TotalTime>
  <Words>1585</Words>
  <Application>Microsoft Office PowerPoint</Application>
  <PresentationFormat>Předvádění na obrazovce (4:3)</PresentationFormat>
  <Paragraphs>171</Paragraphs>
  <Slides>26</Slides>
  <Notes>17</Notes>
  <HiddenSlides>0</HiddenSlides>
  <MMClips>0</MMClips>
  <ScaleCrop>false</ScaleCrop>
  <HeadingPairs>
    <vt:vector size="4" baseType="variant">
      <vt:variant>
        <vt:lpstr>Motiv</vt:lpstr>
      </vt:variant>
      <vt:variant>
        <vt:i4>1</vt:i4>
      </vt:variant>
      <vt:variant>
        <vt:lpstr>Nadpisy snímků</vt:lpstr>
      </vt:variant>
      <vt:variant>
        <vt:i4>26</vt:i4>
      </vt:variant>
    </vt:vector>
  </HeadingPairs>
  <TitlesOfParts>
    <vt:vector size="27" baseType="lpstr">
      <vt:lpstr>Motiv sady Office</vt:lpstr>
      <vt:lpstr>Paříž</vt:lpstr>
      <vt:lpstr>Snímek 2</vt:lpstr>
      <vt:lpstr>Snímek 3</vt:lpstr>
      <vt:lpstr>Poloha města</vt:lpstr>
      <vt:lpstr>Snímek 5</vt:lpstr>
      <vt:lpstr>Základní data</vt:lpstr>
      <vt:lpstr>Historie města</vt:lpstr>
      <vt:lpstr>Atraktivity a lákadla Paříže</vt:lpstr>
      <vt:lpstr>Oblasti hl. turistických atraktivit</vt:lpstr>
      <vt:lpstr>1. Čtvrť Invalides a Eiffelova věž  Eiffelova věž</vt:lpstr>
      <vt:lpstr>Invalidovna: -  nacházejí se zde muzea, pamětihodnosti, nemocnice a domov pro válečné veterány - komplex budov nechal vystavit Ludvík XIV. roce 1671</vt:lpstr>
      <vt:lpstr>Dôme  Nejvýznamnější je hrobka Napoleona Bonaparte v kryptě pod Mansartovým dómem. Ostatky Napoleona byly převezeny do Francie až 19 let po jeho smrti - v r. 1840 z ostrova Sv. Helena, kde zemřel.</vt:lpstr>
      <vt:lpstr>2. Montmartre </vt:lpstr>
      <vt:lpstr>Montmartre Moulin Rouge - kabaret na náměstí Palace Blanche byl postaven 1889 </vt:lpstr>
      <vt:lpstr>3. Čtvrť Champs Elysées Vítězný oblouk</vt:lpstr>
      <vt:lpstr>CHAMPS ELYSÉES  Hlavní pařížská třída 3 km dlouhá, místy až 400 metrů široká vede mezi náměstími Place de la Concorde a Charles de Gaule bulvár Paříže.</vt:lpstr>
      <vt:lpstr>4. Čtvrť Tuileries Place de la concorde(náměstí svornosti) 21. 1. 1793 tu byla sťata hlava krále Ludvíka XVI. a za ním následovalo přes 1300 dalších obětí, včetně královny Marie Antoinety- největší Pařížské náměstí</vt:lpstr>
      <vt:lpstr>Museum v Louvru  </vt:lpstr>
      <vt:lpstr> Muzeum bylo otevřeno až v roce 1793</vt:lpstr>
      <vt:lpstr>Mona Lisa</vt:lpstr>
      <vt:lpstr>5. Ile de la Cité a Ile St. Louis</vt:lpstr>
      <vt:lpstr>Chrám Notre Dame   </vt:lpstr>
      <vt:lpstr>La Defense obchodní čtvrť  za jméno vděčí památníku Obrany Paříže z r. 1871 od sochaře Barriase   Výstavba začla v r. 1958 na ploše přibližně 800 ha.</vt:lpstr>
      <vt:lpstr>Versailles - původní lovecký zámeček nechal přestavit Ludvík XIV.(1638-1715)</vt:lpstr>
      <vt:lpstr>Zdroje dat:</vt:lpstr>
      <vt:lpstr>Obrazové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Simona</dc:creator>
  <cp:lastModifiedBy>Simona</cp:lastModifiedBy>
  <cp:revision>13</cp:revision>
  <dcterms:created xsi:type="dcterms:W3CDTF">2013-08-29T08:06:00Z</dcterms:created>
  <dcterms:modified xsi:type="dcterms:W3CDTF">2013-09-13T18:28:59Z</dcterms:modified>
</cp:coreProperties>
</file>