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</p:sldMasterIdLst>
  <p:sldIdLst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10" Type="http://schemas.openxmlformats.org/officeDocument/2006/relationships/slide" Target="slides/slide2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90951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612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2823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674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20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427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392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713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337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38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95771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5398566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965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9002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4337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0575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2292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9091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7698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6441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6555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9696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6465806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6218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1745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77597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960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59650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3183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39506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13654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29819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00823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51542849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4124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031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9706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037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247378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78833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26824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41663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44439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768524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9823781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86212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6815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19634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2863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162226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36073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08015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49262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83831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591365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1903965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54093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9085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24324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93816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80621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81774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958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3298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21468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852988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0203764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23772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5728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08076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286867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87006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27656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91818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63829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64547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90756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98690693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82484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1487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18825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932746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08105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28033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88362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263467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155270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910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61939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0775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1671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80895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2214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7585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5344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921E9AF-F104-4780-99B2-12FCA9F2A601}" type="datetimeFigureOut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25.6.2012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1C49397-3786-4F8D-B689-01A73E54B23C}" type="slidenum">
              <a:rPr lang="cs-CZ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3926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5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chemie.euweb.cz/zelezo/zelezo3.html" TargetMode="External"/><Relationship Id="rId2" Type="http://schemas.openxmlformats.org/officeDocument/2006/relationships/hyperlink" Target="http://www.fabriky.cz/2008koman_vysoke_pece_ostrava_vitkovice/pic/head_ortofoto_vysoke_pece_ostrava_vitkovice.jpg" TargetMode="External"/><Relationship Id="rId1" Type="http://schemas.openxmlformats.org/officeDocument/2006/relationships/slideLayout" Target="../slideLayouts/slideLayout7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899592" y="1412776"/>
            <a:ext cx="7772400" cy="792089"/>
          </a:xfrm>
          <a:prstGeom prst="rect">
            <a:avLst/>
          </a:prstGeom>
        </p:spPr>
        <p:txBody>
          <a:bodyPr vert="horz" anchor="ctr">
            <a:normAutofit fontScale="97500" lnSpcReduction="100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dirty="0" smtClean="0">
                <a:solidFill>
                  <a:prstClr val="black"/>
                </a:solidFill>
                <a:effectLst>
                  <a:outerShdw sx="1000" sy="1000" algn="tl">
                    <a:prstClr val="white"/>
                  </a:outerShdw>
                  <a:reflection endPos="0" dir="5400000" sy="-100000" algn="bl" rotWithShape="0"/>
                </a:effectLst>
              </a:rPr>
              <a:t>RUDY</a:t>
            </a:r>
            <a:r>
              <a:rPr lang="cs-CZ" sz="4800" dirty="0" smtClean="0">
                <a:solidFill>
                  <a:prstClr val="black"/>
                </a:solidFill>
                <a:effectLst>
                  <a:outerShdw sx="1000" sy="1000" algn="tl">
                    <a:prstClr val="white">
                      <a:alpha val="51000"/>
                    </a:prstClr>
                  </a:outerShdw>
                  <a:reflection endPos="0" dir="5400000" sy="-100000" algn="bl" rotWithShape="0"/>
                </a:effectLst>
              </a:rPr>
              <a:t> – železné rudy</a:t>
            </a:r>
            <a:endParaRPr lang="cs-CZ" sz="4800" dirty="0">
              <a:solidFill>
                <a:prstClr val="black"/>
              </a:solidFill>
              <a:effectLst>
                <a:outerShdw sx="1000" sy="1000" algn="tl">
                  <a:prstClr val="white">
                    <a:alpha val="51000"/>
                  </a:prstClr>
                </a:outerShdw>
                <a:reflection endPos="0" dir="5400000" sy="-100000" algn="bl" rotWithShape="0"/>
              </a:effectLst>
            </a:endParaRPr>
          </a:p>
        </p:txBody>
      </p:sp>
      <p:pic>
        <p:nvPicPr>
          <p:cNvPr id="5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043608" y="620687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>
                <a:solidFill>
                  <a:prstClr val="black"/>
                </a:solidFill>
              </a:rPr>
              <a:t>Základní škola a Mateřská škola, Liberec, Barvířská 38/6, příspěvková organizace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solidFill>
                  <a:prstClr val="black"/>
                </a:solidFill>
              </a:rPr>
              <a:t>Název :      </a:t>
            </a:r>
            <a:r>
              <a:rPr lang="cs-CZ" sz="1600" b="1" dirty="0">
                <a:solidFill>
                  <a:prstClr val="black"/>
                </a:solidFill>
              </a:rPr>
              <a:t>VY_32_inovace_01 - PŘ - RUDY - ŽELEZNÉ RUDY  1.</a:t>
            </a:r>
          </a:p>
          <a:p>
            <a:r>
              <a:rPr lang="cs-CZ" sz="1600" dirty="0">
                <a:solidFill>
                  <a:prstClr val="black"/>
                </a:solidFill>
              </a:rPr>
              <a:t>Autor:        Denisa Štelzigová</a:t>
            </a:r>
          </a:p>
          <a:p>
            <a:r>
              <a:rPr lang="cs-CZ" sz="1600" dirty="0">
                <a:solidFill>
                  <a:prstClr val="black"/>
                </a:solidFill>
              </a:rPr>
              <a:t>Období:    listopad </a:t>
            </a:r>
          </a:p>
          <a:p>
            <a:r>
              <a:rPr lang="cs-CZ" sz="1600" dirty="0">
                <a:solidFill>
                  <a:prstClr val="black"/>
                </a:solidFill>
              </a:rPr>
              <a:t>Věková skupina:      5. ročník</a:t>
            </a:r>
          </a:p>
          <a:p>
            <a:r>
              <a:rPr lang="cs-CZ" sz="1600" dirty="0">
                <a:solidFill>
                  <a:prstClr val="black"/>
                </a:solidFill>
              </a:rPr>
              <a:t>Tematická oblast:    Přírodověda</a:t>
            </a:r>
          </a:p>
          <a:p>
            <a:r>
              <a:rPr lang="cs-CZ" sz="1600" dirty="0">
                <a:solidFill>
                  <a:prstClr val="black"/>
                </a:solidFill>
              </a:rPr>
              <a:t>Anotace:    Dělení </a:t>
            </a:r>
            <a:r>
              <a:rPr lang="cs-CZ" sz="1600" dirty="0" smtClean="0">
                <a:solidFill>
                  <a:prstClr val="black"/>
                </a:solidFill>
              </a:rPr>
              <a:t>rud - železné rudy, vysoká pec</a:t>
            </a:r>
            <a:endParaRPr lang="cs-CZ" sz="1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81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u="sng" dirty="0" smtClean="0"/>
              <a:t>RUDY - DĚLENÍ</a:t>
            </a:r>
            <a:endParaRPr lang="cs-CZ" sz="4400" u="sng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66FF66"/>
                </a:solidFill>
              </a:rPr>
              <a:t>RUDY DĚLÍME NA:</a:t>
            </a:r>
          </a:p>
          <a:p>
            <a:pPr marL="137160" indent="0">
              <a:buNone/>
            </a:pPr>
            <a:endParaRPr lang="cs-CZ" dirty="0" smtClean="0">
              <a:solidFill>
                <a:srgbClr val="FF0000"/>
              </a:solidFill>
              <a:hlinkClick r:id="rId2" action="ppaction://hlinksldjump"/>
            </a:endParaRPr>
          </a:p>
          <a:p>
            <a:r>
              <a:rPr lang="cs-CZ" dirty="0" smtClean="0">
                <a:solidFill>
                  <a:srgbClr val="FF0000"/>
                </a:solidFill>
                <a:hlinkClick r:id="rId2" action="ppaction://hlinksldjump"/>
              </a:rPr>
              <a:t>A) Železné rudy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/>
          </a:p>
          <a:p>
            <a:r>
              <a:rPr lang="cs-CZ" dirty="0" smtClean="0">
                <a:solidFill>
                  <a:schemeClr val="bg1"/>
                </a:solidFill>
              </a:rPr>
              <a:t>B)  Drahé kovy</a:t>
            </a:r>
          </a:p>
          <a:p>
            <a:pPr marL="137160" indent="0">
              <a:buNone/>
            </a:pP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C) Energetické surovin y  </a:t>
            </a:r>
          </a:p>
        </p:txBody>
      </p:sp>
      <p:sp>
        <p:nvSpPr>
          <p:cNvPr id="4" name="Tlačítko akce: Informace 3">
            <a:hlinkClick r:id="" action="ppaction://hlinkshowjump?jump=nextslide" highlightClick="1"/>
          </p:cNvPr>
          <p:cNvSpPr/>
          <p:nvPr/>
        </p:nvSpPr>
        <p:spPr>
          <a:xfrm>
            <a:off x="3923928" y="2636912"/>
            <a:ext cx="504056" cy="504056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85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>
                <a:solidFill>
                  <a:schemeClr val="bg1"/>
                </a:solidFill>
              </a:rPr>
              <a:t>ŽELEZNÉ RUDY</a:t>
            </a:r>
            <a:endParaRPr lang="cs-CZ" sz="44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Rudy jsou nerosty, </a:t>
            </a:r>
            <a:r>
              <a:rPr lang="cs-CZ" dirty="0">
                <a:solidFill>
                  <a:schemeClr val="bg1"/>
                </a:solidFill>
              </a:rPr>
              <a:t>které obsahují </a:t>
            </a:r>
            <a:r>
              <a:rPr lang="cs-CZ" dirty="0" smtClean="0">
                <a:solidFill>
                  <a:schemeClr val="bg1"/>
                </a:solidFill>
              </a:rPr>
              <a:t>kovy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Nejdůležitější rudy jsou železné          rudy obsahující </a:t>
            </a:r>
            <a:r>
              <a:rPr lang="cs-CZ" b="1" dirty="0" smtClean="0">
                <a:solidFill>
                  <a:schemeClr val="bg1"/>
                </a:solidFill>
              </a:rPr>
              <a:t>železo.</a:t>
            </a:r>
          </a:p>
          <a:p>
            <a:endParaRPr lang="cs-CZ" b="1" dirty="0">
              <a:solidFill>
                <a:schemeClr val="bg1"/>
              </a:solidFill>
            </a:endParaRPr>
          </a:p>
          <a:p>
            <a:r>
              <a:rPr lang="cs-CZ" b="1" u="sng" dirty="0" smtClean="0">
                <a:solidFill>
                  <a:schemeClr val="bg1"/>
                </a:solidFill>
              </a:rPr>
              <a:t>ŽELEZO</a:t>
            </a:r>
            <a:endParaRPr lang="cs-CZ" b="1" u="sng" dirty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r>
              <a:rPr lang="cs-CZ" b="1" u="sng" dirty="0" smtClean="0">
                <a:solidFill>
                  <a:schemeClr val="bg1"/>
                </a:solidFill>
              </a:rPr>
              <a:t>MAGNETIT</a:t>
            </a:r>
            <a:endParaRPr lang="cs-CZ" b="1" u="sng" dirty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6396283" y="2276872"/>
            <a:ext cx="360040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lačítko akce: Informace 5">
            <a:hlinkClick r:id="" action="ppaction://hlinkshowjump?jump=nextslide" highlightClick="1"/>
          </p:cNvPr>
          <p:cNvSpPr/>
          <p:nvPr/>
        </p:nvSpPr>
        <p:spPr>
          <a:xfrm>
            <a:off x="2843808" y="3429000"/>
            <a:ext cx="648072" cy="720080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7" name="Tlačítko akce: Informace 6">
            <a:hlinkClick r:id="rId2" action="ppaction://hlinksldjump" highlightClick="1"/>
          </p:cNvPr>
          <p:cNvSpPr/>
          <p:nvPr/>
        </p:nvSpPr>
        <p:spPr>
          <a:xfrm>
            <a:off x="3491880" y="4653136"/>
            <a:ext cx="720080" cy="648072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11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572" y="4941168"/>
            <a:ext cx="6159176" cy="136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>
                <a:solidFill>
                  <a:srgbClr val="92D050"/>
                </a:solidFill>
              </a:rPr>
              <a:t>ZÍSKÁNÍ ŽELEZA</a:t>
            </a:r>
            <a:endParaRPr lang="cs-CZ" sz="4400" dirty="0">
              <a:solidFill>
                <a:srgbClr val="92D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347498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V hutích se zpracováním železné rudy získává </a:t>
            </a:r>
            <a:r>
              <a:rPr lang="cs-CZ" u="sng" dirty="0" smtClean="0">
                <a:solidFill>
                  <a:schemeClr val="bg1"/>
                </a:solidFill>
              </a:rPr>
              <a:t>železo.</a:t>
            </a:r>
          </a:p>
          <a:p>
            <a:pPr marL="137160" indent="0">
              <a:buNone/>
            </a:pPr>
            <a:endParaRPr lang="cs-CZ" u="sng" dirty="0">
              <a:solidFill>
                <a:schemeClr val="bg1"/>
              </a:solidFill>
            </a:endParaRPr>
          </a:p>
          <a:p>
            <a:r>
              <a:rPr lang="cs-CZ" u="sng" dirty="0" smtClean="0">
                <a:solidFill>
                  <a:srgbClr val="FFC000"/>
                </a:solidFill>
              </a:rPr>
              <a:t>VYSOKÁ PEC</a:t>
            </a:r>
          </a:p>
          <a:p>
            <a:pPr marL="137160" indent="0">
              <a:buNone/>
            </a:pPr>
            <a:endParaRPr lang="cs-CZ" u="sng" dirty="0" smtClean="0">
              <a:solidFill>
                <a:schemeClr val="bg1"/>
              </a:solidFill>
            </a:endParaRPr>
          </a:p>
          <a:p>
            <a:pPr marL="137160" indent="0">
              <a:buNone/>
            </a:pPr>
            <a:r>
              <a:rPr lang="cs-CZ" u="sng" dirty="0" smtClean="0">
                <a:solidFill>
                  <a:schemeClr val="bg1"/>
                </a:solidFill>
              </a:rPr>
              <a:t>V ČR  :</a:t>
            </a:r>
          </a:p>
          <a:p>
            <a:r>
              <a:rPr lang="cs-CZ" u="sng" dirty="0" smtClean="0">
                <a:solidFill>
                  <a:srgbClr val="FFFF00"/>
                </a:solidFill>
              </a:rPr>
              <a:t>TŘINEC</a:t>
            </a:r>
            <a:r>
              <a:rPr lang="cs-CZ" u="sng" dirty="0">
                <a:solidFill>
                  <a:srgbClr val="FFFF00"/>
                </a:solidFill>
              </a:rPr>
              <a:t>:</a:t>
            </a:r>
            <a:endParaRPr lang="cs-CZ" u="sng" dirty="0">
              <a:solidFill>
                <a:srgbClr val="92D050"/>
              </a:solidFill>
            </a:endParaRPr>
          </a:p>
          <a:p>
            <a:r>
              <a:rPr lang="cs-CZ" u="sng" dirty="0" smtClean="0">
                <a:solidFill>
                  <a:srgbClr val="FFFF00"/>
                </a:solidFill>
              </a:rPr>
              <a:t>ŽELEZNÉ HUTĚ V OSTRAVĚ:  </a:t>
            </a:r>
            <a:endParaRPr lang="cs-CZ" u="sng" dirty="0">
              <a:solidFill>
                <a:srgbClr val="FFFF00"/>
              </a:solidFill>
            </a:endParaRPr>
          </a:p>
          <a:p>
            <a:endParaRPr lang="cs-CZ" u="sng" dirty="0">
              <a:solidFill>
                <a:srgbClr val="FFFF00"/>
              </a:solidFill>
            </a:endParaRPr>
          </a:p>
          <a:p>
            <a:pPr marL="137160" indent="0">
              <a:buNone/>
            </a:pPr>
            <a:endParaRPr lang="cs-CZ" sz="1100" u="sng" dirty="0" smtClean="0">
              <a:solidFill>
                <a:schemeClr val="bg1"/>
              </a:solidFill>
            </a:endParaRPr>
          </a:p>
          <a:p>
            <a:pPr marL="137160" indent="0">
              <a:buNone/>
            </a:pPr>
            <a:endParaRPr lang="cs-CZ" sz="1100" u="sng" dirty="0">
              <a:solidFill>
                <a:schemeClr val="bg1"/>
              </a:solidFill>
            </a:endParaRPr>
          </a:p>
          <a:p>
            <a:pPr marL="137160" indent="0">
              <a:buNone/>
            </a:pPr>
            <a:endParaRPr lang="cs-CZ" sz="1100" u="sng" dirty="0" smtClean="0">
              <a:solidFill>
                <a:schemeClr val="bg1"/>
              </a:solidFill>
            </a:endParaRPr>
          </a:p>
          <a:p>
            <a:pPr marL="137160" indent="0">
              <a:buNone/>
            </a:pPr>
            <a:endParaRPr lang="cs-CZ" sz="1100" u="sng" dirty="0">
              <a:solidFill>
                <a:schemeClr val="bg1"/>
              </a:solidFill>
            </a:endParaRPr>
          </a:p>
          <a:p>
            <a:pPr marL="137160" indent="0">
              <a:buNone/>
            </a:pPr>
            <a:r>
              <a:rPr lang="cs-CZ" sz="1100" u="sng" dirty="0" smtClean="0">
                <a:solidFill>
                  <a:schemeClr val="bg1"/>
                </a:solidFill>
              </a:rPr>
              <a:t>Obr. 1.Vysoké pece-Ostrava</a:t>
            </a:r>
            <a:r>
              <a:rPr lang="cs-CZ" sz="1100" u="sng" dirty="0" smtClean="0">
                <a:solidFill>
                  <a:schemeClr val="bg1"/>
                </a:solidFill>
                <a:latin typeface="Vrinda"/>
                <a:cs typeface="Vrinda"/>
              </a:rPr>
              <a:t>[1]</a:t>
            </a:r>
            <a:endParaRPr lang="cs-CZ" sz="1100" u="sng" dirty="0">
              <a:solidFill>
                <a:schemeClr val="bg1"/>
              </a:solidFill>
            </a:endParaRPr>
          </a:p>
        </p:txBody>
      </p:sp>
      <p:sp>
        <p:nvSpPr>
          <p:cNvPr id="4" name="Tlačítko akce: Informace 3">
            <a:hlinkClick r:id="rId3" action="ppaction://hlinksldjump" highlightClick="1"/>
          </p:cNvPr>
          <p:cNvSpPr/>
          <p:nvPr/>
        </p:nvSpPr>
        <p:spPr>
          <a:xfrm>
            <a:off x="6012160" y="2168860"/>
            <a:ext cx="1800200" cy="1080120"/>
          </a:xfrm>
          <a:prstGeom prst="actionButtonInformation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513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VYSOKÁ PEC</a:t>
            </a:r>
            <a:endParaRPr lang="cs-CZ" sz="4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268760"/>
            <a:ext cx="307800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123728" y="6277399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Obr.2 – Vysoká pec </a:t>
            </a:r>
            <a:r>
              <a:rPr lang="cs-CZ" dirty="0">
                <a:solidFill>
                  <a:prstClr val="black"/>
                </a:solidFill>
                <a:latin typeface="Vrinda"/>
                <a:cs typeface="Vrinda"/>
              </a:rPr>
              <a:t>[2]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326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00640"/>
          </a:xfrm>
        </p:spPr>
        <p:txBody>
          <a:bodyPr>
            <a:normAutofit lnSpcReduction="10000"/>
          </a:bodyPr>
          <a:lstStyle/>
          <a:p>
            <a:r>
              <a:rPr lang="cs-CZ" u="sng" dirty="0" smtClean="0">
                <a:solidFill>
                  <a:srgbClr val="85DFFF"/>
                </a:solidFill>
              </a:rPr>
              <a:t>Železárny: </a:t>
            </a:r>
            <a:r>
              <a:rPr lang="cs-CZ" dirty="0" smtClean="0"/>
              <a:t>výroba kusového železa pro další zpracování</a:t>
            </a:r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u="sng" dirty="0">
                <a:solidFill>
                  <a:srgbClr val="85DFFF"/>
                </a:solidFill>
              </a:rPr>
              <a:t>O</a:t>
            </a:r>
            <a:r>
              <a:rPr lang="cs-CZ" u="sng" dirty="0" smtClean="0">
                <a:solidFill>
                  <a:srgbClr val="85DFFF"/>
                </a:solidFill>
              </a:rPr>
              <a:t>celárny: </a:t>
            </a:r>
            <a:r>
              <a:rPr lang="cs-CZ" dirty="0" smtClean="0"/>
              <a:t>zušlechťování železa  - vzniká </a:t>
            </a:r>
            <a:r>
              <a:rPr lang="cs-CZ" dirty="0" smtClean="0">
                <a:solidFill>
                  <a:srgbClr val="4919CF"/>
                </a:solidFill>
              </a:rPr>
              <a:t>OCEL</a:t>
            </a:r>
          </a:p>
          <a:p>
            <a:pPr marL="137160" indent="0">
              <a:buNone/>
            </a:pP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</a:p>
          <a:p>
            <a:r>
              <a:rPr lang="cs-CZ" u="sng" dirty="0" smtClean="0">
                <a:solidFill>
                  <a:srgbClr val="85DFFF"/>
                </a:solidFill>
              </a:rPr>
              <a:t>Drátovny: </a:t>
            </a:r>
            <a:r>
              <a:rPr lang="cs-CZ" dirty="0" smtClean="0"/>
              <a:t>vytahování ocele na různé dráty a pružiny ( ploty, kovové sítě,..)</a:t>
            </a:r>
          </a:p>
          <a:p>
            <a:endParaRPr lang="cs-CZ" dirty="0"/>
          </a:p>
          <a:p>
            <a:r>
              <a:rPr lang="cs-CZ" u="sng" dirty="0" smtClean="0">
                <a:solidFill>
                  <a:srgbClr val="85DFFF"/>
                </a:solidFill>
              </a:rPr>
              <a:t>Válcovny:</a:t>
            </a:r>
            <a:r>
              <a:rPr lang="cs-CZ" dirty="0" smtClean="0"/>
              <a:t>  válcování ocele např. na potrubí, pechy….</a:t>
            </a:r>
          </a:p>
          <a:p>
            <a:r>
              <a:rPr lang="cs-CZ" dirty="0" smtClean="0"/>
              <a:t>Z ocelového plechu: karoserie aut, lokomotivy. Kuchyňské nádobí.</a:t>
            </a:r>
            <a:endParaRPr lang="cs-CZ" dirty="0"/>
          </a:p>
        </p:txBody>
      </p:sp>
      <p:sp>
        <p:nvSpPr>
          <p:cNvPr id="4" name="Tlačítko akce: Návrat 3">
            <a:hlinkClick r:id="rId2" action="ppaction://hlinksldjump" highlightClick="1"/>
          </p:cNvPr>
          <p:cNvSpPr/>
          <p:nvPr/>
        </p:nvSpPr>
        <p:spPr>
          <a:xfrm rot="16200000">
            <a:off x="8028384" y="188640"/>
            <a:ext cx="792088" cy="720080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112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Magnetit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Obsahuje největší množství železa.</a:t>
            </a:r>
          </a:p>
          <a:p>
            <a:r>
              <a:rPr lang="cs-CZ" dirty="0" smtClean="0"/>
              <a:t>Má černošedou barvu.</a:t>
            </a:r>
          </a:p>
          <a:p>
            <a:r>
              <a:rPr lang="cs-CZ" dirty="0" smtClean="0"/>
              <a:t>Je silně magnetický		přitahuje magnet.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4355976" y="2780928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5877272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white"/>
                </a:solidFill>
              </a:rPr>
              <a:t>Obr.3 – M</a:t>
            </a:r>
            <a:r>
              <a:rPr lang="cs-CZ" dirty="0" smtClean="0">
                <a:solidFill>
                  <a:prstClr val="white"/>
                </a:solidFill>
              </a:rPr>
              <a:t>agnetit</a:t>
            </a:r>
            <a:r>
              <a:rPr lang="cs-CZ" dirty="0" smtClean="0">
                <a:solidFill>
                  <a:prstClr val="white"/>
                </a:solidFill>
                <a:latin typeface="Vrinda"/>
                <a:cs typeface="Vrinda"/>
              </a:rPr>
              <a:t> </a:t>
            </a:r>
            <a:r>
              <a:rPr lang="cs-CZ" dirty="0">
                <a:solidFill>
                  <a:prstClr val="white"/>
                </a:solidFill>
                <a:latin typeface="Vrinda"/>
                <a:cs typeface="Vrinda"/>
              </a:rPr>
              <a:t>– foto autora</a:t>
            </a:r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284984"/>
            <a:ext cx="4608512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02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23528" y="1484784"/>
            <a:ext cx="8424936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Clr>
                <a:prstClr val="black"/>
              </a:buClr>
              <a:buFont typeface="+mj-lt"/>
              <a:buAutoNum type="arabicPeriod"/>
            </a:pPr>
            <a:r>
              <a:rPr lang="cs-CZ" sz="1600" dirty="0">
                <a:solidFill>
                  <a:prstClr val="black"/>
                </a:solidFill>
              </a:rPr>
              <a:t>1.VONKA, Martin. Fabriky: Ostrava - vysoké pece. [online]. Praha, 2008, 2012 [cit. 2012-15-10]. Dostupné z: </a:t>
            </a:r>
            <a:r>
              <a:rPr lang="cs-CZ" sz="1600" dirty="0">
                <a:solidFill>
                  <a:prstClr val="black"/>
                </a:solidFill>
                <a:hlinkClick r:id="rId2"/>
              </a:rPr>
              <a:t>http</a:t>
            </a:r>
            <a:r>
              <a:rPr lang="cs-CZ" sz="1600">
                <a:solidFill>
                  <a:prstClr val="black"/>
                </a:solidFill>
                <a:hlinkClick r:id="rId2"/>
              </a:rPr>
              <a:t>://</a:t>
            </a:r>
            <a:r>
              <a:rPr lang="cs-CZ" sz="1600" smtClean="0">
                <a:solidFill>
                  <a:prstClr val="black"/>
                </a:solidFill>
                <a:hlinkClick r:id="rId2"/>
              </a:rPr>
              <a:t>www.fabriky.cz/2008koman_vysoke_pece_ostrava_vitkovice/pic/head_ortofoto_vysoke_pece_ostrava_vitkovice.jpg</a:t>
            </a:r>
            <a:endParaRPr lang="cs-CZ" sz="1600" dirty="0">
              <a:solidFill>
                <a:prstClr val="black"/>
              </a:solidFill>
            </a:endParaRPr>
          </a:p>
          <a:p>
            <a:pPr marL="342900" indent="-342900">
              <a:buClr>
                <a:prstClr val="black"/>
              </a:buClr>
              <a:buFont typeface="+mj-lt"/>
              <a:buAutoNum type="arabicPeriod"/>
            </a:pPr>
            <a:r>
              <a:rPr lang="cs-CZ" sz="1600" smtClean="0">
                <a:solidFill>
                  <a:prstClr val="black"/>
                </a:solidFill>
              </a:rPr>
              <a:t>Učebnice </a:t>
            </a:r>
            <a:r>
              <a:rPr lang="cs-CZ" sz="1600" dirty="0">
                <a:solidFill>
                  <a:prstClr val="black"/>
                </a:solidFill>
              </a:rPr>
              <a:t>chemie pro 8.ročník: Výroba železa. [online]. [cit. 2011-10-12]. Dostupné z: </a:t>
            </a:r>
            <a:r>
              <a:rPr lang="cs-CZ" sz="1600" dirty="0">
                <a:solidFill>
                  <a:prstClr val="black"/>
                </a:solidFill>
                <a:hlinkClick r:id="rId3"/>
              </a:rPr>
              <a:t>http://</a:t>
            </a:r>
            <a:r>
              <a:rPr lang="cs-CZ" sz="1600" dirty="0" smtClean="0">
                <a:solidFill>
                  <a:prstClr val="black"/>
                </a:solidFill>
                <a:hlinkClick r:id="rId3"/>
              </a:rPr>
              <a:t>www.zschemie.euweb.cz/zelezo/zelezo3.html</a:t>
            </a:r>
            <a:endParaRPr lang="cs-CZ" sz="1600" dirty="0" smtClean="0">
              <a:solidFill>
                <a:prstClr val="black"/>
              </a:solidFill>
            </a:endParaRPr>
          </a:p>
          <a:p>
            <a:pPr marL="342900" indent="-342900">
              <a:buClr>
                <a:prstClr val="black"/>
              </a:buClr>
              <a:buFont typeface="+mj-lt"/>
              <a:buAutoNum type="arabicPeriod"/>
            </a:pPr>
            <a:r>
              <a:rPr lang="cs-CZ" sz="1600" dirty="0"/>
              <a:t>MATYÁŠEK, Jiří, Věra ŠTIKOVÁ a Josef TRNA. </a:t>
            </a:r>
            <a:r>
              <a:rPr lang="cs-CZ" sz="1600" i="1" dirty="0"/>
              <a:t>Přírodověda 5</a:t>
            </a:r>
            <a:r>
              <a:rPr lang="cs-CZ" sz="1600" dirty="0"/>
              <a:t>: </a:t>
            </a:r>
            <a:r>
              <a:rPr lang="cs-CZ" sz="1600" i="1" dirty="0"/>
              <a:t>člověk a jeho svět</a:t>
            </a:r>
            <a:r>
              <a:rPr lang="cs-CZ" sz="1600" dirty="0"/>
              <a:t>. [3. vyd.]. Brno: Nová škola, 2011, 2 sv. Duhová řada. ISBN </a:t>
            </a:r>
            <a:r>
              <a:rPr lang="cs-CZ" sz="1600" dirty="0" smtClean="0"/>
              <a:t>978-80-7289-313-3.</a:t>
            </a:r>
            <a:r>
              <a:rPr lang="cs-CZ" sz="1600" dirty="0" smtClean="0">
                <a:solidFill>
                  <a:prstClr val="black"/>
                </a:solidFill>
              </a:rPr>
              <a:t> </a:t>
            </a:r>
            <a:endParaRPr lang="cs-CZ" sz="1600" dirty="0">
              <a:solidFill>
                <a:prstClr val="black"/>
              </a:solidFill>
            </a:endParaRPr>
          </a:p>
          <a:p>
            <a:pPr>
              <a:buClr>
                <a:prstClr val="black"/>
              </a:buClr>
            </a:pPr>
            <a:endParaRPr lang="cs-CZ" sz="1600" dirty="0">
              <a:solidFill>
                <a:prstClr val="black"/>
              </a:solidFill>
            </a:endParaRPr>
          </a:p>
          <a:p>
            <a:pPr marL="342900" indent="-342900">
              <a:buClr>
                <a:prstClr val="black"/>
              </a:buClr>
              <a:buFont typeface="+mj-lt"/>
              <a:buAutoNum type="arabicPeriod"/>
            </a:pPr>
            <a:endParaRPr lang="cs-CZ" sz="1600" dirty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>
              <a:solidFill>
                <a:prstClr val="white"/>
              </a:solidFill>
            </a:endParaRPr>
          </a:p>
          <a:p>
            <a:endParaRPr lang="cs-CZ" dirty="0">
              <a:solidFill>
                <a:prstClr val="white"/>
              </a:solidFill>
            </a:endParaRPr>
          </a:p>
          <a:p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11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364331</TotalTime>
  <Words>298</Words>
  <Application>Microsoft Office PowerPoint</Application>
  <PresentationFormat>Předvádění na obrazovce (4:3)</PresentationFormat>
  <Paragraphs>63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8</vt:i4>
      </vt:variant>
      <vt:variant>
        <vt:lpstr>Nadpisy snímků</vt:lpstr>
      </vt:variant>
      <vt:variant>
        <vt:i4>8</vt:i4>
      </vt:variant>
    </vt:vector>
  </HeadingPairs>
  <TitlesOfParts>
    <vt:vector size="16" baseType="lpstr">
      <vt:lpstr>Vrchol</vt:lpstr>
      <vt:lpstr>1_Vrchol</vt:lpstr>
      <vt:lpstr>2_Vrchol</vt:lpstr>
      <vt:lpstr>3_Vrchol</vt:lpstr>
      <vt:lpstr>4_Vrchol</vt:lpstr>
      <vt:lpstr>5_Vrchol</vt:lpstr>
      <vt:lpstr>6_Vrchol</vt:lpstr>
      <vt:lpstr>7_Vrchol</vt:lpstr>
      <vt:lpstr>Prezentace aplikace PowerPoint</vt:lpstr>
      <vt:lpstr>RUDY - DĚLENÍ</vt:lpstr>
      <vt:lpstr>ŽELEZNÉ RUDY</vt:lpstr>
      <vt:lpstr>ZÍSKÁNÍ ŽELEZA</vt:lpstr>
      <vt:lpstr>VYSOKÁ PEC</vt:lpstr>
      <vt:lpstr>Prezentace aplikace PowerPoint</vt:lpstr>
      <vt:lpstr>Magnetit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7</cp:revision>
  <dcterms:created xsi:type="dcterms:W3CDTF">2011-10-11T19:26:01Z</dcterms:created>
  <dcterms:modified xsi:type="dcterms:W3CDTF">2012-06-25T04:41:55Z</dcterms:modified>
</cp:coreProperties>
</file>