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sldIdLst>
    <p:sldId id="257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theme" Target="theme/theme1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36431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693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6363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518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21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132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272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354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397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020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902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69722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501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3483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580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6045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1242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0204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7198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7429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8138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2935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796718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1159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513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2995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072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345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4050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8681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18502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4258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6695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109761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1569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61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38078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8713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25995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01135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72156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69225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3033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73292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4414678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40905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457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29415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69168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8493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5792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24085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63411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35582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593439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9144482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8438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5856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37032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39464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61038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16069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910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41592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67828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858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2287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107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5953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1878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1484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868D53E-C5F8-485B-973E-0D9FB46DE165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501DCE-126F-4FAB-97DF-46E7187EF315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6097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investicnizlato.com/galerie/zakladni-fyzikalne-chemicke-vlastnosti" TargetMode="External"/><Relationship Id="rId2" Type="http://schemas.openxmlformats.org/officeDocument/2006/relationships/hyperlink" Target="http://investicnizlato.com/zlato/vlastnosti" TargetMode="External"/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prstClr val="black"/>
                </a:solidFill>
                <a:effectLst>
                  <a:outerShdw sx="1000" sy="1000" algn="tl">
                    <a:prstClr val="white"/>
                  </a:outerShdw>
                  <a:reflection endPos="0" dir="5400000" sy="-100000" algn="bl" rotWithShape="0"/>
                </a:effectLst>
              </a:rPr>
              <a:t>RUDY</a:t>
            </a:r>
            <a:r>
              <a:rPr lang="cs-CZ" sz="4800" dirty="0" smtClean="0">
                <a:solidFill>
                  <a:prstClr val="black"/>
                </a:solidFill>
                <a:effectLst>
                  <a:outerShdw sx="1000" sy="1000" algn="tl">
                    <a:prstClr val="white">
                      <a:alpha val="51000"/>
                    </a:prstClr>
                  </a:outerShdw>
                  <a:reflection endPos="0" dir="5400000" sy="-100000" algn="bl" rotWithShape="0"/>
                </a:effectLst>
              </a:rPr>
              <a:t> – drahé kovy</a:t>
            </a:r>
            <a:endParaRPr lang="cs-CZ" sz="4800" dirty="0">
              <a:solidFill>
                <a:prstClr val="black"/>
              </a:solidFill>
              <a:effectLst>
                <a:outerShdw sx="1000" sy="1000" algn="tl">
                  <a:prstClr val="white">
                    <a:alpha val="51000"/>
                  </a:prst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Název :      </a:t>
            </a:r>
            <a:r>
              <a:rPr lang="cs-CZ" sz="1600" b="1" dirty="0">
                <a:solidFill>
                  <a:prstClr val="black"/>
                </a:solidFill>
              </a:rPr>
              <a:t>VY_32_inovace_02 - PŘ – RUDY  2- DRAHÉ KOVY</a:t>
            </a:r>
          </a:p>
          <a:p>
            <a:r>
              <a:rPr lang="cs-CZ" sz="1600" dirty="0">
                <a:solidFill>
                  <a:prstClr val="black"/>
                </a:solidFill>
              </a:rPr>
              <a:t>Autor:        Denisa Štelzigová</a:t>
            </a:r>
          </a:p>
          <a:p>
            <a:r>
              <a:rPr lang="cs-CZ" sz="1600" dirty="0">
                <a:solidFill>
                  <a:prstClr val="black"/>
                </a:solidFill>
              </a:rPr>
              <a:t>Období:     listopad</a:t>
            </a:r>
          </a:p>
          <a:p>
            <a:r>
              <a:rPr lang="cs-CZ" sz="1600" dirty="0">
                <a:solidFill>
                  <a:prstClr val="black"/>
                </a:solidFill>
              </a:rPr>
              <a:t>Věková skupina:      5. ročník</a:t>
            </a:r>
          </a:p>
          <a:p>
            <a:r>
              <a:rPr lang="cs-CZ" sz="1600" dirty="0">
                <a:solidFill>
                  <a:prstClr val="black"/>
                </a:solidFill>
              </a:rPr>
              <a:t>Tematická oblast:    Přírodověda</a:t>
            </a:r>
          </a:p>
          <a:p>
            <a:r>
              <a:rPr lang="cs-CZ" sz="1600" dirty="0">
                <a:solidFill>
                  <a:prstClr val="black"/>
                </a:solidFill>
              </a:rPr>
              <a:t>Anotace:    Dělení rud – drahé </a:t>
            </a:r>
            <a:r>
              <a:rPr lang="cs-CZ" sz="1600" dirty="0" smtClean="0">
                <a:solidFill>
                  <a:prstClr val="black"/>
                </a:solidFill>
              </a:rPr>
              <a:t>kovy –zlato, stříbro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18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DRAHÉ KOVY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 V nerostných surovinách se nacházejí  kovy, které jsou velmi vzácné		 říkáme jim </a:t>
            </a:r>
            <a:r>
              <a:rPr lang="cs-CZ" u="sng" dirty="0" smtClean="0">
                <a:solidFill>
                  <a:schemeClr val="bg1"/>
                </a:solidFill>
              </a:rPr>
              <a:t>drahé kovy.</a:t>
            </a:r>
          </a:p>
          <a:p>
            <a:pPr marL="137160" indent="0">
              <a:buNone/>
            </a:pPr>
            <a:endParaRPr lang="cs-CZ" u="sng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</a:rPr>
              <a:t>Nejznámější jsou:</a:t>
            </a:r>
          </a:p>
          <a:p>
            <a:r>
              <a:rPr lang="cs-CZ" u="sng" dirty="0" smtClean="0">
                <a:solidFill>
                  <a:srgbClr val="FFFF00"/>
                </a:solidFill>
              </a:rPr>
              <a:t>ZLATO</a:t>
            </a:r>
          </a:p>
          <a:p>
            <a:r>
              <a:rPr lang="cs-CZ" u="sng" dirty="0" smtClean="0">
                <a:solidFill>
                  <a:schemeClr val="tx1">
                    <a:lumMod val="85000"/>
                  </a:schemeClr>
                </a:solidFill>
                <a:hlinkClick r:id="rId2" action="ppaction://hlinksldjump"/>
              </a:rPr>
              <a:t>STŘÍBRO</a:t>
            </a:r>
            <a:endParaRPr lang="cs-CZ" u="sng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148064" y="2170762"/>
            <a:ext cx="79208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06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u="sng" dirty="0" smtClean="0"/>
              <a:t>ZLATO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Žlutý, kovový nerost.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 přírodě je zlato velmi vzácné.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Dobývá se v hlubinných dolech, zlato nacházející se u povrchu je velmi křehké, také se dostává v podobě plíšků do řek ( zde se zlato rýžuje).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Naše státní zlato je v podobě cihel uzavřené  v trezoru České národní banky v Praze.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Naleziště:  Šumava, střední Čechy, Jeseníky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Obr.1 - Zlato</a:t>
            </a:r>
            <a:r>
              <a:rPr lang="cs-CZ" dirty="0">
                <a:solidFill>
                  <a:prstClr val="black"/>
                </a:solidFill>
                <a:latin typeface="Vrinda"/>
                <a:cs typeface="Vrinda"/>
              </a:rPr>
              <a:t>[1]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lačítko akce: Návrat 4">
            <a:hlinkClick r:id="rId3" action="ppaction://hlinksldjump" highlightClick="1"/>
          </p:cNvPr>
          <p:cNvSpPr/>
          <p:nvPr/>
        </p:nvSpPr>
        <p:spPr>
          <a:xfrm rot="16200000">
            <a:off x="7164288" y="116632"/>
            <a:ext cx="1368152" cy="136815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40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3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u="sng" dirty="0" smtClean="0">
                <a:solidFill>
                  <a:schemeClr val="tx1">
                    <a:lumMod val="85000"/>
                  </a:schemeClr>
                </a:solidFill>
              </a:rPr>
              <a:t>STŘÍBRO</a:t>
            </a:r>
            <a:endParaRPr lang="cs-CZ" sz="4400" u="sng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0916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Bílý kovový nerost.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Stříbro je velmi vzácné.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Těžba v hlubinných dolech.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Naleziště v minulosti:  Kutná Hora, Jáchymov, Příbram.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Stříbrné mince byly velmi ceněné.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Dnes jsou v ČR  ložiska stříbra vyčerpána!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43608" y="5301208"/>
                <a:ext cx="22322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>
                    <a:solidFill>
                      <a:prstClr val="black"/>
                    </a:solidFill>
                  </a:rPr>
                  <a:t>Obr.2 - Stříbro</a:t>
                </a:r>
                <a:r>
                  <a:rPr lang="cs-CZ" dirty="0">
                    <a:solidFill>
                      <a:prstClr val="black"/>
                    </a:solidFill>
                    <a:latin typeface="Vrinda"/>
                    <a:cs typeface="Vrinda"/>
                  </a:rPr>
                  <a:t>[2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prstClr val="black"/>
                        </a:solidFill>
                        <a:latin typeface="Cambria Math"/>
                        <a:cs typeface="Vrinda"/>
                      </a:rPr>
                      <m:t>]</m:t>
                    </m:r>
                  </m:oMath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5301208"/>
                <a:ext cx="223224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2186" t="-10000" b="-2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5934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VYUŽITÍ STŘÍBRA A  ZLATA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Zlaté a stříbrné doplňky : přívěsky, prsteny, náušnice ……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v elektrotechnice -  jsou to nejlepší vodiče elektřiny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Př. Počítačové čipy, tranzistory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02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51510" indent="-514350">
              <a:buFont typeface="+mj-lt"/>
              <a:buAutoNum type="arabicPeriod"/>
            </a:pPr>
            <a:r>
              <a:rPr lang="cs-CZ" dirty="0"/>
              <a:t>Investiční zlato: vlastnosti - zlato. [online]. 2007-2009. [cit. 2011-10-16].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investicnizlato.com/zlato/vlastnosti</a:t>
            </a: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/>
              <a:t>Investiční zlato: vlastnosti -stříbro. [online]. 2007-2009. [cit. 2011-10-16].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investicnizlato.com/galerie/zakladni-fyzikalne-chemicke-vlastnosti</a:t>
            </a: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</a:t>
            </a:r>
            <a:r>
              <a:rPr lang="cs-CZ"/>
              <a:t>ISBN 978-80-7289-313-3. </a:t>
            </a:r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13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357126</TotalTime>
  <Words>300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Vrchol</vt:lpstr>
      <vt:lpstr>1_Vrchol</vt:lpstr>
      <vt:lpstr>2_Vrchol</vt:lpstr>
      <vt:lpstr>3_Vrchol</vt:lpstr>
      <vt:lpstr>4_Vrchol</vt:lpstr>
      <vt:lpstr>5_Vrchol</vt:lpstr>
      <vt:lpstr>Prezentace aplikace PowerPoint</vt:lpstr>
      <vt:lpstr>DRAHÉ KOVY</vt:lpstr>
      <vt:lpstr>ZLATO</vt:lpstr>
      <vt:lpstr>STŘÍBRO</vt:lpstr>
      <vt:lpstr>VYUŽITÍ STŘÍBRA A  ZLATA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</cp:revision>
  <dcterms:created xsi:type="dcterms:W3CDTF">2011-10-16T19:49:06Z</dcterms:created>
  <dcterms:modified xsi:type="dcterms:W3CDTF">2012-06-25T04:42:11Z</dcterms:modified>
</cp:coreProperties>
</file>