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</p:sldMasterIdLst>
  <p:notesMasterIdLst>
    <p:notesMasterId r:id="rId21"/>
  </p:notesMasterIdLst>
  <p:sldIdLst>
    <p:sldId id="259" r:id="rId11"/>
    <p:sldId id="258" r:id="rId12"/>
    <p:sldId id="260" r:id="rId13"/>
    <p:sldId id="261" r:id="rId14"/>
    <p:sldId id="262" r:id="rId15"/>
    <p:sldId id="263" r:id="rId16"/>
    <p:sldId id="265" r:id="rId17"/>
    <p:sldId id="264" r:id="rId18"/>
    <p:sldId id="266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2402B6-8A50-4F7E-9ABF-9CCA82A2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FCE92-388A-467A-8920-FE3F9A194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492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792322-4AE4-436B-AD85-1C559E8D5F1A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059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762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313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92632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907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728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147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742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057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441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388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34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113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407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760244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9373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9268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658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9690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8731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541616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6463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4262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670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8174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1086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8285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686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1144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2781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6774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5068604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9236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1874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5509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7191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1943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88991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6958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4021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9050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4213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9472597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4790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2713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3768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97508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37737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26170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32370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06761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4037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04946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9383550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2792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338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10494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5358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84774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59745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808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89702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40925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14581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5700218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9128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83767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97687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6739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227062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90334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71517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02998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38678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06377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40828629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64554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7026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03206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00279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417332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2534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90954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16884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45318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62755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98579271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49455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42189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74664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42385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2943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75398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1564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118110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68848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44305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827824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11325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03208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76414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56066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71781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44033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86115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64546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8354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94456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62662155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0848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074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608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582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774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941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624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67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52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004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949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27EED4-4063-411E-A93E-370836992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CB8AAE-0FFF-42EE-9A1C-33BA55AC5E1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88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6.xml"/><Relationship Id="rId4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ergie21.cz/archiv-novinek/Rozhoduje-se-o-podilu-biomasy-na-vyrobe-tepla__s303x55955.htmleni-paliva-uhli-6500.html" TargetMode="External"/><Relationship Id="rId2" Type="http://schemas.openxmlformats.org/officeDocument/2006/relationships/hyperlink" Target="http://www.ceskestavby.cz/clanky/topeni-paliva-uhli-6500.html" TargetMode="External"/><Relationship Id="rId1" Type="http://schemas.openxmlformats.org/officeDocument/2006/relationships/slideLayout" Target="../slideLayouts/slideLayout108.xml"/><Relationship Id="rId4" Type="http://schemas.openxmlformats.org/officeDocument/2006/relationships/hyperlink" Target="http://www.eu2009.cz/cz/czech-republic/regions/regiony-cr-328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82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black"/>
                  </a:outerShdw>
                  <a:reflection endPos="0" dir="5400000" sy="-100000" algn="bl" rotWithShape="0"/>
                </a:effectLst>
              </a:rPr>
              <a:t>RUDY</a:t>
            </a:r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black">
                      <a:alpha val="51000"/>
                    </a:prstClr>
                  </a:outerShdw>
                  <a:reflection endPos="0" dir="5400000" sy="-100000" algn="bl" rotWithShape="0"/>
                </a:effectLst>
              </a:rPr>
              <a:t> – ENERGETICKÉ SUROVINY</a:t>
            </a:r>
            <a:endParaRPr lang="cs-CZ" sz="4800" dirty="0">
              <a:solidFill>
                <a:prstClr val="black"/>
              </a:solidFill>
              <a:effectLst>
                <a:outerShdw sx="1000" sy="1000" algn="tl">
                  <a:prstClr val="black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62254" y="328299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9552" y="314096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>
                <a:solidFill>
                  <a:prstClr val="black"/>
                </a:solidFill>
              </a:rPr>
              <a:t>VY_32_inovace_03- PŘ – RUDY  3 -  ENERGETICKÉ SUROVINY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 listopad</a:t>
            </a: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Anotace: Energetické suroviny- černé uhlí, hnědé uhlí, ropa, zemní plyn</a:t>
            </a:r>
          </a:p>
        </p:txBody>
      </p:sp>
    </p:spTree>
    <p:extLst>
      <p:ext uri="{BB962C8B-B14F-4D97-AF65-F5344CB8AC3E}">
        <p14:creationId xmlns:p14="http://schemas.microsoft.com/office/powerpoint/2010/main" val="306241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667544"/>
          </a:xfrm>
        </p:spPr>
        <p:txBody>
          <a:bodyPr>
            <a:noAutofit/>
          </a:bodyPr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Energetické suroviny  (paliva)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Suroviny ze kterých  se vyrábí </a:t>
            </a:r>
            <a:r>
              <a:rPr lang="cs-CZ" sz="2800" dirty="0" smtClean="0">
                <a:solidFill>
                  <a:schemeClr val="tx1"/>
                </a:solidFill>
              </a:rPr>
              <a:t>energie.</a:t>
            </a:r>
            <a:endParaRPr lang="cs-CZ" sz="2800" dirty="0">
              <a:solidFill>
                <a:schemeClr val="tx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Z těchto surovin získáváme  teplo, světlo, energii k pohonu automobilů,  elektrickou </a:t>
            </a:r>
            <a:r>
              <a:rPr lang="cs-CZ" sz="2800" dirty="0" smtClean="0">
                <a:solidFill>
                  <a:schemeClr val="tx1"/>
                </a:solidFill>
              </a:rPr>
              <a:t>energii.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1"/>
                </a:solidFill>
              </a:rPr>
              <a:t>Energetické suroviny (paliva)  dělíme na:           </a:t>
            </a:r>
            <a:endParaRPr lang="cs-CZ" sz="2800" b="1" dirty="0">
              <a:solidFill>
                <a:schemeClr val="tx1"/>
              </a:solidFill>
            </a:endParaRPr>
          </a:p>
          <a:p>
            <a:pPr marL="13716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  	</a:t>
            </a:r>
          </a:p>
          <a:p>
            <a:pPr marL="137160" indent="0">
              <a:buNone/>
            </a:pPr>
            <a:endParaRPr lang="cs-CZ" sz="2800" b="1" dirty="0">
              <a:solidFill>
                <a:schemeClr val="tx1"/>
              </a:solidFill>
              <a:hlinkClick r:id="rId2" action="ppaction://hlinksldjump"/>
            </a:endParaRPr>
          </a:p>
          <a:p>
            <a:pPr marL="137160" indent="0">
              <a:buNone/>
            </a:pPr>
            <a:r>
              <a:rPr lang="cs-CZ" sz="2800" b="1" dirty="0" smtClean="0">
                <a:solidFill>
                  <a:schemeClr val="bg1"/>
                </a:solidFill>
                <a:hlinkClick r:id="rId2" action="ppaction://hlinksldjump"/>
              </a:rPr>
              <a:t>		</a:t>
            </a:r>
            <a:r>
              <a:rPr lang="cs-CZ" sz="2800" b="1" dirty="0" smtClean="0">
                <a:solidFill>
                  <a:schemeClr val="tx1"/>
                </a:solidFill>
                <a:hlinkClick r:id="rId3" action="ppaction://hlinksldjump"/>
              </a:rPr>
              <a:t>pevná ( uhlí)</a:t>
            </a:r>
          </a:p>
          <a:p>
            <a:pPr marL="137160" indent="0">
              <a:buNone/>
            </a:pPr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	</a:t>
            </a:r>
            <a:r>
              <a:rPr lang="cs-CZ" sz="2800" dirty="0">
                <a:solidFill>
                  <a:schemeClr val="tx1"/>
                </a:solidFill>
                <a:hlinkClick r:id="rId3" action="ppaction://hlinksldjump"/>
              </a:rPr>
              <a:t>	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137160" indent="0">
              <a:buNone/>
            </a:pPr>
            <a:r>
              <a:rPr lang="cs-CZ" sz="2800" b="1" dirty="0">
                <a:solidFill>
                  <a:schemeClr val="tx1"/>
                </a:solidFill>
                <a:hlinkClick r:id="rId4" action="ppaction://hlinksldjump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hlinkClick r:id="rId4" action="ppaction://hlinksldjump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hlinkClick r:id="rId5" action="ppaction://hlinksldjump"/>
              </a:rPr>
              <a:t>kapalná (ropa)  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13716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		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137160" indent="0">
              <a:buNone/>
            </a:pPr>
            <a:r>
              <a:rPr lang="cs-CZ" sz="2800" b="1" dirty="0">
                <a:solidFill>
                  <a:schemeClr val="tx1"/>
                </a:solidFill>
                <a:hlinkClick r:id="rId6" action="ppaction://hlinksldjump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hlinkClick r:id="rId6" action="ppaction://hlinksldjump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hlinkClick r:id="rId7" action="ppaction://hlinksldjump"/>
              </a:rPr>
              <a:t>plynná ( zemní plyn)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55576" y="37890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732206" y="46531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732206" y="53469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8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332656"/>
            <a:ext cx="6512511" cy="64807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UHLÍ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24744"/>
            <a:ext cx="7488832" cy="4968552"/>
          </a:xfrm>
        </p:spPr>
        <p:txBody>
          <a:bodyPr>
            <a:normAutofit fontScale="77500" lnSpcReduction="20000"/>
          </a:bodyPr>
          <a:lstStyle/>
          <a:p>
            <a:pPr marL="594360" indent="-457200"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Uhlí vzniklo z různých druhů rostlin před mnoha miliony let.</a:t>
            </a:r>
            <a:endParaRPr lang="cs-CZ" sz="36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Uhlí se těží hornickým způsobem.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Je složeno převážně z uhlíku.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Na území ČR se těží převážně hnědé uhlí.</a:t>
            </a:r>
          </a:p>
          <a:p>
            <a:pPr>
              <a:buFont typeface="Wingdings" pitchFamily="2" charset="2"/>
              <a:buChar char="Ø"/>
            </a:pPr>
            <a:endParaRPr lang="cs-CZ" sz="36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600" dirty="0" smtClean="0">
              <a:solidFill>
                <a:schemeClr val="tx1"/>
              </a:solidFill>
            </a:endParaRPr>
          </a:p>
          <a:p>
            <a:pPr marL="708660" indent="-571500">
              <a:buFont typeface="Wingdings" pitchFamily="2" charset="2"/>
              <a:buChar char="Ø"/>
            </a:pPr>
            <a:r>
              <a:rPr lang="cs-CZ" sz="3600" u="sng" dirty="0" smtClean="0">
                <a:solidFill>
                  <a:schemeClr val="tx1"/>
                </a:solidFill>
              </a:rPr>
              <a:t>DĚLENÍ UHLÍ : </a:t>
            </a:r>
          </a:p>
          <a:p>
            <a:pPr>
              <a:buFont typeface="Wingdings" pitchFamily="2" charset="2"/>
              <a:buChar char="Ø"/>
            </a:pPr>
            <a:r>
              <a:rPr lang="cs-CZ" sz="3600" b="1" u="sng" dirty="0" smtClean="0">
                <a:ln w="12700">
                  <a:solidFill>
                    <a:schemeClr val="tx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1) </a:t>
            </a:r>
            <a:r>
              <a:rPr lang="cs-CZ" sz="3600" b="1" u="sng" dirty="0" smtClean="0">
                <a:ln w="12700">
                  <a:solidFill>
                    <a:schemeClr val="tx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černé uhlí</a:t>
            </a:r>
            <a:endParaRPr lang="cs-CZ" sz="3600" b="1" u="sng" dirty="0" smtClean="0">
              <a:ln w="12700">
                <a:solidFill>
                  <a:schemeClr val="tx2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b="1" u="sng" dirty="0" smtClean="0">
                <a:ln w="12700">
                  <a:solidFill>
                    <a:schemeClr val="tx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2) </a:t>
            </a:r>
            <a:r>
              <a:rPr lang="cs-CZ" sz="3600" b="1" u="sng" dirty="0" smtClean="0">
                <a:ln w="12700">
                  <a:solidFill>
                    <a:schemeClr val="tx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hnědé uhlí</a:t>
            </a:r>
            <a:endParaRPr lang="cs-CZ" sz="3600" b="1" u="sng" dirty="0">
              <a:ln w="12700">
                <a:solidFill>
                  <a:schemeClr val="tx2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36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6932240" cy="38164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V ČR se těží  méně než hnědé uhlí.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Těží se hluboko pod zemí v hlubinných dolech.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Černé uhlí je starší než uhlí hnědé.</a:t>
            </a:r>
          </a:p>
          <a:p>
            <a:pPr marL="594360" indent="-457200">
              <a:buFont typeface="Wingdings" pitchFamily="2" charset="2"/>
              <a:buChar char="Ø"/>
            </a:pPr>
            <a:endParaRPr lang="cs-CZ" sz="2800" dirty="0" smtClean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6309320"/>
            <a:ext cx="2714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Obr.1 Černé 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uhlí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  <a:latin typeface="Constantia"/>
              </a:rPr>
              <a:t>[1]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ČERNÉ UHLÍ</a:t>
            </a:r>
          </a:p>
        </p:txBody>
      </p:sp>
      <p:sp>
        <p:nvSpPr>
          <p:cNvPr id="10" name="Tlačítko akce: Návrat 9">
            <a:hlinkClick r:id="rId4" action="ppaction://hlinksldjump" highlightClick="1"/>
          </p:cNvPr>
          <p:cNvSpPr/>
          <p:nvPr/>
        </p:nvSpPr>
        <p:spPr>
          <a:xfrm rot="16200000">
            <a:off x="7453820" y="139812"/>
            <a:ext cx="1236960" cy="1308968"/>
          </a:xfrm>
          <a:prstGeom prst="actionButtonRetur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09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6512511" cy="1008112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HNĚDÉ UHLÍ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564904"/>
            <a:ext cx="6400800" cy="1641336"/>
          </a:xfrm>
        </p:spPr>
        <p:txBody>
          <a:bodyPr/>
          <a:lstStyle/>
          <a:p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Hnědé uhlí se těží na povrchu země v povrchových dolech.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0932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Obr.2 – Hnědé 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uhlí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  <a:latin typeface="Constantia"/>
              </a:rPr>
              <a:t>[2]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Tlačítko akce: Návrat 4">
            <a:hlinkClick r:id="rId3" action="ppaction://hlinksldjump" highlightClick="1"/>
          </p:cNvPr>
          <p:cNvSpPr/>
          <p:nvPr/>
        </p:nvSpPr>
        <p:spPr>
          <a:xfrm rot="16200000">
            <a:off x="7524328" y="476672"/>
            <a:ext cx="1224136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23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ROPA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Vznikla před mnoha miliony lety z odumřelých  mořských mikroorganizmů a těl živočichů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Je různobarevná.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Pro dnešní život nepostradatelná</a:t>
            </a:r>
          </a:p>
          <a:p>
            <a:pPr marL="594360" indent="-457200"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52320" y="260648"/>
            <a:ext cx="1008112" cy="122413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92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ZEMNÍ PLYN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Vznikl stejně jako ropa.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Plynem se vytápějí domácnosti,  využívá se k vaření, pečení.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Pozor!  Musí se s ním zacházet opatrně, je výbušný.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1273" y="0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chemeClr val="tx1"/>
                </a:solidFill>
              </a:rPr>
              <a:t>TĚŽBA UHLÍ</a:t>
            </a:r>
            <a:endParaRPr lang="cs-CZ" dirty="0">
              <a:ln>
                <a:solidFill>
                  <a:srgbClr val="FFFF00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07" y="2959595"/>
            <a:ext cx="5998002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6707" y="227861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Vyhledej v atlasu  a zakresli do mapy -   naleziště  černého, hnědého uhlí, ropy a zemního plynu v ČR.</a:t>
            </a: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576707" y="1270501"/>
            <a:ext cx="792088" cy="100811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68795" y="1270501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ÚKOLY: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09555" y="5805264"/>
            <a:ext cx="2426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n>
                  <a:solidFill>
                    <a:prstClr val="white"/>
                  </a:solidFill>
                </a:ln>
                <a:solidFill>
                  <a:prstClr val="black"/>
                </a:solidFill>
              </a:rPr>
              <a:t>Obr.3 – Těžba hnědého </a:t>
            </a:r>
            <a:r>
              <a:rPr lang="cs-CZ" dirty="0" smtClean="0">
                <a:ln>
                  <a:solidFill>
                    <a:prstClr val="white"/>
                  </a:solidFill>
                </a:ln>
                <a:solidFill>
                  <a:prstClr val="black"/>
                </a:solidFill>
              </a:rPr>
              <a:t>uhlí</a:t>
            </a:r>
            <a:r>
              <a:rPr lang="cs-CZ" dirty="0" smtClean="0">
                <a:ln>
                  <a:solidFill>
                    <a:prstClr val="white"/>
                  </a:solidFill>
                </a:ln>
                <a:solidFill>
                  <a:prstClr val="black"/>
                </a:solidFill>
                <a:latin typeface="Constantia"/>
              </a:rPr>
              <a:t>[3]</a:t>
            </a:r>
            <a:endParaRPr lang="cs-CZ" dirty="0">
              <a:ln>
                <a:solidFill>
                  <a:prstClr val="white"/>
                </a:solidFill>
              </a:ln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580526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obr.4 – Mapa </a:t>
            </a:r>
            <a:r>
              <a:rPr lang="cs-CZ" dirty="0" smtClean="0">
                <a:solidFill>
                  <a:prstClr val="black"/>
                </a:solidFill>
              </a:rPr>
              <a:t>ČR</a:t>
            </a:r>
            <a:r>
              <a:rPr lang="cs-CZ" dirty="0" smtClean="0">
                <a:solidFill>
                  <a:prstClr val="black"/>
                </a:solidFill>
                <a:latin typeface="Constantia"/>
              </a:rPr>
              <a:t>[4]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95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5867400" cy="522288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Úkoly: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1095962"/>
            <a:ext cx="7776864" cy="4926509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sz="2800" dirty="0" smtClean="0">
                <a:solidFill>
                  <a:schemeClr val="tx1"/>
                </a:solidFill>
              </a:rPr>
              <a:t>Jak se změní krajina, kde se nacházejí 	naleziště hnědého uhlí. 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sz="2800" dirty="0" smtClean="0">
                <a:solidFill>
                  <a:schemeClr val="tx1"/>
                </a:solidFill>
              </a:rPr>
              <a:t>Podle mapy najdi města, kde se těží 	hnědé, černé uhlí ropa a zemní plyn.</a:t>
            </a:r>
            <a:endParaRPr lang="cs-CZ" sz="2800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sz="3000" dirty="0" smtClean="0">
                <a:solidFill>
                  <a:schemeClr val="tx1"/>
                </a:solidFill>
              </a:rPr>
              <a:t>Zamysli se, jak a kde můžeme ropou 	uškodit.</a:t>
            </a:r>
          </a:p>
          <a:p>
            <a:pPr algn="l"/>
            <a:endParaRPr lang="cs-CZ" sz="3200" dirty="0">
              <a:solidFill>
                <a:schemeClr val="tx1"/>
              </a:solidFill>
            </a:endParaRP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        Co vše se z ropy vyrábí.</a:t>
            </a: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803958" y="3861048"/>
            <a:ext cx="575851" cy="576064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803959" y="5057495"/>
            <a:ext cx="575851" cy="576064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803957" y="1412776"/>
            <a:ext cx="575851" cy="576064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803959" y="2548730"/>
            <a:ext cx="575851" cy="64807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45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823" y="260648"/>
            <a:ext cx="7861860" cy="5222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836712"/>
            <a:ext cx="7776864" cy="5256584"/>
          </a:xfrm>
        </p:spPr>
        <p:txBody>
          <a:bodyPr>
            <a:normAutofit/>
          </a:bodyPr>
          <a:lstStyle/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České </a:t>
            </a:r>
            <a:r>
              <a:rPr lang="cs-CZ" dirty="0">
                <a:solidFill>
                  <a:schemeClr val="tx1"/>
                </a:solidFill>
              </a:rPr>
              <a:t>stavby: topení-paliva. [online]. 2001 - 2012 [cit. 2011-10-20]. Dostupné z: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cs-CZ" dirty="0">
                <a:solidFill>
                  <a:schemeClr val="tx1"/>
                </a:solidFill>
                <a:hlinkClick r:id="rId2"/>
              </a:rPr>
              <a:t>://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www.ceskestavby.cz/clanky/topeni-paliva-uhli-6500.html</a:t>
            </a:r>
            <a:endParaRPr lang="cs-CZ" dirty="0" smtClean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České </a:t>
            </a:r>
            <a:r>
              <a:rPr lang="cs-CZ" dirty="0">
                <a:solidFill>
                  <a:schemeClr val="tx1"/>
                </a:solidFill>
              </a:rPr>
              <a:t>stavby: topení-paliva. [online]. 2001 - 2012 [cit. 2011-10-20]. Dostupné z: </a:t>
            </a:r>
            <a:r>
              <a:rPr lang="cs-CZ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www.ceskestavby.cz/clanky/topeni-paliva-uhli-6500.html</a:t>
            </a:r>
            <a:endParaRPr lang="cs-CZ" dirty="0" smtClean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TRNAVSKÝ</a:t>
            </a:r>
            <a:r>
              <a:rPr lang="cs-CZ" dirty="0">
                <a:solidFill>
                  <a:schemeClr val="tx1"/>
                </a:solidFill>
              </a:rPr>
              <a:t>, Jiří. </a:t>
            </a:r>
            <a:r>
              <a:rPr lang="cs-CZ" i="1" dirty="0">
                <a:solidFill>
                  <a:schemeClr val="tx1"/>
                </a:solidFill>
              </a:rPr>
              <a:t>Energie 21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i="1" dirty="0">
                <a:solidFill>
                  <a:schemeClr val="tx1"/>
                </a:solidFill>
              </a:rPr>
              <a:t>obnovitelné zdroje</a:t>
            </a:r>
            <a:r>
              <a:rPr lang="cs-CZ" dirty="0">
                <a:solidFill>
                  <a:schemeClr val="tx1"/>
                </a:solidFill>
              </a:rPr>
              <a:t> [online]. 27.4.2011. [cit. 2011-10-20]. Dostupné z: 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http://www.energie21.cz/archiv-novinek/Rozhoduje-se-o-podilu-biomasy-na-vyrobe-tepla__</a:t>
            </a:r>
            <a:r>
              <a:rPr lang="cs-CZ" dirty="0" smtClean="0">
                <a:solidFill>
                  <a:schemeClr val="tx1"/>
                </a:solidFill>
                <a:hlinkClick r:id="rId3"/>
              </a:rPr>
              <a:t>s303x55955.htmleni-paliva-uhli-6500.html</a:t>
            </a:r>
            <a:endParaRPr lang="cs-CZ" dirty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/>
              <a:t>EU 2009.cz: regiony ČR. [online]. 2009. vyd. 6.8.2011 [cit. 2011-10-20].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www.eu2009.cz/cz/czech-republic/regions/regiony-cr-328/index.html</a:t>
            </a:r>
            <a:endParaRPr lang="cs-CZ" dirty="0" smtClean="0"/>
          </a:p>
          <a:p>
            <a:pPr marL="342900" indent="-342900">
              <a:buClr>
                <a:schemeClr val="tx1"/>
              </a:buClr>
              <a:buSzPct val="77000"/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marL="342900" indent="-34290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27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351375</TotalTime>
  <Words>417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Cesta</vt:lpstr>
      <vt:lpstr>1_Cesta</vt:lpstr>
      <vt:lpstr>2_Cesta</vt:lpstr>
      <vt:lpstr>3_Cesta</vt:lpstr>
      <vt:lpstr>4_Cesta</vt:lpstr>
      <vt:lpstr>5_Cesta</vt:lpstr>
      <vt:lpstr>6_Cesta</vt:lpstr>
      <vt:lpstr>7_Cesta</vt:lpstr>
      <vt:lpstr>8_Cesta</vt:lpstr>
      <vt:lpstr>9_Cesta</vt:lpstr>
      <vt:lpstr>Prezentace aplikace PowerPoint</vt:lpstr>
      <vt:lpstr>Energetické suroviny  (paliva)</vt:lpstr>
      <vt:lpstr>UHLÍ</vt:lpstr>
      <vt:lpstr>Prezentace aplikace PowerPoint</vt:lpstr>
      <vt:lpstr>HNĚDÉ UHLÍ</vt:lpstr>
      <vt:lpstr>ROPA</vt:lpstr>
      <vt:lpstr>ZEMNÍ PLYN</vt:lpstr>
      <vt:lpstr>TĚŽBA UHLÍ</vt:lpstr>
      <vt:lpstr>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</cp:revision>
  <dcterms:created xsi:type="dcterms:W3CDTF">2011-10-20T18:58:10Z</dcterms:created>
  <dcterms:modified xsi:type="dcterms:W3CDTF">2012-06-25T04:42:26Z</dcterms:modified>
</cp:coreProperties>
</file>