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6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  <p:sldMasterId id="2147483732" r:id="rId6"/>
  </p:sldMasterIdLst>
  <p:sldIdLst>
    <p:sldId id="257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theme" Target="theme/theme1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03035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25666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2607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1551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0412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6156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297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1552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8860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3564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83547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81276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014977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22198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67892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01754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49970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80898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84926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46351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43851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3914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460442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407160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96852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82408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47113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43118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76546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905485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46939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33500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941846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5626101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109552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362748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64829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884421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11225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124618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1392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054921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49219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972974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386626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7128834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3049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125517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438528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567408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3768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028655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733975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845816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195111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0397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2130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08672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83774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33383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A67ABFDA-CB82-4A64-B11D-B20BEDBF6CCB}" type="datetimeFigureOut">
              <a:rPr lang="cs-CZ" smtClean="0">
                <a:solidFill>
                  <a:srgbClr val="FFFFFF"/>
                </a:solidFill>
              </a:rPr>
              <a:pPr/>
              <a:t>16.9.2013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9DFBC969-BCC7-4AF5-9E2F-A258541FA890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hcitovedet.blog.cz/0905/ruzna-souhvezdi" TargetMode="External"/><Relationship Id="rId2" Type="http://schemas.openxmlformats.org/officeDocument/2006/relationships/hyperlink" Target="http://profesorka-mrs-zuzangelos.blog.cz/" TargetMode="External"/><Relationship Id="rId1" Type="http://schemas.openxmlformats.org/officeDocument/2006/relationships/slideLayout" Target="../slideLayouts/slideLayout46.xml"/><Relationship Id="rId5" Type="http://schemas.openxmlformats.org/officeDocument/2006/relationships/hyperlink" Target="http://astronomia.zcu.cz/hvezdy/souhvezdi-pup" TargetMode="External"/><Relationship Id="rId4" Type="http://schemas.openxmlformats.org/officeDocument/2006/relationships/hyperlink" Target="http://www.astronomiaonline.org/view.php?cisloclanku=20060118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srgbClr val="FFFF00"/>
                </a:solidFill>
                <a:effectLst>
                  <a:outerShdw sx="1000" sy="1000" algn="tl">
                    <a:srgbClr val="FFFFFF"/>
                  </a:outerShdw>
                  <a:reflection endPos="0" dir="5400000" sy="-100000" algn="bl" rotWithShape="0"/>
                </a:effectLst>
              </a:rPr>
              <a:t>SOUHVĚZDÍ</a:t>
            </a:r>
            <a:endParaRPr lang="cs-CZ" sz="4800" dirty="0">
              <a:solidFill>
                <a:srgbClr val="FFFF00"/>
              </a:solidFill>
              <a:effectLst>
                <a:outerShdw sx="1000" sy="1000" algn="tl">
                  <a:srgbClr val="FFFFFF">
                    <a:alpha val="51000"/>
                  </a:srgb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srgbClr val="FFFF00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FFFF00"/>
                </a:solidFill>
              </a:rPr>
              <a:t>Název :      </a:t>
            </a:r>
            <a:r>
              <a:rPr lang="cs-CZ" sz="1600" b="1" dirty="0" smtClean="0">
                <a:solidFill>
                  <a:srgbClr val="FFFF00"/>
                </a:solidFill>
              </a:rPr>
              <a:t>VY_32_inovace_07- </a:t>
            </a:r>
            <a:r>
              <a:rPr lang="cs-CZ" sz="1600" b="1" dirty="0">
                <a:solidFill>
                  <a:srgbClr val="FFFF00"/>
                </a:solidFill>
              </a:rPr>
              <a:t>PŘ – SOUHVĚZDÍ</a:t>
            </a:r>
          </a:p>
          <a:p>
            <a:r>
              <a:rPr lang="cs-CZ" sz="1600" dirty="0">
                <a:solidFill>
                  <a:srgbClr val="FFFF00"/>
                </a:solidFill>
              </a:rPr>
              <a:t>Autor:        Denisa Štelzigová</a:t>
            </a:r>
          </a:p>
          <a:p>
            <a:r>
              <a:rPr lang="cs-CZ" sz="1600" dirty="0">
                <a:solidFill>
                  <a:srgbClr val="FFFF00"/>
                </a:solidFill>
              </a:rPr>
              <a:t>Období:     únor</a:t>
            </a:r>
          </a:p>
          <a:p>
            <a:r>
              <a:rPr lang="cs-CZ" sz="1600" dirty="0">
                <a:solidFill>
                  <a:srgbClr val="FFFF00"/>
                </a:solidFill>
              </a:rPr>
              <a:t>Věková skupina:      5. ročník</a:t>
            </a:r>
          </a:p>
          <a:p>
            <a:r>
              <a:rPr lang="cs-CZ" sz="1600" dirty="0">
                <a:solidFill>
                  <a:srgbClr val="FFFF00"/>
                </a:solidFill>
              </a:rPr>
              <a:t>Tematická oblast:    Přírodověda</a:t>
            </a:r>
          </a:p>
          <a:p>
            <a:r>
              <a:rPr lang="cs-CZ" sz="1600" dirty="0">
                <a:solidFill>
                  <a:srgbClr val="FFFF00"/>
                </a:solidFill>
              </a:rPr>
              <a:t>Anotace:    Souhvězdí – Velký a Malý vůz, Polárka</a:t>
            </a:r>
          </a:p>
        </p:txBody>
      </p:sp>
    </p:spTree>
    <p:extLst>
      <p:ext uri="{BB962C8B-B14F-4D97-AF65-F5344CB8AC3E}">
        <p14:creationId xmlns:p14="http://schemas.microsoft.com/office/powerpoint/2010/main" xmlns="" val="2164059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764704"/>
            <a:ext cx="7924800" cy="4950296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Souhvězdí  = skupiny hvězd.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Lidé  si </a:t>
            </a:r>
            <a:r>
              <a:rPr lang="cs-CZ" sz="2800" dirty="0" smtClean="0">
                <a:solidFill>
                  <a:srgbClr val="FFFF00"/>
                </a:solidFill>
              </a:rPr>
              <a:t>je vytvořili</a:t>
            </a:r>
            <a:r>
              <a:rPr lang="cs-CZ" sz="2800" dirty="0" smtClean="0">
                <a:solidFill>
                  <a:srgbClr val="FFFF00"/>
                </a:solidFill>
              </a:rPr>
              <a:t>, aby se lépe dokázali orientovat na hvězdné obloze.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Názvy - podle jejich tvaru, podobě zvířat, </a:t>
            </a:r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podle božských hrdinů ……atd.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pPr lvl="3"/>
            <a:r>
              <a:rPr lang="cs-CZ" sz="2800" dirty="0" smtClean="0">
                <a:solidFill>
                  <a:srgbClr val="FFFF00"/>
                </a:solidFill>
              </a:rPr>
              <a:t>Jmenujte některá souhvězdí.</a:t>
            </a:r>
          </a:p>
        </p:txBody>
      </p:sp>
      <p:sp>
        <p:nvSpPr>
          <p:cNvPr id="4" name="Tlačítko akce: Nápověda 3">
            <a:hlinkClick r:id="" action="ppaction://hlinkshowjump?jump=nextslide" highlightClick="1"/>
          </p:cNvPr>
          <p:cNvSpPr/>
          <p:nvPr/>
        </p:nvSpPr>
        <p:spPr>
          <a:xfrm>
            <a:off x="971600" y="4149080"/>
            <a:ext cx="864096" cy="100811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623731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Obr.1 – souhvězdí [1]</a:t>
            </a:r>
          </a:p>
        </p:txBody>
      </p:sp>
    </p:spTree>
    <p:extLst>
      <p:ext uri="{BB962C8B-B14F-4D97-AF65-F5344CB8AC3E}">
        <p14:creationId xmlns:p14="http://schemas.microsoft.com/office/powerpoint/2010/main" xmlns="" val="160630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/>
          <p:nvPr/>
        </p:nvCxnSpPr>
        <p:spPr>
          <a:xfrm flipH="1">
            <a:off x="2245060" y="414548"/>
            <a:ext cx="2453208" cy="0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21804" y="191373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FF00"/>
                </a:solidFill>
              </a:rPr>
              <a:t>MALÝ VŮZ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914292" y="4879044"/>
            <a:ext cx="1296144" cy="0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642484" y="4591012"/>
            <a:ext cx="1440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VELKÝ VŮZ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418348" y="5914492"/>
            <a:ext cx="3779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dirty="0">
                <a:solidFill>
                  <a:srgbClr val="FFFF00"/>
                </a:solidFill>
              </a:rPr>
              <a:t>Obr.2 – MALÝ A VELKÝ VŮZ[2</a:t>
            </a:r>
            <a:r>
              <a:rPr lang="cs-CZ" sz="2800" dirty="0">
                <a:solidFill>
                  <a:srgbClr val="FFFF00"/>
                </a:soli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xmlns="" val="426933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Podle které hvězdy </a:t>
            </a:r>
            <a:r>
              <a:rPr lang="cs-CZ" sz="2800" dirty="0" smtClean="0">
                <a:solidFill>
                  <a:srgbClr val="FFFF00"/>
                </a:solidFill>
              </a:rPr>
              <a:t>můžeme na </a:t>
            </a:r>
            <a:r>
              <a:rPr lang="cs-CZ" sz="2800" dirty="0">
                <a:solidFill>
                  <a:srgbClr val="FFFF00"/>
                </a:solidFill>
              </a:rPr>
              <a:t>severní polokouli  </a:t>
            </a:r>
            <a:r>
              <a:rPr lang="cs-CZ" sz="2800" dirty="0" smtClean="0">
                <a:solidFill>
                  <a:srgbClr val="FFFF00"/>
                </a:solidFill>
              </a:rPr>
              <a:t>určovat sever ?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3347864" y="3212976"/>
            <a:ext cx="1584176" cy="115212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481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5690592" cy="562074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Hvězda Polárka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Říkáme ji také Severka.</a:t>
            </a:r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Je součástí souhvězdí </a:t>
            </a:r>
            <a:r>
              <a:rPr lang="cs-CZ" sz="2800" u="sng" dirty="0" smtClean="0">
                <a:solidFill>
                  <a:srgbClr val="FFFF00"/>
                </a:solidFill>
              </a:rPr>
              <a:t>Malého vozu</a:t>
            </a:r>
            <a:r>
              <a:rPr lang="cs-CZ" sz="2800" dirty="0" smtClean="0">
                <a:solidFill>
                  <a:srgbClr val="FFFF00"/>
                </a:solidFill>
              </a:rPr>
              <a:t>.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Podle ní můžeme na severní polokouli </a:t>
            </a:r>
            <a:r>
              <a:rPr lang="cs-CZ" sz="2800" dirty="0">
                <a:solidFill>
                  <a:srgbClr val="FFFF00"/>
                </a:solidFill>
              </a:rPr>
              <a:t>u</a:t>
            </a:r>
            <a:r>
              <a:rPr lang="cs-CZ" sz="2800" dirty="0" smtClean="0">
                <a:solidFill>
                  <a:srgbClr val="FFFF00"/>
                </a:solidFill>
              </a:rPr>
              <a:t>rčovat sever.</a:t>
            </a:r>
            <a:endParaRPr lang="cs-CZ" sz="2800" dirty="0">
              <a:solidFill>
                <a:srgbClr val="FFFF00"/>
              </a:solidFill>
            </a:endParaRPr>
          </a:p>
        </p:txBody>
      </p:sp>
      <p:cxnSp>
        <p:nvCxnSpPr>
          <p:cNvPr id="5" name="Přímá spojnice se šipkou 4"/>
          <p:cNvCxnSpPr>
            <a:endCxn id="7" idx="1"/>
          </p:cNvCxnSpPr>
          <p:nvPr/>
        </p:nvCxnSpPr>
        <p:spPr>
          <a:xfrm>
            <a:off x="5508104" y="980728"/>
            <a:ext cx="1368152" cy="45006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876256" y="548680"/>
            <a:ext cx="15841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</a:rPr>
              <a:t>MALÝ VŮZ</a:t>
            </a:r>
          </a:p>
        </p:txBody>
      </p:sp>
    </p:spTree>
    <p:extLst>
      <p:ext uri="{BB962C8B-B14F-4D97-AF65-F5344CB8AC3E}">
        <p14:creationId xmlns:p14="http://schemas.microsoft.com/office/powerpoint/2010/main" xmlns="" val="799633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dirty="0"/>
              <a:t>MRS. ZUZANGELOS. Profesorka. [online]. 25.5.2011 [cit. 2012-01-20].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profesorka-mrs-zuzangelos.blog.cz</a:t>
            </a:r>
            <a:endParaRPr lang="cs-CZ" dirty="0" smtClean="0"/>
          </a:p>
          <a:p>
            <a:pPr>
              <a:buFont typeface="+mj-lt"/>
              <a:buAutoNum type="arabicPeriod"/>
            </a:pPr>
            <a:r>
              <a:rPr lang="cs-CZ" dirty="0" smtClean="0"/>
              <a:t>Dějiny </a:t>
            </a:r>
            <a:r>
              <a:rPr lang="cs-CZ" dirty="0"/>
              <a:t>a zajímavosti: Souhvězdí. [online]. 2009. vyd. [cit. 2012-01-20].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chcitovedet.blog.cz/0905/ruzna-souhvezdi</a:t>
            </a:r>
            <a:endParaRPr lang="cs-CZ" dirty="0" smtClean="0"/>
          </a:p>
          <a:p>
            <a:pPr>
              <a:buFont typeface="+mj-lt"/>
              <a:buAutoNum type="arabicPeriod"/>
            </a:pPr>
            <a:r>
              <a:rPr lang="cs-CZ" dirty="0"/>
              <a:t>MIKUŠINEC, Roman. </a:t>
            </a:r>
            <a:r>
              <a:rPr lang="cs-CZ" dirty="0" err="1"/>
              <a:t>Astronómia</a:t>
            </a:r>
            <a:r>
              <a:rPr lang="cs-CZ" dirty="0"/>
              <a:t> On - Line: </a:t>
            </a:r>
            <a:r>
              <a:rPr lang="cs-CZ" dirty="0" err="1"/>
              <a:t>Orientácia</a:t>
            </a:r>
            <a:r>
              <a:rPr lang="cs-CZ" dirty="0"/>
              <a:t> na </a:t>
            </a:r>
            <a:r>
              <a:rPr lang="cs-CZ" dirty="0" err="1"/>
              <a:t>oblohe</a:t>
            </a:r>
            <a:r>
              <a:rPr lang="cs-CZ" dirty="0"/>
              <a:t>. [online]. 20.9.2006. [cit. 2012-01-20].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www.astronomiaonline.org/view.php?cisloclanku=2006011806</a:t>
            </a:r>
            <a:endParaRPr lang="cs-CZ" dirty="0" smtClean="0"/>
          </a:p>
          <a:p>
            <a:pPr>
              <a:buFont typeface="+mj-lt"/>
              <a:buAutoNum type="arabicPeriod"/>
            </a:pPr>
            <a:r>
              <a:rPr lang="cs-CZ" i="1" dirty="0" err="1" smtClean="0"/>
              <a:t>Astronomia</a:t>
            </a:r>
            <a:r>
              <a:rPr lang="cs-CZ" dirty="0"/>
              <a:t>: </a:t>
            </a:r>
            <a:r>
              <a:rPr lang="cs-CZ" i="1" dirty="0"/>
              <a:t>Hvězdy</a:t>
            </a:r>
            <a:r>
              <a:rPr lang="cs-CZ" dirty="0"/>
              <a:t> [online]. 2010 [cit. 2012-01-20].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astronomia.zcu.cz/hvezdy/souhvezdi-pup</a:t>
            </a:r>
            <a:endParaRPr lang="cs-CZ" dirty="0" smtClean="0"/>
          </a:p>
          <a:p>
            <a:pPr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</a:t>
            </a:r>
            <a:r>
              <a:rPr lang="cs-CZ"/>
              <a:t>ISBN 978-80-7289-313-3. </a:t>
            </a: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 smtClean="0"/>
          </a:p>
          <a:p>
            <a:pPr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812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218835</TotalTime>
  <Words>270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1_Horizont</vt:lpstr>
      <vt:lpstr>2_Horizont</vt:lpstr>
      <vt:lpstr>3_Horizont</vt:lpstr>
      <vt:lpstr>4_Horizont</vt:lpstr>
      <vt:lpstr>5_Horizont</vt:lpstr>
      <vt:lpstr>Horizont</vt:lpstr>
      <vt:lpstr>Snímek 1</vt:lpstr>
      <vt:lpstr>Snímek 2</vt:lpstr>
      <vt:lpstr>Snímek 3</vt:lpstr>
      <vt:lpstr> </vt:lpstr>
      <vt:lpstr>Hvězda Polárka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10</cp:revision>
  <dcterms:created xsi:type="dcterms:W3CDTF">2012-01-20T22:21:29Z</dcterms:created>
  <dcterms:modified xsi:type="dcterms:W3CDTF">2013-09-16T08:50:50Z</dcterms:modified>
</cp:coreProperties>
</file>