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</p:sldMasterIdLst>
  <p:sldIdLst>
    <p:sldId id="258" r:id="rId7"/>
    <p:sldId id="257" r:id="rId8"/>
    <p:sldId id="259" r:id="rId9"/>
    <p:sldId id="260" r:id="rId10"/>
    <p:sldId id="261" r:id="rId11"/>
    <p:sldId id="262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viewProps" Target="viewProps.xml"/><Relationship Id="rId10" Type="http://schemas.openxmlformats.org/officeDocument/2006/relationships/slide" Target="slides/slide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56299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773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7185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4957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9413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6205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6353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808696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7775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8856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6451229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6628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95239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3057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54247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57414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1891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19504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0253771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44443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8479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8007018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94406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692353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10869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87986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2099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99897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3086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7472700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45067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49093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81341156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959593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049807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69174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264652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556798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039110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58300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01838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131638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85424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51034449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574703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41638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42950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342049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095034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268452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52055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34706559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233769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79639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80857498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020028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311711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475449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8624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518178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394247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843993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67515304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59866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403052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795904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229248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578412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904587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346260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063083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>
                <a:solidFill>
                  <a:prstClr val="white"/>
                </a:solidFill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C8A6381-2520-4696-8F57-067C7B78A981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AEBC03-F54F-49CD-8A2E-3AA7CC7E34A6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25.6.2012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063842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cnozono.com/atmosfera.htm" TargetMode="External"/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 lnSpcReduction="1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>
                <a:solidFill>
                  <a:prstClr val="black"/>
                </a:solidFill>
                <a:effectLst>
                  <a:outerShdw sx="1000" sy="1000" algn="tl">
                    <a:prstClr val="black"/>
                  </a:outerShdw>
                  <a:reflection endPos="0" dir="5400000" sy="-100000" algn="bl" rotWithShape="0"/>
                </a:effectLst>
              </a:rPr>
              <a:t>VZDUCH</a:t>
            </a:r>
            <a:endParaRPr lang="cs-CZ" sz="4800" dirty="0">
              <a:solidFill>
                <a:prstClr val="black"/>
              </a:solidFill>
              <a:effectLst>
                <a:outerShdw sx="1000" sy="1000" algn="tl">
                  <a:prstClr val="black">
                    <a:alpha val="51000"/>
                  </a:prst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Název :      </a:t>
            </a:r>
            <a:r>
              <a:rPr lang="cs-CZ" sz="1600" b="1" dirty="0">
                <a:solidFill>
                  <a:prstClr val="black"/>
                </a:solidFill>
              </a:rPr>
              <a:t>VY_32_inovace_13 - PŘ - VZDUCH</a:t>
            </a:r>
          </a:p>
          <a:p>
            <a:r>
              <a:rPr lang="cs-CZ" sz="1600" dirty="0">
                <a:solidFill>
                  <a:prstClr val="black"/>
                </a:solidFill>
              </a:rPr>
              <a:t>Autor:        Denisa Štelzigová</a:t>
            </a:r>
          </a:p>
          <a:p>
            <a:r>
              <a:rPr lang="cs-CZ" sz="1600" dirty="0">
                <a:solidFill>
                  <a:prstClr val="black"/>
                </a:solidFill>
              </a:rPr>
              <a:t>Období:    </a:t>
            </a:r>
            <a:r>
              <a:rPr lang="cs-CZ" sz="1600" dirty="0" smtClean="0">
                <a:solidFill>
                  <a:prstClr val="black"/>
                </a:solidFill>
              </a:rPr>
              <a:t>březen</a:t>
            </a:r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>
                <a:solidFill>
                  <a:prstClr val="black"/>
                </a:solidFill>
              </a:rPr>
              <a:t>Věková skupina:      5. ročník</a:t>
            </a:r>
          </a:p>
          <a:p>
            <a:r>
              <a:rPr lang="cs-CZ" sz="1600" dirty="0">
                <a:solidFill>
                  <a:prstClr val="black"/>
                </a:solidFill>
              </a:rPr>
              <a:t>Tematická oblast:    Přírodověda</a:t>
            </a:r>
          </a:p>
          <a:p>
            <a:r>
              <a:rPr lang="cs-CZ" sz="1600" dirty="0">
                <a:solidFill>
                  <a:prstClr val="black"/>
                </a:solidFill>
              </a:rPr>
              <a:t>Anotace:    </a:t>
            </a:r>
            <a:r>
              <a:rPr lang="cs-CZ" sz="1600" dirty="0" smtClean="0">
                <a:solidFill>
                  <a:prstClr val="black"/>
                </a:solidFill>
              </a:rPr>
              <a:t>VZDUCH – složení vzduchu, fotosyntéza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045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Vzduch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Vzduch je bezbarvý plyn.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4" name="Tlačítko akce: Nápověda 3">
            <a:hlinkClick r:id="" action="ppaction://hlinkshowjump?jump=nextslide" highlightClick="1"/>
          </p:cNvPr>
          <p:cNvSpPr/>
          <p:nvPr/>
        </p:nvSpPr>
        <p:spPr>
          <a:xfrm>
            <a:off x="3995936" y="4725144"/>
            <a:ext cx="1368152" cy="115212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4284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PLÝNNÝ OBAL ZEMĚ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260648"/>
            <a:ext cx="6400800" cy="4544704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ATMOSFÉRA - Plynný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obal Země – ovzduší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Složení vzduchu:</a:t>
            </a:r>
            <a:r>
              <a:rPr lang="cs-CZ" sz="2800" b="1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2800" b="1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dusík 78%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2800" b="1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kyslík 21%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vzácné plyny 1%,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oxid uhličitý, vodní páry,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28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aerosoly 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přirozené – kosmický prach, vulkanický, …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antropogenní – auta, komíny, …</a:t>
            </a:r>
          </a:p>
          <a:p>
            <a:pPr marL="0" indent="0" eaLnBrk="0" hangingPunct="0">
              <a:spcBef>
                <a:spcPct val="0"/>
              </a:spcBef>
              <a:buFont typeface="Arial" pitchFamily="34" charset="0"/>
              <a:buNone/>
              <a:defRPr/>
            </a:pP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68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SzPct val="163000"/>
              <a:buFont typeface="Trebuchet MS" pitchFamily="34" charset="0"/>
              <a:buChar char="?"/>
            </a:pPr>
            <a:r>
              <a:rPr lang="cs-CZ" u="sng" dirty="0" smtClean="0">
                <a:solidFill>
                  <a:schemeClr val="tx1"/>
                </a:solidFill>
              </a:rPr>
              <a:t> Kterou část </a:t>
            </a:r>
            <a:r>
              <a:rPr lang="cs-CZ" u="sng" dirty="0">
                <a:solidFill>
                  <a:schemeClr val="tx1"/>
                </a:solidFill>
              </a:rPr>
              <a:t>vzduchu využívají živé </a:t>
            </a:r>
            <a:r>
              <a:rPr lang="cs-CZ" u="sng" dirty="0" smtClean="0">
                <a:solidFill>
                  <a:schemeClr val="tx1"/>
                </a:solidFill>
              </a:rPr>
              <a:t>organizmy?</a:t>
            </a:r>
          </a:p>
          <a:p>
            <a:pPr>
              <a:buSzPct val="163000"/>
              <a:buFont typeface="Trebuchet MS" pitchFamily="34" charset="0"/>
              <a:buChar char="?"/>
            </a:pPr>
            <a:endParaRPr lang="cs-CZ" u="sng" dirty="0">
              <a:solidFill>
                <a:schemeClr val="tx1"/>
              </a:solidFill>
            </a:endParaRPr>
          </a:p>
          <a:p>
            <a:pPr>
              <a:buSzPct val="163000"/>
              <a:buFont typeface="Trebuchet MS" pitchFamily="34" charset="0"/>
              <a:buChar char="?"/>
            </a:pPr>
            <a:endParaRPr lang="cs-CZ" u="sng" dirty="0" smtClean="0">
              <a:solidFill>
                <a:schemeClr val="tx1"/>
              </a:solidFill>
            </a:endParaRPr>
          </a:p>
          <a:p>
            <a:pPr>
              <a:buSzPct val="163000"/>
              <a:buFont typeface="Trebuchet MS" pitchFamily="34" charset="0"/>
              <a:buChar char="?"/>
            </a:pPr>
            <a:endParaRPr lang="cs-CZ" u="sng" dirty="0">
              <a:solidFill>
                <a:schemeClr val="tx1"/>
              </a:solidFill>
            </a:endParaRPr>
          </a:p>
          <a:p>
            <a:pPr>
              <a:buSzPct val="163000"/>
              <a:buFont typeface="Trebuchet MS" pitchFamily="34" charset="0"/>
              <a:buChar char="?"/>
            </a:pPr>
            <a:endParaRPr lang="cs-CZ" u="sng" dirty="0" smtClean="0">
              <a:solidFill>
                <a:schemeClr val="tx1"/>
              </a:solidFill>
            </a:endParaRPr>
          </a:p>
          <a:p>
            <a:pPr>
              <a:buSzPct val="163000"/>
              <a:buFont typeface="Trebuchet MS" pitchFamily="34" charset="0"/>
              <a:buChar char="?"/>
            </a:pPr>
            <a:r>
              <a:rPr lang="cs-CZ" u="sng" dirty="0">
                <a:solidFill>
                  <a:schemeClr val="tx1"/>
                </a:solidFill>
              </a:rPr>
              <a:t> </a:t>
            </a:r>
            <a:r>
              <a:rPr lang="cs-CZ" u="sng" dirty="0" smtClean="0">
                <a:solidFill>
                  <a:schemeClr val="tx1"/>
                </a:solidFill>
              </a:rPr>
              <a:t>    Co vydechují ? </a:t>
            </a:r>
            <a:endParaRPr lang="cs-CZ" u="sng" dirty="0">
              <a:solidFill>
                <a:schemeClr val="tx1"/>
              </a:solidFill>
            </a:endParaRPr>
          </a:p>
        </p:txBody>
      </p:sp>
      <p:sp>
        <p:nvSpPr>
          <p:cNvPr id="2" name="Tlačítko akce: Nápověda 1">
            <a:hlinkClick r:id="" action="ppaction://hlinkshowjump?jump=nextslide" highlightClick="1"/>
          </p:cNvPr>
          <p:cNvSpPr/>
          <p:nvPr/>
        </p:nvSpPr>
        <p:spPr>
          <a:xfrm>
            <a:off x="1979712" y="1628800"/>
            <a:ext cx="504056" cy="720080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Nápověda 3">
            <a:hlinkClick r:id="" action="ppaction://hlinkshowjump?jump=nextslide" highlightClick="1"/>
          </p:cNvPr>
          <p:cNvSpPr/>
          <p:nvPr/>
        </p:nvSpPr>
        <p:spPr>
          <a:xfrm>
            <a:off x="1979712" y="4149080"/>
            <a:ext cx="504056" cy="576064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256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ŽIVÉ ORGANIZNY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?  Proč jsou pro nás rostliny důležité ?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lačítko akce: Informace 3">
            <a:hlinkClick r:id="" action="ppaction://hlinkshowjump?jump=nextslide" highlightClick="1"/>
          </p:cNvPr>
          <p:cNvSpPr/>
          <p:nvPr/>
        </p:nvSpPr>
        <p:spPr>
          <a:xfrm>
            <a:off x="4427984" y="3933056"/>
            <a:ext cx="1584176" cy="1944216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829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FOTOSYNTÉZA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7400" y="1484784"/>
            <a:ext cx="6400800" cy="488872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Rostliny jsou hlavním zdrojem kyslíku na naší Zemi.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Fotosyntéza -  rostliny si z vody a oxidu uhličitého za pomoci slunečního záření dokáží vytvořit živiny.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Při fotosyntéze spotřebovávají rostliny oxid uhličitý a do ovzduší uvolňují kyslík.</a:t>
            </a:r>
          </a:p>
        </p:txBody>
      </p:sp>
      <p:sp>
        <p:nvSpPr>
          <p:cNvPr id="18" name="Slunce 17"/>
          <p:cNvSpPr/>
          <p:nvPr/>
        </p:nvSpPr>
        <p:spPr>
          <a:xfrm>
            <a:off x="5475962" y="4154324"/>
            <a:ext cx="1440160" cy="1423183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Srdce 18"/>
          <p:cNvSpPr/>
          <p:nvPr/>
        </p:nvSpPr>
        <p:spPr>
          <a:xfrm rot="17310545">
            <a:off x="4288093" y="5135435"/>
            <a:ext cx="914400" cy="1541051"/>
          </a:xfrm>
          <a:prstGeom prst="heart">
            <a:avLst/>
          </a:prstGeom>
          <a:solidFill>
            <a:srgbClr val="00B05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5" name="Přímá spojnice 24"/>
          <p:cNvCxnSpPr>
            <a:endCxn id="19" idx="1"/>
          </p:cNvCxnSpPr>
          <p:nvPr/>
        </p:nvCxnSpPr>
        <p:spPr>
          <a:xfrm>
            <a:off x="3702943" y="5558912"/>
            <a:ext cx="1773019" cy="591656"/>
          </a:xfrm>
          <a:prstGeom prst="line">
            <a:avLst/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3078055" y="5117439"/>
            <a:ext cx="535211" cy="32316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2033939" y="475962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n>
                  <a:solidFill>
                    <a:srgbClr val="983DB1"/>
                  </a:solidFill>
                </a:ln>
              </a:rPr>
              <a:t>OXID UHLIČITÝ</a:t>
            </a:r>
          </a:p>
        </p:txBody>
      </p:sp>
      <p:cxnSp>
        <p:nvCxnSpPr>
          <p:cNvPr id="36" name="Přímá spojnice se šipkou 35"/>
          <p:cNvCxnSpPr/>
          <p:nvPr/>
        </p:nvCxnSpPr>
        <p:spPr>
          <a:xfrm>
            <a:off x="5621103" y="6226488"/>
            <a:ext cx="826368" cy="1518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6804248" y="611774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n>
                  <a:solidFill>
                    <a:srgbClr val="CC0053"/>
                  </a:solidFill>
                </a:ln>
              </a:rPr>
              <a:t>KYSLÍK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5148065" y="5279022"/>
            <a:ext cx="473038" cy="161583"/>
          </a:xfrm>
          <a:prstGeom prst="straightConnector1">
            <a:avLst/>
          </a:prstGeom>
          <a:ln>
            <a:solidFill>
              <a:schemeClr val="tx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5621104" y="5440605"/>
            <a:ext cx="247040" cy="292651"/>
          </a:xfrm>
          <a:prstGeom prst="straightConnector1">
            <a:avLst/>
          </a:prstGeom>
          <a:ln>
            <a:solidFill>
              <a:schemeClr val="tx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5004049" y="5086045"/>
            <a:ext cx="471913" cy="141757"/>
          </a:xfrm>
          <a:prstGeom prst="straightConnector1">
            <a:avLst/>
          </a:prstGeom>
          <a:ln>
            <a:solidFill>
              <a:schemeClr val="tx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198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/>
              <a:t>Tecnozono: Atmosféra. [online]. [cit. 2012-02-26].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www.tecnozono.com/atmosfera.htm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MATYÁŠEK, Jiří, Věra ŠTIKOVÁ a Josef TRNA. </a:t>
            </a:r>
            <a:r>
              <a:rPr lang="cs-CZ" i="1" dirty="0"/>
              <a:t>Přírodověda 5</a:t>
            </a:r>
            <a:r>
              <a:rPr lang="cs-CZ" dirty="0"/>
              <a:t>: </a:t>
            </a:r>
            <a:r>
              <a:rPr lang="cs-CZ" i="1" dirty="0"/>
              <a:t>člověk a jeho svět</a:t>
            </a:r>
            <a:r>
              <a:rPr lang="cs-CZ" dirty="0"/>
              <a:t>. [3. vyd.]. Brno: Nová škola, 2011, 2 sv. Duhová řada. </a:t>
            </a:r>
            <a:r>
              <a:rPr lang="cs-CZ"/>
              <a:t>ISBN 978-80-7289-313-3.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5087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Infinity">
      <a:fillStyleLst>
        <a:solidFill>
          <a:schemeClr val="phClr">
            <a:shade val="95000"/>
            <a:satMod val="115000"/>
          </a:schemeClr>
        </a:solidFill>
        <a:gradFill rotWithShape="1">
          <a:gsLst>
            <a:gs pos="0">
              <a:schemeClr val="phClr">
                <a:tint val="90000"/>
                <a:alpha val="50000"/>
                <a:satMod val="150000"/>
              </a:schemeClr>
            </a:gs>
            <a:gs pos="35000">
              <a:schemeClr val="phClr">
                <a:tint val="100000"/>
                <a:alpha val="80000"/>
                <a:satMod val="130000"/>
              </a:schemeClr>
            </a:gs>
            <a:gs pos="100000">
              <a:schemeClr val="phClr">
                <a:tint val="100000"/>
                <a:shade val="90000"/>
                <a:alpha val="95000"/>
                <a:satMod val="11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1000"/>
                <a:alpha val="90000"/>
                <a:satMod val="130000"/>
              </a:schemeClr>
            </a:gs>
            <a:gs pos="50000">
              <a:schemeClr val="phClr">
                <a:shade val="93000"/>
                <a:alpha val="70000"/>
                <a:satMod val="130000"/>
              </a:schemeClr>
            </a:gs>
            <a:gs pos="75000">
              <a:schemeClr val="phClr">
                <a:shade val="94000"/>
                <a:alpha val="50000"/>
                <a:satMod val="135000"/>
              </a:schemeClr>
            </a:gs>
            <a:gs pos="100000">
              <a:schemeClr val="phClr">
                <a:shade val="94000"/>
                <a:alpha val="50000"/>
                <a:satMod val="135000"/>
              </a:schemeClr>
            </a:gs>
          </a:gsLst>
          <a:lin ang="0" scaled="0"/>
        </a:gradFill>
      </a:fillStyleLst>
      <a:lnStyleLst>
        <a:ln w="19050" cap="flat" cmpd="sng" algn="ctr">
          <a:solidFill>
            <a:schemeClr val="phClr">
              <a:shade val="95000"/>
            </a:schemeClr>
          </a:solidFill>
          <a:prstDash val="solid"/>
        </a:ln>
        <a:ln w="31750" cap="flat" cmpd="sng" algn="ctr">
          <a:solidFill>
            <a:schemeClr val="phClr">
              <a:shade val="95000"/>
              <a:satMod val="110000"/>
            </a:schemeClr>
          </a:solidFill>
          <a:prstDash val="solid"/>
        </a:ln>
        <a:ln w="57150" cap="flat" cmpd="dbl" algn="ctr">
          <a:solidFill>
            <a:schemeClr val="phClr">
              <a:shade val="95000"/>
              <a:satMod val="130000"/>
            </a:schemeClr>
          </a:solidFill>
          <a:prstDash val="solid"/>
        </a:ln>
      </a:lnStyleLst>
      <a:effectStyleLst>
        <a:effectStyle>
          <a:effectLst>
            <a:outerShdw blurRad="63500" dist="25400" dir="5400000" sx="101000" sy="101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63500" dist="12700" dir="5400000" sx="101000" sy="101000" algn="ctr" rotWithShape="0">
              <a:srgbClr val="000000">
                <a:alpha val="50000"/>
              </a:srgbClr>
            </a:outerShdw>
            <a:reflection blurRad="12700" stA="26000" endPos="15000" dist="19050" dir="5400000" sy="-100000" rotWithShape="0"/>
          </a:effectLst>
        </a:effectStyle>
        <a:effectStyle>
          <a:effectLst>
            <a:innerShdw blurRad="101600" dist="12700">
              <a:srgbClr val="000000">
                <a:alpha val="35000"/>
              </a:srgbClr>
            </a:innerShdw>
            <a:reflection blurRad="12700" stA="26000" endPos="25000" dist="19050" dir="5400000" sy="-100000" rotWithShape="0"/>
          </a:effectLst>
          <a:scene3d>
            <a:camera prst="orthographicFront">
              <a:rot lat="0" lon="0" rev="0"/>
            </a:camera>
            <a:lightRig rig="twoPt" dir="t">
              <a:rot lat="0" lon="0" rev="5400000"/>
            </a:lightRig>
          </a:scene3d>
          <a:sp3d>
            <a:bevelT w="381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1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Infinity">
      <a:fillStyleLst>
        <a:solidFill>
          <a:schemeClr val="phClr">
            <a:shade val="95000"/>
            <a:satMod val="115000"/>
          </a:schemeClr>
        </a:solidFill>
        <a:gradFill rotWithShape="1">
          <a:gsLst>
            <a:gs pos="0">
              <a:schemeClr val="phClr">
                <a:tint val="90000"/>
                <a:alpha val="50000"/>
                <a:satMod val="150000"/>
              </a:schemeClr>
            </a:gs>
            <a:gs pos="35000">
              <a:schemeClr val="phClr">
                <a:tint val="100000"/>
                <a:alpha val="80000"/>
                <a:satMod val="130000"/>
              </a:schemeClr>
            </a:gs>
            <a:gs pos="100000">
              <a:schemeClr val="phClr">
                <a:tint val="100000"/>
                <a:shade val="90000"/>
                <a:alpha val="95000"/>
                <a:satMod val="11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1000"/>
                <a:alpha val="90000"/>
                <a:satMod val="130000"/>
              </a:schemeClr>
            </a:gs>
            <a:gs pos="50000">
              <a:schemeClr val="phClr">
                <a:shade val="93000"/>
                <a:alpha val="70000"/>
                <a:satMod val="130000"/>
              </a:schemeClr>
            </a:gs>
            <a:gs pos="75000">
              <a:schemeClr val="phClr">
                <a:shade val="94000"/>
                <a:alpha val="50000"/>
                <a:satMod val="135000"/>
              </a:schemeClr>
            </a:gs>
            <a:gs pos="100000">
              <a:schemeClr val="phClr">
                <a:shade val="94000"/>
                <a:alpha val="50000"/>
                <a:satMod val="135000"/>
              </a:schemeClr>
            </a:gs>
          </a:gsLst>
          <a:lin ang="0" scaled="0"/>
        </a:gradFill>
      </a:fillStyleLst>
      <a:lnStyleLst>
        <a:ln w="19050" cap="flat" cmpd="sng" algn="ctr">
          <a:solidFill>
            <a:schemeClr val="phClr">
              <a:shade val="95000"/>
            </a:schemeClr>
          </a:solidFill>
          <a:prstDash val="solid"/>
        </a:ln>
        <a:ln w="31750" cap="flat" cmpd="sng" algn="ctr">
          <a:solidFill>
            <a:schemeClr val="phClr">
              <a:shade val="95000"/>
              <a:satMod val="110000"/>
            </a:schemeClr>
          </a:solidFill>
          <a:prstDash val="solid"/>
        </a:ln>
        <a:ln w="57150" cap="flat" cmpd="dbl" algn="ctr">
          <a:solidFill>
            <a:schemeClr val="phClr">
              <a:shade val="95000"/>
              <a:satMod val="130000"/>
            </a:schemeClr>
          </a:solidFill>
          <a:prstDash val="solid"/>
        </a:ln>
      </a:lnStyleLst>
      <a:effectStyleLst>
        <a:effectStyle>
          <a:effectLst>
            <a:outerShdw blurRad="63500" dist="25400" dir="5400000" sx="101000" sy="101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63500" dist="12700" dir="5400000" sx="101000" sy="101000" algn="ctr" rotWithShape="0">
              <a:srgbClr val="000000">
                <a:alpha val="50000"/>
              </a:srgbClr>
            </a:outerShdw>
            <a:reflection blurRad="12700" stA="26000" endPos="15000" dist="19050" dir="5400000" sy="-100000" rotWithShape="0"/>
          </a:effectLst>
        </a:effectStyle>
        <a:effectStyle>
          <a:effectLst>
            <a:innerShdw blurRad="101600" dist="12700">
              <a:srgbClr val="000000">
                <a:alpha val="35000"/>
              </a:srgbClr>
            </a:innerShdw>
            <a:reflection blurRad="12700" stA="26000" endPos="25000" dist="19050" dir="5400000" sy="-100000" rotWithShape="0"/>
          </a:effectLst>
          <a:scene3d>
            <a:camera prst="orthographicFront">
              <a:rot lat="0" lon="0" rev="0"/>
            </a:camera>
            <a:lightRig rig="twoPt" dir="t">
              <a:rot lat="0" lon="0" rev="5400000"/>
            </a:lightRig>
          </a:scene3d>
          <a:sp3d>
            <a:bevelT w="381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1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Infinity">
      <a:fillStyleLst>
        <a:solidFill>
          <a:schemeClr val="phClr">
            <a:shade val="95000"/>
            <a:satMod val="115000"/>
          </a:schemeClr>
        </a:solidFill>
        <a:gradFill rotWithShape="1">
          <a:gsLst>
            <a:gs pos="0">
              <a:schemeClr val="phClr">
                <a:tint val="90000"/>
                <a:alpha val="50000"/>
                <a:satMod val="150000"/>
              </a:schemeClr>
            </a:gs>
            <a:gs pos="35000">
              <a:schemeClr val="phClr">
                <a:tint val="100000"/>
                <a:alpha val="80000"/>
                <a:satMod val="130000"/>
              </a:schemeClr>
            </a:gs>
            <a:gs pos="100000">
              <a:schemeClr val="phClr">
                <a:tint val="100000"/>
                <a:shade val="90000"/>
                <a:alpha val="95000"/>
                <a:satMod val="11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1000"/>
                <a:alpha val="90000"/>
                <a:satMod val="130000"/>
              </a:schemeClr>
            </a:gs>
            <a:gs pos="50000">
              <a:schemeClr val="phClr">
                <a:shade val="93000"/>
                <a:alpha val="70000"/>
                <a:satMod val="130000"/>
              </a:schemeClr>
            </a:gs>
            <a:gs pos="75000">
              <a:schemeClr val="phClr">
                <a:shade val="94000"/>
                <a:alpha val="50000"/>
                <a:satMod val="135000"/>
              </a:schemeClr>
            </a:gs>
            <a:gs pos="100000">
              <a:schemeClr val="phClr">
                <a:shade val="94000"/>
                <a:alpha val="50000"/>
                <a:satMod val="135000"/>
              </a:schemeClr>
            </a:gs>
          </a:gsLst>
          <a:lin ang="0" scaled="0"/>
        </a:gradFill>
      </a:fillStyleLst>
      <a:lnStyleLst>
        <a:ln w="19050" cap="flat" cmpd="sng" algn="ctr">
          <a:solidFill>
            <a:schemeClr val="phClr">
              <a:shade val="95000"/>
            </a:schemeClr>
          </a:solidFill>
          <a:prstDash val="solid"/>
        </a:ln>
        <a:ln w="31750" cap="flat" cmpd="sng" algn="ctr">
          <a:solidFill>
            <a:schemeClr val="phClr">
              <a:shade val="95000"/>
              <a:satMod val="110000"/>
            </a:schemeClr>
          </a:solidFill>
          <a:prstDash val="solid"/>
        </a:ln>
        <a:ln w="57150" cap="flat" cmpd="dbl" algn="ctr">
          <a:solidFill>
            <a:schemeClr val="phClr">
              <a:shade val="95000"/>
              <a:satMod val="130000"/>
            </a:schemeClr>
          </a:solidFill>
          <a:prstDash val="solid"/>
        </a:ln>
      </a:lnStyleLst>
      <a:effectStyleLst>
        <a:effectStyle>
          <a:effectLst>
            <a:outerShdw blurRad="63500" dist="25400" dir="5400000" sx="101000" sy="101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63500" dist="12700" dir="5400000" sx="101000" sy="101000" algn="ctr" rotWithShape="0">
              <a:srgbClr val="000000">
                <a:alpha val="50000"/>
              </a:srgbClr>
            </a:outerShdw>
            <a:reflection blurRad="12700" stA="26000" endPos="15000" dist="19050" dir="5400000" sy="-100000" rotWithShape="0"/>
          </a:effectLst>
        </a:effectStyle>
        <a:effectStyle>
          <a:effectLst>
            <a:innerShdw blurRad="101600" dist="12700">
              <a:srgbClr val="000000">
                <a:alpha val="35000"/>
              </a:srgbClr>
            </a:innerShdw>
            <a:reflection blurRad="12700" stA="26000" endPos="25000" dist="19050" dir="5400000" sy="-100000" rotWithShape="0"/>
          </a:effectLst>
          <a:scene3d>
            <a:camera prst="orthographicFront">
              <a:rot lat="0" lon="0" rev="0"/>
            </a:camera>
            <a:lightRig rig="twoPt" dir="t">
              <a:rot lat="0" lon="0" rev="5400000"/>
            </a:lightRig>
          </a:scene3d>
          <a:sp3d>
            <a:bevelT w="381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1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Infinity">
      <a:fillStyleLst>
        <a:solidFill>
          <a:schemeClr val="phClr">
            <a:shade val="95000"/>
            <a:satMod val="115000"/>
          </a:schemeClr>
        </a:solidFill>
        <a:gradFill rotWithShape="1">
          <a:gsLst>
            <a:gs pos="0">
              <a:schemeClr val="phClr">
                <a:tint val="90000"/>
                <a:alpha val="50000"/>
                <a:satMod val="150000"/>
              </a:schemeClr>
            </a:gs>
            <a:gs pos="35000">
              <a:schemeClr val="phClr">
                <a:tint val="100000"/>
                <a:alpha val="80000"/>
                <a:satMod val="130000"/>
              </a:schemeClr>
            </a:gs>
            <a:gs pos="100000">
              <a:schemeClr val="phClr">
                <a:tint val="100000"/>
                <a:shade val="90000"/>
                <a:alpha val="95000"/>
                <a:satMod val="11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1000"/>
                <a:alpha val="90000"/>
                <a:satMod val="130000"/>
              </a:schemeClr>
            </a:gs>
            <a:gs pos="50000">
              <a:schemeClr val="phClr">
                <a:shade val="93000"/>
                <a:alpha val="70000"/>
                <a:satMod val="130000"/>
              </a:schemeClr>
            </a:gs>
            <a:gs pos="75000">
              <a:schemeClr val="phClr">
                <a:shade val="94000"/>
                <a:alpha val="50000"/>
                <a:satMod val="135000"/>
              </a:schemeClr>
            </a:gs>
            <a:gs pos="100000">
              <a:schemeClr val="phClr">
                <a:shade val="94000"/>
                <a:alpha val="50000"/>
                <a:satMod val="135000"/>
              </a:schemeClr>
            </a:gs>
          </a:gsLst>
          <a:lin ang="0" scaled="0"/>
        </a:gradFill>
      </a:fillStyleLst>
      <a:lnStyleLst>
        <a:ln w="19050" cap="flat" cmpd="sng" algn="ctr">
          <a:solidFill>
            <a:schemeClr val="phClr">
              <a:shade val="95000"/>
            </a:schemeClr>
          </a:solidFill>
          <a:prstDash val="solid"/>
        </a:ln>
        <a:ln w="31750" cap="flat" cmpd="sng" algn="ctr">
          <a:solidFill>
            <a:schemeClr val="phClr">
              <a:shade val="95000"/>
              <a:satMod val="110000"/>
            </a:schemeClr>
          </a:solidFill>
          <a:prstDash val="solid"/>
        </a:ln>
        <a:ln w="57150" cap="flat" cmpd="dbl" algn="ctr">
          <a:solidFill>
            <a:schemeClr val="phClr">
              <a:shade val="95000"/>
              <a:satMod val="130000"/>
            </a:schemeClr>
          </a:solidFill>
          <a:prstDash val="solid"/>
        </a:ln>
      </a:lnStyleLst>
      <a:effectStyleLst>
        <a:effectStyle>
          <a:effectLst>
            <a:outerShdw blurRad="63500" dist="25400" dir="5400000" sx="101000" sy="101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63500" dist="12700" dir="5400000" sx="101000" sy="101000" algn="ctr" rotWithShape="0">
              <a:srgbClr val="000000">
                <a:alpha val="50000"/>
              </a:srgbClr>
            </a:outerShdw>
            <a:reflection blurRad="12700" stA="26000" endPos="15000" dist="19050" dir="5400000" sy="-100000" rotWithShape="0"/>
          </a:effectLst>
        </a:effectStyle>
        <a:effectStyle>
          <a:effectLst>
            <a:innerShdw blurRad="101600" dist="12700">
              <a:srgbClr val="000000">
                <a:alpha val="35000"/>
              </a:srgbClr>
            </a:innerShdw>
            <a:reflection blurRad="12700" stA="26000" endPos="25000" dist="19050" dir="5400000" sy="-100000" rotWithShape="0"/>
          </a:effectLst>
          <a:scene3d>
            <a:camera prst="orthographicFront">
              <a:rot lat="0" lon="0" rev="0"/>
            </a:camera>
            <a:lightRig rig="twoPt" dir="t">
              <a:rot lat="0" lon="0" rev="5400000"/>
            </a:lightRig>
          </a:scene3d>
          <a:sp3d>
            <a:bevelT w="381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1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Infinity">
      <a:fillStyleLst>
        <a:solidFill>
          <a:schemeClr val="phClr">
            <a:shade val="95000"/>
            <a:satMod val="115000"/>
          </a:schemeClr>
        </a:solidFill>
        <a:gradFill rotWithShape="1">
          <a:gsLst>
            <a:gs pos="0">
              <a:schemeClr val="phClr">
                <a:tint val="90000"/>
                <a:alpha val="50000"/>
                <a:satMod val="150000"/>
              </a:schemeClr>
            </a:gs>
            <a:gs pos="35000">
              <a:schemeClr val="phClr">
                <a:tint val="100000"/>
                <a:alpha val="80000"/>
                <a:satMod val="130000"/>
              </a:schemeClr>
            </a:gs>
            <a:gs pos="100000">
              <a:schemeClr val="phClr">
                <a:tint val="100000"/>
                <a:shade val="90000"/>
                <a:alpha val="95000"/>
                <a:satMod val="11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1000"/>
                <a:alpha val="90000"/>
                <a:satMod val="130000"/>
              </a:schemeClr>
            </a:gs>
            <a:gs pos="50000">
              <a:schemeClr val="phClr">
                <a:shade val="93000"/>
                <a:alpha val="70000"/>
                <a:satMod val="130000"/>
              </a:schemeClr>
            </a:gs>
            <a:gs pos="75000">
              <a:schemeClr val="phClr">
                <a:shade val="94000"/>
                <a:alpha val="50000"/>
                <a:satMod val="135000"/>
              </a:schemeClr>
            </a:gs>
            <a:gs pos="100000">
              <a:schemeClr val="phClr">
                <a:shade val="94000"/>
                <a:alpha val="50000"/>
                <a:satMod val="135000"/>
              </a:schemeClr>
            </a:gs>
          </a:gsLst>
          <a:lin ang="0" scaled="0"/>
        </a:gradFill>
      </a:fillStyleLst>
      <a:lnStyleLst>
        <a:ln w="19050" cap="flat" cmpd="sng" algn="ctr">
          <a:solidFill>
            <a:schemeClr val="phClr">
              <a:shade val="95000"/>
            </a:schemeClr>
          </a:solidFill>
          <a:prstDash val="solid"/>
        </a:ln>
        <a:ln w="31750" cap="flat" cmpd="sng" algn="ctr">
          <a:solidFill>
            <a:schemeClr val="phClr">
              <a:shade val="95000"/>
              <a:satMod val="110000"/>
            </a:schemeClr>
          </a:solidFill>
          <a:prstDash val="solid"/>
        </a:ln>
        <a:ln w="57150" cap="flat" cmpd="dbl" algn="ctr">
          <a:solidFill>
            <a:schemeClr val="phClr">
              <a:shade val="95000"/>
              <a:satMod val="130000"/>
            </a:schemeClr>
          </a:solidFill>
          <a:prstDash val="solid"/>
        </a:ln>
      </a:lnStyleLst>
      <a:effectStyleLst>
        <a:effectStyle>
          <a:effectLst>
            <a:outerShdw blurRad="63500" dist="25400" dir="5400000" sx="101000" sy="101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63500" dist="12700" dir="5400000" sx="101000" sy="101000" algn="ctr" rotWithShape="0">
              <a:srgbClr val="000000">
                <a:alpha val="50000"/>
              </a:srgbClr>
            </a:outerShdw>
            <a:reflection blurRad="12700" stA="26000" endPos="15000" dist="19050" dir="5400000" sy="-100000" rotWithShape="0"/>
          </a:effectLst>
        </a:effectStyle>
        <a:effectStyle>
          <a:effectLst>
            <a:innerShdw blurRad="101600" dist="12700">
              <a:srgbClr val="000000">
                <a:alpha val="35000"/>
              </a:srgbClr>
            </a:innerShdw>
            <a:reflection blurRad="12700" stA="26000" endPos="25000" dist="19050" dir="5400000" sy="-100000" rotWithShape="0"/>
          </a:effectLst>
          <a:scene3d>
            <a:camera prst="orthographicFront">
              <a:rot lat="0" lon="0" rev="0"/>
            </a:camera>
            <a:lightRig rig="twoPt" dir="t">
              <a:rot lat="0" lon="0" rev="5400000"/>
            </a:lightRig>
          </a:scene3d>
          <a:sp3d>
            <a:bevelT w="381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1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Infinity">
      <a:fillStyleLst>
        <a:solidFill>
          <a:schemeClr val="phClr">
            <a:shade val="95000"/>
            <a:satMod val="115000"/>
          </a:schemeClr>
        </a:solidFill>
        <a:gradFill rotWithShape="1">
          <a:gsLst>
            <a:gs pos="0">
              <a:schemeClr val="phClr">
                <a:tint val="90000"/>
                <a:alpha val="50000"/>
                <a:satMod val="150000"/>
              </a:schemeClr>
            </a:gs>
            <a:gs pos="35000">
              <a:schemeClr val="phClr">
                <a:tint val="100000"/>
                <a:alpha val="80000"/>
                <a:satMod val="130000"/>
              </a:schemeClr>
            </a:gs>
            <a:gs pos="100000">
              <a:schemeClr val="phClr">
                <a:tint val="100000"/>
                <a:shade val="90000"/>
                <a:alpha val="95000"/>
                <a:satMod val="11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1000"/>
                <a:alpha val="90000"/>
                <a:satMod val="130000"/>
              </a:schemeClr>
            </a:gs>
            <a:gs pos="50000">
              <a:schemeClr val="phClr">
                <a:shade val="93000"/>
                <a:alpha val="70000"/>
                <a:satMod val="130000"/>
              </a:schemeClr>
            </a:gs>
            <a:gs pos="75000">
              <a:schemeClr val="phClr">
                <a:shade val="94000"/>
                <a:alpha val="50000"/>
                <a:satMod val="135000"/>
              </a:schemeClr>
            </a:gs>
            <a:gs pos="100000">
              <a:schemeClr val="phClr">
                <a:shade val="94000"/>
                <a:alpha val="50000"/>
                <a:satMod val="135000"/>
              </a:schemeClr>
            </a:gs>
          </a:gsLst>
          <a:lin ang="0" scaled="0"/>
        </a:gradFill>
      </a:fillStyleLst>
      <a:lnStyleLst>
        <a:ln w="19050" cap="flat" cmpd="sng" algn="ctr">
          <a:solidFill>
            <a:schemeClr val="phClr">
              <a:shade val="95000"/>
            </a:schemeClr>
          </a:solidFill>
          <a:prstDash val="solid"/>
        </a:ln>
        <a:ln w="31750" cap="flat" cmpd="sng" algn="ctr">
          <a:solidFill>
            <a:schemeClr val="phClr">
              <a:shade val="95000"/>
              <a:satMod val="110000"/>
            </a:schemeClr>
          </a:solidFill>
          <a:prstDash val="solid"/>
        </a:ln>
        <a:ln w="57150" cap="flat" cmpd="dbl" algn="ctr">
          <a:solidFill>
            <a:schemeClr val="phClr">
              <a:shade val="95000"/>
              <a:satMod val="130000"/>
            </a:schemeClr>
          </a:solidFill>
          <a:prstDash val="solid"/>
        </a:ln>
      </a:lnStyleLst>
      <a:effectStyleLst>
        <a:effectStyle>
          <a:effectLst>
            <a:outerShdw blurRad="63500" dist="25400" dir="5400000" sx="101000" sy="101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63500" dist="12700" dir="5400000" sx="101000" sy="101000" algn="ctr" rotWithShape="0">
              <a:srgbClr val="000000">
                <a:alpha val="50000"/>
              </a:srgbClr>
            </a:outerShdw>
            <a:reflection blurRad="12700" stA="26000" endPos="15000" dist="19050" dir="5400000" sy="-100000" rotWithShape="0"/>
          </a:effectLst>
        </a:effectStyle>
        <a:effectStyle>
          <a:effectLst>
            <a:innerShdw blurRad="101600" dist="12700">
              <a:srgbClr val="000000">
                <a:alpha val="35000"/>
              </a:srgbClr>
            </a:innerShdw>
            <a:reflection blurRad="12700" stA="26000" endPos="25000" dist="19050" dir="5400000" sy="-100000" rotWithShape="0"/>
          </a:effectLst>
          <a:scene3d>
            <a:camera prst="orthographicFront">
              <a:rot lat="0" lon="0" rev="0"/>
            </a:camera>
            <a:lightRig rig="twoPt" dir="t">
              <a:rot lat="0" lon="0" rev="5400000"/>
            </a:lightRig>
          </a:scene3d>
          <a:sp3d>
            <a:bevelT w="381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219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1</vt:lpstr>
      <vt:lpstr>1_1</vt:lpstr>
      <vt:lpstr>2_1</vt:lpstr>
      <vt:lpstr>3_1</vt:lpstr>
      <vt:lpstr>4_1</vt:lpstr>
      <vt:lpstr>5_1</vt:lpstr>
      <vt:lpstr>Prezentace aplikace PowerPoint</vt:lpstr>
      <vt:lpstr>Vzduch</vt:lpstr>
      <vt:lpstr>PLÝNNÝ OBAL ZEMĚ</vt:lpstr>
      <vt:lpstr>Prezentace aplikace PowerPoint</vt:lpstr>
      <vt:lpstr>ŽIVÉ ORGANIZNY</vt:lpstr>
      <vt:lpstr>FOTOSYNTÉZA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5</cp:revision>
  <dcterms:created xsi:type="dcterms:W3CDTF">2012-03-03T08:36:31Z</dcterms:created>
  <dcterms:modified xsi:type="dcterms:W3CDTF">2012-06-25T04:45:28Z</dcterms:modified>
</cp:coreProperties>
</file>